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84" r:id="rId4"/>
    <p:sldId id="285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2" r:id="rId24"/>
    <p:sldId id="283" r:id="rId25"/>
    <p:sldId id="278" r:id="rId26"/>
    <p:sldId id="279" r:id="rId27"/>
    <p:sldId id="280" r:id="rId28"/>
    <p:sldId id="281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9701B-AFC4-4C70-9E9A-569562352C5E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F6290-9A31-4D8C-82D3-0152FBAE7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765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F6290-9A31-4D8C-82D3-0152FBAE7FE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701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F6290-9A31-4D8C-82D3-0152FBAE7FE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76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734E-E9E9-46A9-825A-F86C05BF522A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82B-705C-4C28-A7EB-A9CCE5120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23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734E-E9E9-46A9-825A-F86C05BF522A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82B-705C-4C28-A7EB-A9CCE5120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95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734E-E9E9-46A9-825A-F86C05BF522A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82B-705C-4C28-A7EB-A9CCE5120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34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734E-E9E9-46A9-825A-F86C05BF522A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82B-705C-4C28-A7EB-A9CCE5120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36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734E-E9E9-46A9-825A-F86C05BF522A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82B-705C-4C28-A7EB-A9CCE5120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60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734E-E9E9-46A9-825A-F86C05BF522A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82B-705C-4C28-A7EB-A9CCE5120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50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734E-E9E9-46A9-825A-F86C05BF522A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82B-705C-4C28-A7EB-A9CCE5120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4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734E-E9E9-46A9-825A-F86C05BF522A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82B-705C-4C28-A7EB-A9CCE5120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68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734E-E9E9-46A9-825A-F86C05BF522A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82B-705C-4C28-A7EB-A9CCE5120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0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734E-E9E9-46A9-825A-F86C05BF522A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82B-705C-4C28-A7EB-A9CCE5120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80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734E-E9E9-46A9-825A-F86C05BF522A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82B-705C-4C28-A7EB-A9CCE5120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1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2734E-E9E9-46A9-825A-F86C05BF522A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A382B-705C-4C28-A7EB-A9CCE5120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91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93371" y="0"/>
            <a:ext cx="9651999" cy="14514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>
                <a:latin typeface="Times New Roman" panose="02020603050405020304" pitchFamily="18" charset="0"/>
              </a:rPr>
              <a:t>Министерство образования Пензенской области</a:t>
            </a:r>
            <a:r>
              <a:rPr lang="ru-RU" sz="2400" dirty="0">
                <a:latin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</a:rPr>
              <a:t>Государственное автономное профессиональное</a:t>
            </a:r>
            <a:r>
              <a:rPr lang="ru-RU" sz="2400" dirty="0">
                <a:latin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</a:rPr>
              <a:t>образовательное учреждение Пензенской области</a:t>
            </a:r>
            <a:r>
              <a:rPr lang="ru-RU" sz="2400" dirty="0">
                <a:latin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</a:rPr>
              <a:t>«Пензенский колледж информационных и промышленных технологий (ИТ-колледж)»</a:t>
            </a:r>
            <a:endParaRPr lang="ru-RU" sz="24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866745"/>
            <a:ext cx="9144000" cy="541791"/>
          </a:xfrm>
        </p:spPr>
        <p:txBody>
          <a:bodyPr>
            <a:noAutofit/>
          </a:bodyPr>
          <a:lstStyle/>
          <a:p>
            <a:pPr algn="l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Кожанов Павел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Владимирович</a:t>
            </a:r>
          </a:p>
          <a:p>
            <a:pPr algn="l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18ИТ20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2917372"/>
            <a:ext cx="9608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квалификационной работы по ПМ.03 «Ревьюирование программных продуктов»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82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132"/>
          </a:xfrm>
        </p:spPr>
        <p:txBody>
          <a:bodyPr/>
          <a:lstStyle/>
          <a:p>
            <a:pPr algn="ctr"/>
            <a:r>
              <a:rPr lang="ru-RU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93" y="1448253"/>
            <a:ext cx="10165707" cy="4575175"/>
          </a:xfrm>
        </p:spPr>
      </p:pic>
    </p:spTree>
    <p:extLst>
      <p:ext uri="{BB962C8B-B14F-4D97-AF65-F5344CB8AC3E}">
        <p14:creationId xmlns:p14="http://schemas.microsoft.com/office/powerpoint/2010/main" val="11417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-диаграмма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44" y="17404"/>
            <a:ext cx="3109686" cy="6840596"/>
          </a:xfrm>
        </p:spPr>
      </p:pic>
    </p:spTree>
    <p:extLst>
      <p:ext uri="{BB962C8B-B14F-4D97-AF65-F5344CB8AC3E}">
        <p14:creationId xmlns:p14="http://schemas.microsoft.com/office/powerpoint/2010/main" val="236252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222" y="1462767"/>
            <a:ext cx="7863778" cy="5067977"/>
          </a:xfrm>
        </p:spPr>
      </p:pic>
    </p:spTree>
    <p:extLst>
      <p:ext uri="{BB962C8B-B14F-4D97-AF65-F5344CB8AC3E}">
        <p14:creationId xmlns:p14="http://schemas.microsoft.com/office/powerpoint/2010/main" val="381158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Формы справочника «Банки»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142" y="1885902"/>
            <a:ext cx="8570712" cy="15684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619" y="3880657"/>
            <a:ext cx="5304762" cy="2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55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элемента и списка справочника «Сотрудники»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792" y="1995589"/>
            <a:ext cx="6839198" cy="123735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996" y="2220686"/>
            <a:ext cx="4598892" cy="408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3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списка и элемента справочника «Производители»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820" y="1835122"/>
            <a:ext cx="7390092" cy="16918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583" y="3788228"/>
            <a:ext cx="7361401" cy="182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4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списка и элемента справочника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«Номенклатура»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694" y="1792288"/>
            <a:ext cx="7902376" cy="18217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497" y="3933371"/>
            <a:ext cx="6665693" cy="262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76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элемента справочника «Организация»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600" y="2119161"/>
            <a:ext cx="7273710" cy="361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1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элемента справочника «Контрагенты»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509" y="1883682"/>
            <a:ext cx="4230834" cy="478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13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документа «Оформление договоров»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0758" y="2249714"/>
            <a:ext cx="10130483" cy="368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9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65942"/>
            <a:ext cx="10515600" cy="505097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Спроектировать и разработать ИС «Автоматизация деятельности магазина стройматериалов»</a:t>
            </a:r>
          </a:p>
          <a:p>
            <a:pPr marL="514350" indent="-514350">
              <a:buAutoNum type="arabicPeriod"/>
            </a:pPr>
            <a:r>
              <a:rPr lang="ru-RU" dirty="0" smtClean="0"/>
              <a:t>Произвести расчеты затрат на разработку ИС и сформировать отчет по продажам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80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документа «Приходная накладная»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990" y="1835831"/>
            <a:ext cx="8770095" cy="486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90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подбора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4507" y="1825624"/>
            <a:ext cx="5474979" cy="487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25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для ввода адреса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257" y="2082301"/>
            <a:ext cx="6937829" cy="404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00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Печатная форма документа «Приходная накладная»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861" y="2206172"/>
            <a:ext cx="10050277" cy="371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30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Печатная форма ценника для позиции номенклатуры и прайс-лист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8722"/>
            <a:ext cx="3631352" cy="35667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502" y="1888722"/>
            <a:ext cx="6947013" cy="264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19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Ведомость по товарам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431" y="1690689"/>
            <a:ext cx="10217137" cy="34909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1053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остаткам товаров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766" y="1872344"/>
            <a:ext cx="9036467" cy="329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28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продажам на определенный период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7402" y="2336800"/>
            <a:ext cx="9739148" cy="357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17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выплатам больничных сотрудникам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166" y="1690688"/>
            <a:ext cx="10689668" cy="248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99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сделок на продажу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783" y="1825625"/>
            <a:ext cx="9288433" cy="4351338"/>
          </a:xfrm>
        </p:spPr>
      </p:pic>
    </p:spTree>
    <p:extLst>
      <p:ext uri="{BB962C8B-B14F-4D97-AF65-F5344CB8AC3E}">
        <p14:creationId xmlns:p14="http://schemas.microsoft.com/office/powerpoint/2010/main" val="144303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Ганта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85" y="1448253"/>
            <a:ext cx="8048215" cy="493415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7542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продажам за текущий месяц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83" y="1690688"/>
            <a:ext cx="11143320" cy="4770892"/>
          </a:xfrm>
        </p:spPr>
      </p:pic>
    </p:spTree>
    <p:extLst>
      <p:ext uri="{BB962C8B-B14F-4D97-AF65-F5344CB8AC3E}">
        <p14:creationId xmlns:p14="http://schemas.microsoft.com/office/powerpoint/2010/main" val="599994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5628" y="5683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28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затрат на разработку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" y="1567542"/>
            <a:ext cx="11120575" cy="489131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952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Требование к функционированию системы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7886"/>
            <a:ext cx="10515600" cy="12627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должна функционировать: 6 дней в неделю, 9 часов в сутки, единовременный незапланированный простой не должен превышать 1 час.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4628" y="2733449"/>
            <a:ext cx="8882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численности и квалификации персонала системы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199" y="3873487"/>
            <a:ext cx="10515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Численность пользователей Системы - без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ограничения</a:t>
            </a:r>
          </a:p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Квалификация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должностных лиц должна позволять им выполнять необходимые действия на рабочем месте, имеющем функциональное назначение, в соответствии с руководством пользователя и требованиями должностных инструкций.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7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4210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должна включать следующие функциональные возможности:</a:t>
            </a: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загрузка данных из внешних файлов (Excel либо TXT);</a:t>
            </a:r>
          </a:p>
          <a:p>
            <a:pPr marL="457200" lvl="1" indent="0" algn="just">
              <a:buNone/>
            </a:pP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учет остатков товаров и формирование ежемесячных отчетов по этим остаткам;</a:t>
            </a:r>
          </a:p>
          <a:p>
            <a:pPr marL="457200" lvl="1" indent="0" algn="just">
              <a:buNone/>
            </a:pP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контроль остатков товаров и запрет продажи продукции, если она отсутствует на складе;</a:t>
            </a:r>
          </a:p>
          <a:p>
            <a:pPr marL="457200" lvl="1" indent="0" algn="just">
              <a:buNone/>
            </a:pP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вызов формы «Адрес», которая автоматизирует процессы заполнения адресов у справочников;</a:t>
            </a:r>
          </a:p>
          <a:p>
            <a:pPr marL="457200" lvl="1" indent="0" algn="just">
              <a:buNone/>
            </a:pP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автоматический просчёт суммы в документах;</a:t>
            </a:r>
          </a:p>
          <a:p>
            <a:pPr marL="457200" lvl="1" indent="0" algn="just">
              <a:buNone/>
            </a:pP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создание печатных форм документов с возможностью дальнейшей их отправки на печать;</a:t>
            </a:r>
          </a:p>
          <a:p>
            <a:pPr marL="457200" lvl="1" indent="0" algn="just">
              <a:buNone/>
            </a:pP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автоматическая установка цен в документах при выборе позиций номенклатуры;</a:t>
            </a:r>
          </a:p>
          <a:p>
            <a:pPr marL="457200" lvl="1" indent="0" algn="just">
              <a:buNone/>
            </a:pP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вставка и удаление фотографий сотрудников в личной карточке сотрудника;</a:t>
            </a:r>
          </a:p>
          <a:p>
            <a:pPr marL="457200" lvl="1" indent="0" algn="just">
              <a:buNone/>
            </a:pP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формирование отчетов по продажам за месяц, год и 5 лет</a:t>
            </a:r>
          </a:p>
          <a:p>
            <a:pPr marL="457200" lvl="1" indent="0" algn="just">
              <a:buNone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9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2897"/>
            <a:ext cx="10515600" cy="825046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техническому обеспечению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57943"/>
            <a:ext cx="10515600" cy="521902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Система должна быть разработана на платформе «1С Предприятие» версии 8.3.19. В системе предусмотрены печатные формы поэтому для того, чтобы использовать полный функционал Заказчик должен иметь в своем распоряжении компьютеры с подключенными принтерами. </a:t>
            </a:r>
          </a:p>
          <a:p>
            <a:pPr marL="0" indent="0" algn="just">
              <a:buNone/>
            </a:pPr>
            <a:r>
              <a:rPr lang="ru-RU" dirty="0" smtClean="0"/>
              <a:t>Предъявляются следующих требования к техническому обеспечению:</a:t>
            </a:r>
          </a:p>
          <a:p>
            <a:pPr marL="457200" lvl="1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процессор с тактовой частотой не менее 600 МГц; </a:t>
            </a:r>
          </a:p>
          <a:p>
            <a:pPr marL="457200" lvl="1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объем оперативной памяти не менее 128 Мб; </a:t>
            </a:r>
          </a:p>
          <a:p>
            <a:pPr marL="457200" lvl="1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объем жесткого диска не менее 10 Гб; </a:t>
            </a:r>
          </a:p>
          <a:p>
            <a:pPr marL="457200" lvl="1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клавиатура; </a:t>
            </a:r>
          </a:p>
          <a:p>
            <a:pPr marL="457200" lvl="1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монитор SVGA (графический режим должен иметь разрешение не менее. 1024x768)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63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782" y="1690688"/>
            <a:ext cx="7796435" cy="4236514"/>
          </a:xfrm>
        </p:spPr>
      </p:pic>
    </p:spTree>
    <p:extLst>
      <p:ext uri="{BB962C8B-B14F-4D97-AF65-F5344CB8AC3E}">
        <p14:creationId xmlns:p14="http://schemas.microsoft.com/office/powerpoint/2010/main" val="40234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658" y="1690688"/>
            <a:ext cx="8222055" cy="4351338"/>
          </a:xfrm>
        </p:spPr>
      </p:pic>
    </p:spTree>
    <p:extLst>
      <p:ext uri="{BB962C8B-B14F-4D97-AF65-F5344CB8AC3E}">
        <p14:creationId xmlns:p14="http://schemas.microsoft.com/office/powerpoint/2010/main" val="324646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448</Words>
  <Application>Microsoft Office PowerPoint</Application>
  <PresentationFormat>Широкоэкранный</PresentationFormat>
  <Paragraphs>60</Paragraphs>
  <Slides>31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Тема Office</vt:lpstr>
      <vt:lpstr>Министерство образования Пензенской области Государственное автономное профессиональное образовательное учреждение Пензенской области «Пензенский колледж информационных и промышленных технологий (ИТ-колледж)»</vt:lpstr>
      <vt:lpstr>Цель работы</vt:lpstr>
      <vt:lpstr>Диаграмма Ганта</vt:lpstr>
      <vt:lpstr>Расчет затрат на разработку</vt:lpstr>
      <vt:lpstr>Требование к функционированию системы</vt:lpstr>
      <vt:lpstr>Функциональные требования</vt:lpstr>
      <vt:lpstr>Требования к техническому обеспечению</vt:lpstr>
      <vt:lpstr>Диаграмма вариантов использования</vt:lpstr>
      <vt:lpstr>Диаграмма вариантов использования</vt:lpstr>
      <vt:lpstr>Диаграмма вариантов использования</vt:lpstr>
      <vt:lpstr>ER-диаграмма</vt:lpstr>
      <vt:lpstr>Диаграмма последовательности</vt:lpstr>
      <vt:lpstr>Формы справочника «Банки»</vt:lpstr>
      <vt:lpstr>Форма элемента и списка справочника «Сотрудники»</vt:lpstr>
      <vt:lpstr>Форма списка и элемента справочника «Производители»</vt:lpstr>
      <vt:lpstr>Форма списка и элемента справочника «Номенклатура»</vt:lpstr>
      <vt:lpstr>Форма элемента справочника «Организация»</vt:lpstr>
      <vt:lpstr>Форма элемента справочника «Контрагенты»</vt:lpstr>
      <vt:lpstr>Форма документа «Оформление договоров»</vt:lpstr>
      <vt:lpstr>Форма документа «Приходная накладная»</vt:lpstr>
      <vt:lpstr>Форма подбора</vt:lpstr>
      <vt:lpstr>Форма для ввода адреса</vt:lpstr>
      <vt:lpstr>Печатная форма документа «Приходная накладная»</vt:lpstr>
      <vt:lpstr>Печатная форма ценника для позиции номенклатуры и прайс-лист</vt:lpstr>
      <vt:lpstr>Ведомость по товарам</vt:lpstr>
      <vt:lpstr>Отчет по остаткам товаров</vt:lpstr>
      <vt:lpstr>Отчет по продажам на определенный период</vt:lpstr>
      <vt:lpstr>Отчет по выплатам больничных сотрудникам</vt:lpstr>
      <vt:lpstr>Список сделок на продажу</vt:lpstr>
      <vt:lpstr>Отчет по продажам за текущий месяц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деятельности магазина стройматериалов «ПрофМракте»</dc:title>
  <dc:creator>1</dc:creator>
  <cp:lastModifiedBy>1</cp:lastModifiedBy>
  <cp:revision>10</cp:revision>
  <dcterms:created xsi:type="dcterms:W3CDTF">2022-03-17T18:30:07Z</dcterms:created>
  <dcterms:modified xsi:type="dcterms:W3CDTF">2022-03-29T20:26:51Z</dcterms:modified>
</cp:coreProperties>
</file>