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5" r:id="rId10"/>
    <p:sldId id="267" r:id="rId11"/>
    <p:sldId id="266" r:id="rId12"/>
    <p:sldId id="263" r:id="rId13"/>
  </p:sldIdLst>
  <p:sldSz cx="12192000" cy="6856413"/>
  <p:notesSz cx="12192000" cy="8305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138" y="2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415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415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DB4F3-B1AC-4443-AB4B-431FB9B66074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603625" y="1038225"/>
            <a:ext cx="4984750" cy="2803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997325"/>
            <a:ext cx="9753600" cy="327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7889875"/>
            <a:ext cx="5283200" cy="415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7889875"/>
            <a:ext cx="5283200" cy="415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699D7-1DEC-4D18-8A67-88A4D1609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7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699D7-1DEC-4D18-8A67-88A4D1609C2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43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299208"/>
            <a:ext cx="10363200" cy="1557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153408"/>
            <a:ext cx="8534400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705864"/>
            <a:ext cx="5303520" cy="48950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705864"/>
            <a:ext cx="5303520" cy="48950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76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389933"/>
            <a:ext cx="6149975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26163" y="1974214"/>
            <a:ext cx="8339673" cy="1731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897624"/>
            <a:ext cx="3901440" cy="370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897624"/>
            <a:ext cx="2804160" cy="370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897624"/>
            <a:ext cx="2804160" cy="370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doi.org/10.1145/360481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3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6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6.png"/><Relationship Id="rId5" Type="http://schemas.openxmlformats.org/officeDocument/2006/relationships/image" Target="../media/image32.pn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2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9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37.png"/><Relationship Id="rId4" Type="http://schemas.openxmlformats.org/officeDocument/2006/relationships/image" Target="../media/image47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7415783"/>
            <a:chOff x="0" y="0"/>
            <a:chExt cx="12191999" cy="741578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41578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8598" y="118268"/>
              <a:ext cx="11887200" cy="7086600"/>
            </a:xfrm>
            <a:custGeom>
              <a:avLst/>
              <a:gdLst/>
              <a:ahLst/>
              <a:cxnLst/>
              <a:rect l="l" t="t" r="r" b="b"/>
              <a:pathLst>
                <a:path w="11887200" h="7086600">
                  <a:moveTo>
                    <a:pt x="11816002" y="7086598"/>
                  </a:moveTo>
                  <a:lnTo>
                    <a:pt x="71196" y="7086598"/>
                  </a:lnTo>
                  <a:lnTo>
                    <a:pt x="66241" y="7086109"/>
                  </a:lnTo>
                  <a:lnTo>
                    <a:pt x="29705" y="7070976"/>
                  </a:lnTo>
                  <a:lnTo>
                    <a:pt x="3885" y="7034936"/>
                  </a:lnTo>
                  <a:lnTo>
                    <a:pt x="0" y="7015402"/>
                  </a:lnTo>
                  <a:lnTo>
                    <a:pt x="0" y="7010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1816002" y="0"/>
                  </a:lnTo>
                  <a:lnTo>
                    <a:pt x="11857492" y="15621"/>
                  </a:lnTo>
                  <a:lnTo>
                    <a:pt x="11883312" y="51661"/>
                  </a:lnTo>
                  <a:lnTo>
                    <a:pt x="11887197" y="71196"/>
                  </a:lnTo>
                  <a:lnTo>
                    <a:pt x="11887197" y="7015402"/>
                  </a:lnTo>
                  <a:lnTo>
                    <a:pt x="11871575" y="7056893"/>
                  </a:lnTo>
                  <a:lnTo>
                    <a:pt x="11835535" y="7082712"/>
                  </a:lnTo>
                  <a:lnTo>
                    <a:pt x="11820956" y="7086110"/>
                  </a:lnTo>
                  <a:lnTo>
                    <a:pt x="11816002" y="7086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161924"/>
              <a:ext cx="11887199" cy="761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91729" y="1214919"/>
              <a:ext cx="7516495" cy="2033905"/>
            </a:xfrm>
            <a:custGeom>
              <a:avLst/>
              <a:gdLst/>
              <a:ahLst/>
              <a:cxnLst/>
              <a:rect l="l" t="t" r="r" b="b"/>
              <a:pathLst>
                <a:path w="7516495" h="2033905">
                  <a:moveTo>
                    <a:pt x="571500" y="554558"/>
                  </a:moveTo>
                  <a:lnTo>
                    <a:pt x="568413" y="512635"/>
                  </a:lnTo>
                  <a:lnTo>
                    <a:pt x="559193" y="471614"/>
                  </a:lnTo>
                  <a:lnTo>
                    <a:pt x="544068" y="432384"/>
                  </a:lnTo>
                  <a:lnTo>
                    <a:pt x="523341" y="395808"/>
                  </a:lnTo>
                  <a:lnTo>
                    <a:pt x="497484" y="362661"/>
                  </a:lnTo>
                  <a:lnTo>
                    <a:pt x="467029" y="333667"/>
                  </a:lnTo>
                  <a:lnTo>
                    <a:pt x="432663" y="309460"/>
                  </a:lnTo>
                  <a:lnTo>
                    <a:pt x="395109" y="290563"/>
                  </a:lnTo>
                  <a:lnTo>
                    <a:pt x="355180" y="277368"/>
                  </a:lnTo>
                  <a:lnTo>
                    <a:pt x="313766" y="270179"/>
                  </a:lnTo>
                  <a:lnTo>
                    <a:pt x="285750" y="268808"/>
                  </a:lnTo>
                  <a:lnTo>
                    <a:pt x="271729" y="269151"/>
                  </a:lnTo>
                  <a:lnTo>
                    <a:pt x="230009" y="274294"/>
                  </a:lnTo>
                  <a:lnTo>
                    <a:pt x="189484" y="285508"/>
                  </a:lnTo>
                  <a:lnTo>
                    <a:pt x="151053" y="302552"/>
                  </a:lnTo>
                  <a:lnTo>
                    <a:pt x="115531" y="325043"/>
                  </a:lnTo>
                  <a:lnTo>
                    <a:pt x="83693" y="352501"/>
                  </a:lnTo>
                  <a:lnTo>
                    <a:pt x="56235" y="384340"/>
                  </a:lnTo>
                  <a:lnTo>
                    <a:pt x="33743" y="419862"/>
                  </a:lnTo>
                  <a:lnTo>
                    <a:pt x="16700" y="458292"/>
                  </a:lnTo>
                  <a:lnTo>
                    <a:pt x="5499" y="498817"/>
                  </a:lnTo>
                  <a:lnTo>
                    <a:pt x="342" y="540537"/>
                  </a:lnTo>
                  <a:lnTo>
                    <a:pt x="0" y="554558"/>
                  </a:lnTo>
                  <a:lnTo>
                    <a:pt x="342" y="568579"/>
                  </a:lnTo>
                  <a:lnTo>
                    <a:pt x="5499" y="610311"/>
                  </a:lnTo>
                  <a:lnTo>
                    <a:pt x="16700" y="650824"/>
                  </a:lnTo>
                  <a:lnTo>
                    <a:pt x="33743" y="689254"/>
                  </a:lnTo>
                  <a:lnTo>
                    <a:pt x="56235" y="724776"/>
                  </a:lnTo>
                  <a:lnTo>
                    <a:pt x="83693" y="756615"/>
                  </a:lnTo>
                  <a:lnTo>
                    <a:pt x="115531" y="784072"/>
                  </a:lnTo>
                  <a:lnTo>
                    <a:pt x="151053" y="806564"/>
                  </a:lnTo>
                  <a:lnTo>
                    <a:pt x="189484" y="823607"/>
                  </a:lnTo>
                  <a:lnTo>
                    <a:pt x="230009" y="834821"/>
                  </a:lnTo>
                  <a:lnTo>
                    <a:pt x="271729" y="839965"/>
                  </a:lnTo>
                  <a:lnTo>
                    <a:pt x="285750" y="840308"/>
                  </a:lnTo>
                  <a:lnTo>
                    <a:pt x="299770" y="839965"/>
                  </a:lnTo>
                  <a:lnTo>
                    <a:pt x="341503" y="834821"/>
                  </a:lnTo>
                  <a:lnTo>
                    <a:pt x="382016" y="823607"/>
                  </a:lnTo>
                  <a:lnTo>
                    <a:pt x="420458" y="806564"/>
                  </a:lnTo>
                  <a:lnTo>
                    <a:pt x="455968" y="784072"/>
                  </a:lnTo>
                  <a:lnTo>
                    <a:pt x="487807" y="756615"/>
                  </a:lnTo>
                  <a:lnTo>
                    <a:pt x="515264" y="724776"/>
                  </a:lnTo>
                  <a:lnTo>
                    <a:pt x="537756" y="689254"/>
                  </a:lnTo>
                  <a:lnTo>
                    <a:pt x="554799" y="650824"/>
                  </a:lnTo>
                  <a:lnTo>
                    <a:pt x="566013" y="610311"/>
                  </a:lnTo>
                  <a:lnTo>
                    <a:pt x="571157" y="568579"/>
                  </a:lnTo>
                  <a:lnTo>
                    <a:pt x="571500" y="554558"/>
                  </a:lnTo>
                  <a:close/>
                </a:path>
                <a:path w="7516495" h="2033905">
                  <a:moveTo>
                    <a:pt x="1446326" y="1891017"/>
                  </a:moveTo>
                  <a:lnTo>
                    <a:pt x="1440167" y="1849539"/>
                  </a:lnTo>
                  <a:lnTo>
                    <a:pt x="1422247" y="1811642"/>
                  </a:lnTo>
                  <a:lnTo>
                    <a:pt x="1394091" y="1780578"/>
                  </a:lnTo>
                  <a:lnTo>
                    <a:pt x="1358125" y="1759026"/>
                  </a:lnTo>
                  <a:lnTo>
                    <a:pt x="1317447" y="1748828"/>
                  </a:lnTo>
                  <a:lnTo>
                    <a:pt x="1303451" y="1748142"/>
                  </a:lnTo>
                  <a:lnTo>
                    <a:pt x="1296428" y="1748320"/>
                  </a:lnTo>
                  <a:lnTo>
                    <a:pt x="1255318" y="1756498"/>
                  </a:lnTo>
                  <a:lnTo>
                    <a:pt x="1218323" y="1776260"/>
                  </a:lnTo>
                  <a:lnTo>
                    <a:pt x="1188694" y="1805901"/>
                  </a:lnTo>
                  <a:lnTo>
                    <a:pt x="1168920" y="1842897"/>
                  </a:lnTo>
                  <a:lnTo>
                    <a:pt x="1160741" y="1884006"/>
                  </a:lnTo>
                  <a:lnTo>
                    <a:pt x="1160576" y="1891017"/>
                  </a:lnTo>
                  <a:lnTo>
                    <a:pt x="1160741" y="1898040"/>
                  </a:lnTo>
                  <a:lnTo>
                    <a:pt x="1168920" y="1939150"/>
                  </a:lnTo>
                  <a:lnTo>
                    <a:pt x="1188694" y="1976132"/>
                  </a:lnTo>
                  <a:lnTo>
                    <a:pt x="1218323" y="2005774"/>
                  </a:lnTo>
                  <a:lnTo>
                    <a:pt x="1255318" y="2025548"/>
                  </a:lnTo>
                  <a:lnTo>
                    <a:pt x="1296428" y="2033727"/>
                  </a:lnTo>
                  <a:lnTo>
                    <a:pt x="1303451" y="2033892"/>
                  </a:lnTo>
                  <a:lnTo>
                    <a:pt x="1310462" y="2033727"/>
                  </a:lnTo>
                  <a:lnTo>
                    <a:pt x="1351572" y="2025548"/>
                  </a:lnTo>
                  <a:lnTo>
                    <a:pt x="1388567" y="2005774"/>
                  </a:lnTo>
                  <a:lnTo>
                    <a:pt x="1418196" y="1976132"/>
                  </a:lnTo>
                  <a:lnTo>
                    <a:pt x="1437970" y="1939150"/>
                  </a:lnTo>
                  <a:lnTo>
                    <a:pt x="1446149" y="1898040"/>
                  </a:lnTo>
                  <a:lnTo>
                    <a:pt x="1446326" y="1891017"/>
                  </a:lnTo>
                  <a:close/>
                </a:path>
                <a:path w="7516495" h="2033905">
                  <a:moveTo>
                    <a:pt x="7516279" y="207302"/>
                  </a:moveTo>
                  <a:lnTo>
                    <a:pt x="7510793" y="165620"/>
                  </a:lnTo>
                  <a:lnTo>
                    <a:pt x="7497280" y="125818"/>
                  </a:lnTo>
                  <a:lnTo>
                    <a:pt x="7476261" y="89420"/>
                  </a:lnTo>
                  <a:lnTo>
                    <a:pt x="7448550" y="57810"/>
                  </a:lnTo>
                  <a:lnTo>
                    <a:pt x="7415200" y="32219"/>
                  </a:lnTo>
                  <a:lnTo>
                    <a:pt x="7377493" y="13627"/>
                  </a:lnTo>
                  <a:lnTo>
                    <a:pt x="7336891" y="2755"/>
                  </a:lnTo>
                  <a:lnTo>
                    <a:pt x="7308990" y="0"/>
                  </a:lnTo>
                  <a:lnTo>
                    <a:pt x="7294943" y="0"/>
                  </a:lnTo>
                  <a:lnTo>
                    <a:pt x="7253275" y="5486"/>
                  </a:lnTo>
                  <a:lnTo>
                    <a:pt x="7213473" y="18999"/>
                  </a:lnTo>
                  <a:lnTo>
                    <a:pt x="7177062" y="40017"/>
                  </a:lnTo>
                  <a:lnTo>
                    <a:pt x="7145464" y="67741"/>
                  </a:lnTo>
                  <a:lnTo>
                    <a:pt x="7119874" y="101092"/>
                  </a:lnTo>
                  <a:lnTo>
                    <a:pt x="7101281" y="138785"/>
                  </a:lnTo>
                  <a:lnTo>
                    <a:pt x="7090410" y="179387"/>
                  </a:lnTo>
                  <a:lnTo>
                    <a:pt x="7087654" y="207302"/>
                  </a:lnTo>
                  <a:lnTo>
                    <a:pt x="7087654" y="221335"/>
                  </a:lnTo>
                  <a:lnTo>
                    <a:pt x="7093140" y="263004"/>
                  </a:lnTo>
                  <a:lnTo>
                    <a:pt x="7106653" y="302818"/>
                  </a:lnTo>
                  <a:lnTo>
                    <a:pt x="7127672" y="339217"/>
                  </a:lnTo>
                  <a:lnTo>
                    <a:pt x="7155383" y="370827"/>
                  </a:lnTo>
                  <a:lnTo>
                    <a:pt x="7188733" y="396405"/>
                  </a:lnTo>
                  <a:lnTo>
                    <a:pt x="7226440" y="414997"/>
                  </a:lnTo>
                  <a:lnTo>
                    <a:pt x="7267041" y="425881"/>
                  </a:lnTo>
                  <a:lnTo>
                    <a:pt x="7294943" y="428625"/>
                  </a:lnTo>
                  <a:lnTo>
                    <a:pt x="7308990" y="428625"/>
                  </a:lnTo>
                  <a:lnTo>
                    <a:pt x="7350658" y="423138"/>
                  </a:lnTo>
                  <a:lnTo>
                    <a:pt x="7390460" y="409625"/>
                  </a:lnTo>
                  <a:lnTo>
                    <a:pt x="7426871" y="388607"/>
                  </a:lnTo>
                  <a:lnTo>
                    <a:pt x="7458469" y="360895"/>
                  </a:lnTo>
                  <a:lnTo>
                    <a:pt x="7484059" y="327545"/>
                  </a:lnTo>
                  <a:lnTo>
                    <a:pt x="7502652" y="289839"/>
                  </a:lnTo>
                  <a:lnTo>
                    <a:pt x="7513536" y="249237"/>
                  </a:lnTo>
                  <a:lnTo>
                    <a:pt x="7516279" y="221335"/>
                  </a:lnTo>
                  <a:lnTo>
                    <a:pt x="7516279" y="214312"/>
                  </a:lnTo>
                  <a:lnTo>
                    <a:pt x="7516279" y="207302"/>
                  </a:lnTo>
                  <a:close/>
                </a:path>
              </a:pathLst>
            </a:custGeom>
            <a:solidFill>
              <a:srgbClr val="3398D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8349" y="4410074"/>
              <a:ext cx="238124" cy="2381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05375" y="54768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20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90"/>
                  </a:lnTo>
                  <a:lnTo>
                    <a:pt x="35798" y="363935"/>
                  </a:lnTo>
                  <a:lnTo>
                    <a:pt x="15141" y="322046"/>
                  </a:lnTo>
                  <a:lnTo>
                    <a:pt x="3054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3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4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8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3398D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399" y="7172324"/>
              <a:ext cx="11887199" cy="7619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2002361" y="2163762"/>
            <a:ext cx="8339673" cy="173164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595"/>
              </a:spcBef>
            </a:pPr>
            <a:r>
              <a:rPr spc="-260" dirty="0"/>
              <a:t>SPSO+AP+AD:</a:t>
            </a:r>
            <a:r>
              <a:rPr spc="-50" dirty="0"/>
              <a:t> </a:t>
            </a:r>
            <a:r>
              <a:rPr spc="-220" dirty="0"/>
              <a:t>Otimização</a:t>
            </a:r>
            <a:r>
              <a:rPr spc="-50" dirty="0"/>
              <a:t> </a:t>
            </a:r>
            <a:r>
              <a:rPr spc="-215" dirty="0"/>
              <a:t>por</a:t>
            </a:r>
            <a:r>
              <a:rPr spc="-50" dirty="0"/>
              <a:t> </a:t>
            </a:r>
            <a:r>
              <a:rPr spc="-45" dirty="0"/>
              <a:t>Enxame </a:t>
            </a:r>
            <a:r>
              <a:rPr spc="-240" dirty="0"/>
              <a:t>de</a:t>
            </a:r>
            <a:r>
              <a:rPr spc="-60" dirty="0"/>
              <a:t> </a:t>
            </a:r>
            <a:r>
              <a:rPr spc="-190" dirty="0"/>
              <a:t>Partículas</a:t>
            </a:r>
            <a:r>
              <a:rPr spc="-60" dirty="0"/>
              <a:t> </a:t>
            </a:r>
            <a:r>
              <a:rPr spc="-240" dirty="0"/>
              <a:t>Baseada</a:t>
            </a:r>
            <a:r>
              <a:rPr spc="-55" dirty="0"/>
              <a:t> </a:t>
            </a:r>
            <a:r>
              <a:rPr spc="-295" dirty="0"/>
              <a:t>em</a:t>
            </a:r>
            <a:r>
              <a:rPr spc="-60" dirty="0"/>
              <a:t> </a:t>
            </a:r>
            <a:r>
              <a:rPr spc="-220" dirty="0"/>
              <a:t>Espécies</a:t>
            </a:r>
            <a:r>
              <a:rPr spc="-55" dirty="0"/>
              <a:t> </a:t>
            </a:r>
            <a:r>
              <a:rPr spc="-275" dirty="0"/>
              <a:t>para </a:t>
            </a:r>
            <a:r>
              <a:rPr spc="-240" dirty="0"/>
              <a:t>Problemas</a:t>
            </a:r>
            <a:r>
              <a:rPr spc="-40" dirty="0"/>
              <a:t> </a:t>
            </a:r>
            <a:r>
              <a:rPr spc="-100" dirty="0"/>
              <a:t>Dinâmicos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93739" y="3895407"/>
            <a:ext cx="6804659" cy="1005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65"/>
              </a:spcBef>
            </a:pPr>
            <a:endParaRPr sz="1800" dirty="0">
              <a:latin typeface="Roboto Medium"/>
              <a:cs typeface="Roboto Medium"/>
            </a:endParaRPr>
          </a:p>
          <a:p>
            <a:pPr algn="ctr">
              <a:lnSpc>
                <a:spcPct val="100000"/>
              </a:lnSpc>
            </a:pPr>
            <a:r>
              <a:rPr sz="1650" spc="-85" dirty="0">
                <a:solidFill>
                  <a:srgbClr val="566573"/>
                </a:solidFill>
                <a:latin typeface="Roboto"/>
                <a:cs typeface="Roboto"/>
              </a:rPr>
              <a:t>Apresentado</a:t>
            </a:r>
            <a:r>
              <a:rPr sz="1650" spc="-5" dirty="0">
                <a:solidFill>
                  <a:srgbClr val="566573"/>
                </a:solidFill>
                <a:latin typeface="Roboto"/>
                <a:cs typeface="Roboto"/>
              </a:rPr>
              <a:t> </a:t>
            </a:r>
            <a:r>
              <a:rPr sz="1650" spc="-25" dirty="0">
                <a:solidFill>
                  <a:srgbClr val="566573"/>
                </a:solidFill>
                <a:latin typeface="Roboto"/>
                <a:cs typeface="Roboto"/>
              </a:rPr>
              <a:t>por</a:t>
            </a:r>
            <a:endParaRPr sz="1650" dirty="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195"/>
              </a:spcBef>
            </a:pPr>
            <a:r>
              <a:rPr sz="2000" b="0" spc="-120" dirty="0">
                <a:solidFill>
                  <a:srgbClr val="566573"/>
                </a:solidFill>
                <a:latin typeface="Roboto Medium"/>
                <a:cs typeface="Roboto Medium"/>
              </a:rPr>
              <a:t>Pável</a:t>
            </a:r>
            <a:r>
              <a:rPr sz="2000" b="0" spc="-5" dirty="0">
                <a:solidFill>
                  <a:srgbClr val="566573"/>
                </a:solidFill>
                <a:latin typeface="Roboto Medium"/>
                <a:cs typeface="Roboto Medium"/>
              </a:rPr>
              <a:t> </a:t>
            </a:r>
            <a:r>
              <a:rPr sz="2000" b="0" spc="-130" dirty="0">
                <a:solidFill>
                  <a:srgbClr val="566573"/>
                </a:solidFill>
                <a:latin typeface="Roboto Medium"/>
                <a:cs typeface="Roboto Medium"/>
              </a:rPr>
              <a:t>Emmanuel</a:t>
            </a:r>
            <a:r>
              <a:rPr sz="2000" b="0" dirty="0">
                <a:solidFill>
                  <a:srgbClr val="566573"/>
                </a:solidFill>
                <a:latin typeface="Roboto Medium"/>
                <a:cs typeface="Roboto Medium"/>
              </a:rPr>
              <a:t> </a:t>
            </a:r>
            <a:r>
              <a:rPr sz="2000" b="0" spc="-114" dirty="0">
                <a:solidFill>
                  <a:srgbClr val="566573"/>
                </a:solidFill>
                <a:latin typeface="Roboto Medium"/>
                <a:cs typeface="Roboto Medium"/>
              </a:rPr>
              <a:t>Pereira</a:t>
            </a:r>
            <a:r>
              <a:rPr sz="2000" b="0" dirty="0">
                <a:solidFill>
                  <a:srgbClr val="566573"/>
                </a:solidFill>
                <a:latin typeface="Roboto Medium"/>
                <a:cs typeface="Roboto Medium"/>
              </a:rPr>
              <a:t> </a:t>
            </a:r>
            <a:r>
              <a:rPr sz="2000" b="0" spc="-20" dirty="0">
                <a:solidFill>
                  <a:srgbClr val="566573"/>
                </a:solidFill>
                <a:latin typeface="Roboto Medium"/>
                <a:cs typeface="Roboto Medium"/>
              </a:rPr>
              <a:t>Lelis</a:t>
            </a:r>
            <a:endParaRPr sz="2000" dirty="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16598" y="5902372"/>
            <a:ext cx="29591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095" marR="5080" indent="-494030">
              <a:lnSpc>
                <a:spcPct val="150000"/>
              </a:lnSpc>
              <a:spcBef>
                <a:spcPts val="100"/>
              </a:spcBef>
            </a:pPr>
            <a:r>
              <a:rPr sz="1500" spc="-95" dirty="0">
                <a:solidFill>
                  <a:srgbClr val="566573"/>
                </a:solidFill>
                <a:latin typeface="Roboto"/>
                <a:cs typeface="Roboto"/>
              </a:rPr>
              <a:t>SIN5006</a:t>
            </a:r>
            <a:r>
              <a:rPr sz="1500" spc="-10" dirty="0">
                <a:solidFill>
                  <a:srgbClr val="566573"/>
                </a:solidFill>
                <a:latin typeface="Roboto"/>
                <a:cs typeface="Roboto"/>
              </a:rPr>
              <a:t> </a:t>
            </a:r>
            <a:r>
              <a:rPr sz="1500" spc="-110" dirty="0">
                <a:solidFill>
                  <a:srgbClr val="566573"/>
                </a:solidFill>
                <a:latin typeface="Roboto"/>
                <a:cs typeface="Roboto"/>
              </a:rPr>
              <a:t>–</a:t>
            </a:r>
            <a:r>
              <a:rPr sz="1500" spc="-5" dirty="0">
                <a:solidFill>
                  <a:srgbClr val="56657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566573"/>
                </a:solidFill>
                <a:latin typeface="Roboto"/>
                <a:cs typeface="Roboto"/>
              </a:rPr>
              <a:t>Inteligência</a:t>
            </a:r>
            <a:r>
              <a:rPr sz="1500" spc="-5" dirty="0">
                <a:solidFill>
                  <a:srgbClr val="56657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566573"/>
                </a:solidFill>
                <a:latin typeface="Roboto"/>
                <a:cs typeface="Roboto"/>
              </a:rPr>
              <a:t>Computacional </a:t>
            </a:r>
            <a:r>
              <a:rPr sz="1500" spc="-75" dirty="0">
                <a:solidFill>
                  <a:srgbClr val="566573"/>
                </a:solidFill>
                <a:latin typeface="Roboto"/>
                <a:cs typeface="Roboto"/>
              </a:rPr>
              <a:t>Prof.</a:t>
            </a:r>
            <a:r>
              <a:rPr sz="1500" spc="-15" dirty="0">
                <a:solidFill>
                  <a:srgbClr val="56657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566573"/>
                </a:solidFill>
                <a:latin typeface="Roboto"/>
                <a:cs typeface="Roboto"/>
              </a:rPr>
              <a:t>Dra.</a:t>
            </a:r>
            <a:r>
              <a:rPr sz="1500" spc="-15" dirty="0">
                <a:solidFill>
                  <a:srgbClr val="56657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566573"/>
                </a:solidFill>
                <a:latin typeface="Roboto"/>
                <a:cs typeface="Roboto"/>
              </a:rPr>
              <a:t>Patrícia</a:t>
            </a:r>
            <a:r>
              <a:rPr sz="1500" spc="-15" dirty="0">
                <a:solidFill>
                  <a:srgbClr val="56657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566573"/>
                </a:solidFill>
                <a:latin typeface="Roboto"/>
                <a:cs typeface="Roboto"/>
              </a:rPr>
              <a:t>Oliveira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8" name="object 37">
            <a:extLst>
              <a:ext uri="{FF2B5EF4-FFF2-40B4-BE49-F238E27FC236}">
                <a16:creationId xmlns:a16="http://schemas.microsoft.com/office/drawing/2014/main" id="{9B9A52DD-AD67-0769-62A9-EB13AC6E899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6704806"/>
            <a:ext cx="12191999" cy="761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8800" y="1046956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90830" y="913130"/>
                </a:moveTo>
                <a:lnTo>
                  <a:pt x="423569" y="913130"/>
                </a:lnTo>
                <a:lnTo>
                  <a:pt x="390114" y="909320"/>
                </a:lnTo>
                <a:lnTo>
                  <a:pt x="379039" y="906780"/>
                </a:lnTo>
                <a:lnTo>
                  <a:pt x="368004" y="905510"/>
                </a:lnTo>
                <a:lnTo>
                  <a:pt x="346109" y="900430"/>
                </a:lnTo>
                <a:lnTo>
                  <a:pt x="335262" y="896620"/>
                </a:lnTo>
                <a:lnTo>
                  <a:pt x="324481" y="894080"/>
                </a:lnTo>
                <a:lnTo>
                  <a:pt x="271920" y="875030"/>
                </a:lnTo>
                <a:lnTo>
                  <a:pt x="261721" y="869950"/>
                </a:lnTo>
                <a:lnTo>
                  <a:pt x="231843" y="854710"/>
                </a:lnTo>
                <a:lnTo>
                  <a:pt x="222152" y="848360"/>
                </a:lnTo>
                <a:lnTo>
                  <a:pt x="212601" y="843280"/>
                </a:lnTo>
                <a:lnTo>
                  <a:pt x="203193" y="836930"/>
                </a:lnTo>
                <a:lnTo>
                  <a:pt x="193937" y="830580"/>
                </a:lnTo>
                <a:lnTo>
                  <a:pt x="184846" y="824230"/>
                </a:lnTo>
                <a:lnTo>
                  <a:pt x="175918" y="816610"/>
                </a:lnTo>
                <a:lnTo>
                  <a:pt x="167155" y="810260"/>
                </a:lnTo>
                <a:lnTo>
                  <a:pt x="133910" y="779780"/>
                </a:lnTo>
                <a:lnTo>
                  <a:pt x="118436" y="763270"/>
                </a:lnTo>
                <a:lnTo>
                  <a:pt x="111006" y="755650"/>
                </a:lnTo>
                <a:lnTo>
                  <a:pt x="83402" y="720090"/>
                </a:lnTo>
                <a:lnTo>
                  <a:pt x="70930" y="701040"/>
                </a:lnTo>
                <a:lnTo>
                  <a:pt x="65046" y="692150"/>
                </a:lnTo>
                <a:lnTo>
                  <a:pt x="43895" y="651510"/>
                </a:lnTo>
                <a:lnTo>
                  <a:pt x="26725" y="610870"/>
                </a:lnTo>
                <a:lnTo>
                  <a:pt x="23076" y="599440"/>
                </a:lnTo>
                <a:lnTo>
                  <a:pt x="19686" y="589280"/>
                </a:lnTo>
                <a:lnTo>
                  <a:pt x="8784" y="546100"/>
                </a:lnTo>
                <a:lnTo>
                  <a:pt x="2201" y="501650"/>
                </a:lnTo>
                <a:lnTo>
                  <a:pt x="0" y="457200"/>
                </a:lnTo>
                <a:lnTo>
                  <a:pt x="137" y="445770"/>
                </a:lnTo>
                <a:lnTo>
                  <a:pt x="3438" y="400050"/>
                </a:lnTo>
                <a:lnTo>
                  <a:pt x="13701" y="345440"/>
                </a:lnTo>
                <a:lnTo>
                  <a:pt x="23076" y="313690"/>
                </a:lnTo>
                <a:lnTo>
                  <a:pt x="26725" y="302260"/>
                </a:lnTo>
                <a:lnTo>
                  <a:pt x="43895" y="261620"/>
                </a:lnTo>
                <a:lnTo>
                  <a:pt x="65046" y="220980"/>
                </a:lnTo>
                <a:lnTo>
                  <a:pt x="70930" y="212090"/>
                </a:lnTo>
                <a:lnTo>
                  <a:pt x="77052" y="201930"/>
                </a:lnTo>
                <a:lnTo>
                  <a:pt x="103779" y="166370"/>
                </a:lnTo>
                <a:lnTo>
                  <a:pt x="118436" y="149860"/>
                </a:lnTo>
                <a:lnTo>
                  <a:pt x="126071" y="140970"/>
                </a:lnTo>
                <a:lnTo>
                  <a:pt x="158566" y="110490"/>
                </a:lnTo>
                <a:lnTo>
                  <a:pt x="175918" y="96520"/>
                </a:lnTo>
                <a:lnTo>
                  <a:pt x="184846" y="88900"/>
                </a:lnTo>
                <a:lnTo>
                  <a:pt x="193937" y="82550"/>
                </a:lnTo>
                <a:lnTo>
                  <a:pt x="203193" y="76200"/>
                </a:lnTo>
                <a:lnTo>
                  <a:pt x="212601" y="69850"/>
                </a:lnTo>
                <a:lnTo>
                  <a:pt x="222152" y="64770"/>
                </a:lnTo>
                <a:lnTo>
                  <a:pt x="231843" y="58420"/>
                </a:lnTo>
                <a:lnTo>
                  <a:pt x="241677" y="53340"/>
                </a:lnTo>
                <a:lnTo>
                  <a:pt x="271920" y="38100"/>
                </a:lnTo>
                <a:lnTo>
                  <a:pt x="324481" y="19050"/>
                </a:lnTo>
                <a:lnTo>
                  <a:pt x="335262" y="16510"/>
                </a:lnTo>
                <a:lnTo>
                  <a:pt x="346109" y="12700"/>
                </a:lnTo>
                <a:lnTo>
                  <a:pt x="368004" y="7620"/>
                </a:lnTo>
                <a:lnTo>
                  <a:pt x="379039" y="6350"/>
                </a:lnTo>
                <a:lnTo>
                  <a:pt x="390114" y="3810"/>
                </a:lnTo>
                <a:lnTo>
                  <a:pt x="423569" y="0"/>
                </a:lnTo>
                <a:lnTo>
                  <a:pt x="490830" y="0"/>
                </a:lnTo>
                <a:lnTo>
                  <a:pt x="524285" y="3810"/>
                </a:lnTo>
                <a:lnTo>
                  <a:pt x="535360" y="6350"/>
                </a:lnTo>
                <a:lnTo>
                  <a:pt x="546395" y="7620"/>
                </a:lnTo>
                <a:lnTo>
                  <a:pt x="568290" y="12700"/>
                </a:lnTo>
                <a:lnTo>
                  <a:pt x="579137" y="16510"/>
                </a:lnTo>
                <a:lnTo>
                  <a:pt x="589918" y="19050"/>
                </a:lnTo>
                <a:lnTo>
                  <a:pt x="642479" y="38100"/>
                </a:lnTo>
                <a:lnTo>
                  <a:pt x="672722" y="53340"/>
                </a:lnTo>
                <a:lnTo>
                  <a:pt x="682556" y="58420"/>
                </a:lnTo>
                <a:lnTo>
                  <a:pt x="692247" y="64770"/>
                </a:lnTo>
                <a:lnTo>
                  <a:pt x="701798" y="69850"/>
                </a:lnTo>
                <a:lnTo>
                  <a:pt x="711206" y="76200"/>
                </a:lnTo>
                <a:lnTo>
                  <a:pt x="720462" y="82550"/>
                </a:lnTo>
                <a:lnTo>
                  <a:pt x="729553" y="88900"/>
                </a:lnTo>
                <a:lnTo>
                  <a:pt x="738481" y="96520"/>
                </a:lnTo>
                <a:lnTo>
                  <a:pt x="747244" y="102870"/>
                </a:lnTo>
                <a:lnTo>
                  <a:pt x="780489" y="133350"/>
                </a:lnTo>
                <a:lnTo>
                  <a:pt x="795963" y="149860"/>
                </a:lnTo>
                <a:lnTo>
                  <a:pt x="803393" y="157480"/>
                </a:lnTo>
                <a:lnTo>
                  <a:pt x="830997" y="193040"/>
                </a:lnTo>
                <a:lnTo>
                  <a:pt x="843468" y="212090"/>
                </a:lnTo>
                <a:lnTo>
                  <a:pt x="849353" y="220980"/>
                </a:lnTo>
                <a:lnTo>
                  <a:pt x="870504" y="261620"/>
                </a:lnTo>
                <a:lnTo>
                  <a:pt x="886697" y="299720"/>
                </a:lnTo>
                <a:lnTo>
                  <a:pt x="628627" y="299720"/>
                </a:lnTo>
                <a:lnTo>
                  <a:pt x="612495" y="302260"/>
                </a:lnTo>
                <a:lnTo>
                  <a:pt x="598289" y="312420"/>
                </a:lnTo>
                <a:lnTo>
                  <a:pt x="496628" y="414020"/>
                </a:lnTo>
                <a:lnTo>
                  <a:pt x="285906" y="414020"/>
                </a:lnTo>
                <a:lnTo>
                  <a:pt x="269774" y="416560"/>
                </a:lnTo>
                <a:lnTo>
                  <a:pt x="255567" y="426720"/>
                </a:lnTo>
                <a:lnTo>
                  <a:pt x="246124" y="440690"/>
                </a:lnTo>
                <a:lnTo>
                  <a:pt x="242976" y="457200"/>
                </a:lnTo>
                <a:lnTo>
                  <a:pt x="246124" y="472440"/>
                </a:lnTo>
                <a:lnTo>
                  <a:pt x="255567" y="486410"/>
                </a:lnTo>
                <a:lnTo>
                  <a:pt x="369867" y="600710"/>
                </a:lnTo>
                <a:lnTo>
                  <a:pt x="383973" y="610870"/>
                </a:lnTo>
                <a:lnTo>
                  <a:pt x="400072" y="613410"/>
                </a:lnTo>
                <a:lnTo>
                  <a:pt x="886697" y="613410"/>
                </a:lnTo>
                <a:lnTo>
                  <a:pt x="883765" y="621030"/>
                </a:lnTo>
                <a:lnTo>
                  <a:pt x="865583" y="661670"/>
                </a:lnTo>
                <a:lnTo>
                  <a:pt x="843468" y="701040"/>
                </a:lnTo>
                <a:lnTo>
                  <a:pt x="837347" y="711200"/>
                </a:lnTo>
                <a:lnTo>
                  <a:pt x="810620" y="746760"/>
                </a:lnTo>
                <a:lnTo>
                  <a:pt x="795963" y="763270"/>
                </a:lnTo>
                <a:lnTo>
                  <a:pt x="788328" y="772160"/>
                </a:lnTo>
                <a:lnTo>
                  <a:pt x="755833" y="802640"/>
                </a:lnTo>
                <a:lnTo>
                  <a:pt x="738481" y="816610"/>
                </a:lnTo>
                <a:lnTo>
                  <a:pt x="729553" y="824230"/>
                </a:lnTo>
                <a:lnTo>
                  <a:pt x="720462" y="830580"/>
                </a:lnTo>
                <a:lnTo>
                  <a:pt x="711206" y="836930"/>
                </a:lnTo>
                <a:lnTo>
                  <a:pt x="701798" y="843280"/>
                </a:lnTo>
                <a:lnTo>
                  <a:pt x="692247" y="848360"/>
                </a:lnTo>
                <a:lnTo>
                  <a:pt x="682556" y="854710"/>
                </a:lnTo>
                <a:lnTo>
                  <a:pt x="652678" y="869950"/>
                </a:lnTo>
                <a:lnTo>
                  <a:pt x="642479" y="875030"/>
                </a:lnTo>
                <a:lnTo>
                  <a:pt x="589918" y="894080"/>
                </a:lnTo>
                <a:lnTo>
                  <a:pt x="579137" y="896620"/>
                </a:lnTo>
                <a:lnTo>
                  <a:pt x="568290" y="900430"/>
                </a:lnTo>
                <a:lnTo>
                  <a:pt x="546395" y="905510"/>
                </a:lnTo>
                <a:lnTo>
                  <a:pt x="535360" y="906780"/>
                </a:lnTo>
                <a:lnTo>
                  <a:pt x="524285" y="909320"/>
                </a:lnTo>
                <a:lnTo>
                  <a:pt x="490830" y="913130"/>
                </a:lnTo>
                <a:close/>
              </a:path>
              <a:path w="914400" h="914400">
                <a:moveTo>
                  <a:pt x="886697" y="613410"/>
                </a:moveTo>
                <a:lnTo>
                  <a:pt x="400072" y="613410"/>
                </a:lnTo>
                <a:lnTo>
                  <a:pt x="416204" y="610870"/>
                </a:lnTo>
                <a:lnTo>
                  <a:pt x="430410" y="600710"/>
                </a:lnTo>
                <a:lnTo>
                  <a:pt x="658921" y="372199"/>
                </a:lnTo>
                <a:lnTo>
                  <a:pt x="658888" y="372027"/>
                </a:lnTo>
                <a:lnTo>
                  <a:pt x="668250" y="358140"/>
                </a:lnTo>
                <a:lnTo>
                  <a:pt x="658832" y="312420"/>
                </a:lnTo>
                <a:lnTo>
                  <a:pt x="628627" y="299720"/>
                </a:lnTo>
                <a:lnTo>
                  <a:pt x="886697" y="299720"/>
                </a:lnTo>
                <a:lnTo>
                  <a:pt x="887674" y="302260"/>
                </a:lnTo>
                <a:lnTo>
                  <a:pt x="891323" y="313690"/>
                </a:lnTo>
                <a:lnTo>
                  <a:pt x="894713" y="323850"/>
                </a:lnTo>
                <a:lnTo>
                  <a:pt x="897839" y="334010"/>
                </a:lnTo>
                <a:lnTo>
                  <a:pt x="900698" y="345440"/>
                </a:lnTo>
                <a:lnTo>
                  <a:pt x="905614" y="367030"/>
                </a:lnTo>
                <a:lnTo>
                  <a:pt x="906513" y="372027"/>
                </a:lnTo>
                <a:lnTo>
                  <a:pt x="906544" y="372199"/>
                </a:lnTo>
                <a:lnTo>
                  <a:pt x="658921" y="372199"/>
                </a:lnTo>
                <a:lnTo>
                  <a:pt x="658462" y="372658"/>
                </a:lnTo>
                <a:lnTo>
                  <a:pt x="906626" y="372658"/>
                </a:lnTo>
                <a:lnTo>
                  <a:pt x="907669" y="378460"/>
                </a:lnTo>
                <a:lnTo>
                  <a:pt x="913161" y="422910"/>
                </a:lnTo>
                <a:lnTo>
                  <a:pt x="914400" y="457200"/>
                </a:lnTo>
                <a:lnTo>
                  <a:pt x="914262" y="467360"/>
                </a:lnTo>
                <a:lnTo>
                  <a:pt x="910961" y="513080"/>
                </a:lnTo>
                <a:lnTo>
                  <a:pt x="900698" y="567690"/>
                </a:lnTo>
                <a:lnTo>
                  <a:pt x="891323" y="599440"/>
                </a:lnTo>
                <a:lnTo>
                  <a:pt x="887674" y="610870"/>
                </a:lnTo>
                <a:lnTo>
                  <a:pt x="886697" y="613410"/>
                </a:lnTo>
                <a:close/>
              </a:path>
              <a:path w="914400" h="914400">
                <a:moveTo>
                  <a:pt x="400050" y="510540"/>
                </a:moveTo>
                <a:lnTo>
                  <a:pt x="316110" y="426720"/>
                </a:lnTo>
                <a:lnTo>
                  <a:pt x="302004" y="416560"/>
                </a:lnTo>
                <a:lnTo>
                  <a:pt x="285906" y="414020"/>
                </a:lnTo>
                <a:lnTo>
                  <a:pt x="496628" y="414020"/>
                </a:lnTo>
                <a:lnTo>
                  <a:pt x="400050" y="510540"/>
                </a:lnTo>
                <a:close/>
              </a:path>
              <a:path w="914400" h="914400">
                <a:moveTo>
                  <a:pt x="457200" y="914400"/>
                </a:moveTo>
                <a:lnTo>
                  <a:pt x="445976" y="913130"/>
                </a:lnTo>
                <a:lnTo>
                  <a:pt x="468423" y="913130"/>
                </a:lnTo>
                <a:lnTo>
                  <a:pt x="457200" y="9144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0347" y="2125821"/>
            <a:ext cx="203136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00" dirty="0"/>
              <a:t>Obrigado!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499518" y="2913539"/>
            <a:ext cx="7193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135" dirty="0">
                <a:solidFill>
                  <a:srgbClr val="3398DA"/>
                </a:solidFill>
                <a:latin typeface="Roboto Medium"/>
                <a:cs typeface="Roboto Medium"/>
              </a:rPr>
              <a:t>SPSO+AP+AD:</a:t>
            </a:r>
            <a:r>
              <a:rPr sz="2000" b="0" spc="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2000" b="0" spc="-150" dirty="0">
                <a:solidFill>
                  <a:srgbClr val="3398DA"/>
                </a:solidFill>
                <a:latin typeface="Roboto Medium"/>
                <a:cs typeface="Roboto Medium"/>
              </a:rPr>
              <a:t>Uma</a:t>
            </a:r>
            <a:r>
              <a:rPr sz="2000" b="0" spc="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2000" b="0" spc="-135" dirty="0">
                <a:solidFill>
                  <a:srgbClr val="3398DA"/>
                </a:solidFill>
                <a:latin typeface="Roboto Medium"/>
                <a:cs typeface="Roboto Medium"/>
              </a:rPr>
              <a:t>Abordagem</a:t>
            </a:r>
            <a:r>
              <a:rPr sz="2000" b="0" spc="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2000" b="0" spc="-114" dirty="0">
                <a:solidFill>
                  <a:srgbClr val="3398DA"/>
                </a:solidFill>
                <a:latin typeface="Roboto Medium"/>
                <a:cs typeface="Roboto Medium"/>
              </a:rPr>
              <a:t>Adaptativa</a:t>
            </a:r>
            <a:r>
              <a:rPr sz="2000" b="0" spc="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2000" b="0" spc="-125" dirty="0">
                <a:solidFill>
                  <a:srgbClr val="3398DA"/>
                </a:solidFill>
                <a:latin typeface="Roboto Medium"/>
                <a:cs typeface="Roboto Medium"/>
              </a:rPr>
              <a:t>para</a:t>
            </a:r>
            <a:r>
              <a:rPr sz="2000" b="0" spc="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2000" b="0" spc="-114" dirty="0">
                <a:solidFill>
                  <a:srgbClr val="3398DA"/>
                </a:solidFill>
                <a:latin typeface="Roboto Medium"/>
                <a:cs typeface="Roboto Medium"/>
              </a:rPr>
              <a:t>Otimização</a:t>
            </a:r>
            <a:r>
              <a:rPr sz="2000" b="0" spc="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2000" b="0" spc="-70" dirty="0">
                <a:solidFill>
                  <a:srgbClr val="3398DA"/>
                </a:solidFill>
                <a:latin typeface="Roboto Medium"/>
                <a:cs typeface="Roboto Medium"/>
              </a:rPr>
              <a:t>Dinâmica</a:t>
            </a:r>
            <a:endParaRPr sz="2000">
              <a:latin typeface="Roboto Medium"/>
              <a:cs typeface="Roboto Mediu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28799" y="4133056"/>
            <a:ext cx="4038600" cy="1809750"/>
            <a:chOff x="1828799" y="3771899"/>
            <a:chExt cx="4038600" cy="1809750"/>
          </a:xfrm>
        </p:grpSpPr>
        <p:sp>
          <p:nvSpPr>
            <p:cNvPr id="6" name="object 6"/>
            <p:cNvSpPr/>
            <p:nvPr/>
          </p:nvSpPr>
          <p:spPr>
            <a:xfrm>
              <a:off x="1833562" y="3776662"/>
              <a:ext cx="4029075" cy="1800225"/>
            </a:xfrm>
            <a:custGeom>
              <a:avLst/>
              <a:gdLst/>
              <a:ahLst/>
              <a:cxnLst/>
              <a:rect l="l" t="t" r="r" b="b"/>
              <a:pathLst>
                <a:path w="4029075" h="1800225">
                  <a:moveTo>
                    <a:pt x="3962327" y="1800224"/>
                  </a:moveTo>
                  <a:lnTo>
                    <a:pt x="66746" y="1800224"/>
                  </a:lnTo>
                  <a:lnTo>
                    <a:pt x="62101" y="1799767"/>
                  </a:lnTo>
                  <a:lnTo>
                    <a:pt x="24240" y="1782617"/>
                  </a:lnTo>
                  <a:lnTo>
                    <a:pt x="2287" y="1747323"/>
                  </a:lnTo>
                  <a:lnTo>
                    <a:pt x="0" y="1733477"/>
                  </a:lnTo>
                  <a:lnTo>
                    <a:pt x="0" y="1728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3962327" y="0"/>
                  </a:lnTo>
                  <a:lnTo>
                    <a:pt x="4001225" y="14645"/>
                  </a:lnTo>
                  <a:lnTo>
                    <a:pt x="4025431" y="48432"/>
                  </a:lnTo>
                  <a:lnTo>
                    <a:pt x="4029074" y="66746"/>
                  </a:lnTo>
                  <a:lnTo>
                    <a:pt x="4029074" y="1733477"/>
                  </a:lnTo>
                  <a:lnTo>
                    <a:pt x="4014429" y="1772375"/>
                  </a:lnTo>
                  <a:lnTo>
                    <a:pt x="3980641" y="1796580"/>
                  </a:lnTo>
                  <a:lnTo>
                    <a:pt x="3966973" y="1799767"/>
                  </a:lnTo>
                  <a:lnTo>
                    <a:pt x="3962327" y="18002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33562" y="3776662"/>
              <a:ext cx="4029075" cy="1800225"/>
            </a:xfrm>
            <a:custGeom>
              <a:avLst/>
              <a:gdLst/>
              <a:ahLst/>
              <a:cxnLst/>
              <a:rect l="l" t="t" r="r" b="b"/>
              <a:pathLst>
                <a:path w="4029075" h="1800225">
                  <a:moveTo>
                    <a:pt x="0" y="1728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957637" y="0"/>
                  </a:lnTo>
                  <a:lnTo>
                    <a:pt x="3962327" y="0"/>
                  </a:lnTo>
                  <a:lnTo>
                    <a:pt x="3966973" y="457"/>
                  </a:lnTo>
                  <a:lnTo>
                    <a:pt x="4004833" y="17606"/>
                  </a:lnTo>
                  <a:lnTo>
                    <a:pt x="4026786" y="52899"/>
                  </a:lnTo>
                  <a:lnTo>
                    <a:pt x="4029074" y="66746"/>
                  </a:lnTo>
                  <a:lnTo>
                    <a:pt x="4029074" y="71437"/>
                  </a:lnTo>
                  <a:lnTo>
                    <a:pt x="4029074" y="1728787"/>
                  </a:lnTo>
                  <a:lnTo>
                    <a:pt x="4029074" y="1733477"/>
                  </a:lnTo>
                  <a:lnTo>
                    <a:pt x="4028617" y="1738123"/>
                  </a:lnTo>
                  <a:lnTo>
                    <a:pt x="4011467" y="1775983"/>
                  </a:lnTo>
                  <a:lnTo>
                    <a:pt x="3976173" y="1797935"/>
                  </a:lnTo>
                  <a:lnTo>
                    <a:pt x="3971573" y="1798851"/>
                  </a:lnTo>
                  <a:lnTo>
                    <a:pt x="3966973" y="1799767"/>
                  </a:lnTo>
                  <a:lnTo>
                    <a:pt x="3962327" y="1800224"/>
                  </a:lnTo>
                  <a:lnTo>
                    <a:pt x="3957637" y="1800224"/>
                  </a:lnTo>
                  <a:lnTo>
                    <a:pt x="71437" y="1800224"/>
                  </a:lnTo>
                  <a:lnTo>
                    <a:pt x="66746" y="1800224"/>
                  </a:lnTo>
                  <a:lnTo>
                    <a:pt x="62101" y="1799767"/>
                  </a:lnTo>
                  <a:lnTo>
                    <a:pt x="57500" y="1798851"/>
                  </a:lnTo>
                  <a:lnTo>
                    <a:pt x="52900" y="1797935"/>
                  </a:lnTo>
                  <a:lnTo>
                    <a:pt x="20923" y="1779300"/>
                  </a:lnTo>
                  <a:lnTo>
                    <a:pt x="17606" y="1775983"/>
                  </a:lnTo>
                  <a:lnTo>
                    <a:pt x="1372" y="1742723"/>
                  </a:lnTo>
                  <a:lnTo>
                    <a:pt x="457" y="1738123"/>
                  </a:lnTo>
                  <a:lnTo>
                    <a:pt x="0" y="1733477"/>
                  </a:lnTo>
                  <a:lnTo>
                    <a:pt x="0" y="1728787"/>
                  </a:lnTo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16100" y="3689350"/>
            <a:ext cx="1755139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85" dirty="0">
                <a:solidFill>
                  <a:srgbClr val="374050"/>
                </a:solidFill>
                <a:latin typeface="Roboto"/>
                <a:cs typeface="Roboto"/>
              </a:rPr>
              <a:t>Referência</a:t>
            </a:r>
            <a:r>
              <a:rPr sz="1650" b="1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b="1" spc="-60" dirty="0">
                <a:solidFill>
                  <a:srgbClr val="374050"/>
                </a:solidFill>
                <a:latin typeface="Roboto"/>
                <a:cs typeface="Roboto"/>
              </a:rPr>
              <a:t>Principal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6125" y="4302427"/>
            <a:ext cx="3657600" cy="11684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50" spc="-85" dirty="0">
                <a:solidFill>
                  <a:srgbClr val="333A40"/>
                </a:solidFill>
                <a:latin typeface="Arial"/>
                <a:cs typeface="Arial"/>
              </a:rPr>
              <a:t>Yazdani,</a:t>
            </a:r>
            <a:r>
              <a:rPr sz="1150" spc="-3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120" dirty="0">
                <a:solidFill>
                  <a:srgbClr val="333A40"/>
                </a:solidFill>
                <a:latin typeface="Arial"/>
                <a:cs typeface="Arial"/>
              </a:rPr>
              <a:t>D.,</a:t>
            </a:r>
            <a:r>
              <a:rPr sz="1150" spc="-3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85" dirty="0">
                <a:solidFill>
                  <a:srgbClr val="333A40"/>
                </a:solidFill>
                <a:latin typeface="Arial"/>
                <a:cs typeface="Arial"/>
              </a:rPr>
              <a:t>Yazdani,</a:t>
            </a:r>
            <a:r>
              <a:rPr sz="1150" spc="-3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120" dirty="0">
                <a:solidFill>
                  <a:srgbClr val="333A40"/>
                </a:solidFill>
                <a:latin typeface="Arial"/>
                <a:cs typeface="Arial"/>
              </a:rPr>
              <a:t>D.,</a:t>
            </a:r>
            <a:r>
              <a:rPr sz="1150" spc="-4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85" dirty="0">
                <a:solidFill>
                  <a:srgbClr val="333A40"/>
                </a:solidFill>
                <a:latin typeface="Arial"/>
                <a:cs typeface="Arial"/>
              </a:rPr>
              <a:t>Yazdani,</a:t>
            </a:r>
            <a:r>
              <a:rPr sz="1150" spc="-3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120" dirty="0">
                <a:solidFill>
                  <a:srgbClr val="333A40"/>
                </a:solidFill>
                <a:latin typeface="Arial"/>
                <a:cs typeface="Arial"/>
              </a:rPr>
              <a:t>D.,</a:t>
            </a:r>
            <a:r>
              <a:rPr sz="1150" spc="-3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85" dirty="0">
                <a:solidFill>
                  <a:srgbClr val="333A40"/>
                </a:solidFill>
                <a:latin typeface="Arial"/>
                <a:cs typeface="Arial"/>
              </a:rPr>
              <a:t>Omidvar,</a:t>
            </a:r>
            <a:r>
              <a:rPr sz="1150" spc="-3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333A40"/>
                </a:solidFill>
                <a:latin typeface="Arial"/>
                <a:cs typeface="Arial"/>
              </a:rPr>
              <a:t>M.</a:t>
            </a:r>
            <a:r>
              <a:rPr sz="1150" spc="-3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85" dirty="0">
                <a:solidFill>
                  <a:srgbClr val="333A40"/>
                </a:solidFill>
                <a:latin typeface="Arial"/>
                <a:cs typeface="Arial"/>
              </a:rPr>
              <a:t>N.,</a:t>
            </a:r>
            <a:r>
              <a:rPr sz="1150" spc="-3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33A40"/>
                </a:solidFill>
                <a:latin typeface="Arial"/>
                <a:cs typeface="Arial"/>
              </a:rPr>
              <a:t>Gandomi,</a:t>
            </a: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06400"/>
              </a:lnSpc>
              <a:spcBef>
                <a:spcPts val="30"/>
              </a:spcBef>
            </a:pPr>
            <a:r>
              <a:rPr sz="1150" spc="-70" dirty="0">
                <a:solidFill>
                  <a:srgbClr val="333A40"/>
                </a:solidFill>
                <a:latin typeface="Arial"/>
                <a:cs typeface="Arial"/>
              </a:rPr>
              <a:t>A.</a:t>
            </a:r>
            <a:r>
              <a:rPr sz="1150" spc="-4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85" dirty="0">
                <a:solidFill>
                  <a:srgbClr val="333A40"/>
                </a:solidFill>
                <a:latin typeface="Arial"/>
                <a:cs typeface="Arial"/>
              </a:rPr>
              <a:t>H.,</a:t>
            </a:r>
            <a:r>
              <a:rPr sz="1150" spc="-4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120" dirty="0">
                <a:solidFill>
                  <a:srgbClr val="333A40"/>
                </a:solidFill>
                <a:latin typeface="Arial"/>
                <a:cs typeface="Arial"/>
              </a:rPr>
              <a:t>&amp;</a:t>
            </a:r>
            <a:r>
              <a:rPr sz="1150" spc="-4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105" dirty="0">
                <a:solidFill>
                  <a:srgbClr val="333A40"/>
                </a:solidFill>
                <a:latin typeface="Arial"/>
                <a:cs typeface="Arial"/>
              </a:rPr>
              <a:t>Yao,</a:t>
            </a:r>
            <a:r>
              <a:rPr sz="1150" spc="-4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85" dirty="0">
                <a:solidFill>
                  <a:srgbClr val="333A40"/>
                </a:solidFill>
                <a:latin typeface="Arial"/>
                <a:cs typeface="Arial"/>
              </a:rPr>
              <a:t>X.</a:t>
            </a:r>
            <a:r>
              <a:rPr sz="1150" spc="-4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50" dirty="0">
                <a:solidFill>
                  <a:srgbClr val="333A40"/>
                </a:solidFill>
                <a:latin typeface="Arial"/>
                <a:cs typeface="Arial"/>
              </a:rPr>
              <a:t>(2023).</a:t>
            </a:r>
            <a:r>
              <a:rPr sz="1150" spc="-4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90" dirty="0">
                <a:solidFill>
                  <a:srgbClr val="333A40"/>
                </a:solidFill>
                <a:latin typeface="Arial"/>
                <a:cs typeface="Arial"/>
              </a:rPr>
              <a:t>A</a:t>
            </a:r>
            <a:r>
              <a:rPr sz="1150" spc="-4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75" dirty="0">
                <a:solidFill>
                  <a:srgbClr val="333A40"/>
                </a:solidFill>
                <a:latin typeface="Arial"/>
                <a:cs typeface="Arial"/>
              </a:rPr>
              <a:t>Species-</a:t>
            </a:r>
            <a:r>
              <a:rPr sz="1150" spc="-65" dirty="0">
                <a:solidFill>
                  <a:srgbClr val="333A40"/>
                </a:solidFill>
                <a:latin typeface="Arial"/>
                <a:cs typeface="Arial"/>
              </a:rPr>
              <a:t>based</a:t>
            </a:r>
            <a:r>
              <a:rPr sz="1150" spc="-40" dirty="0">
                <a:solidFill>
                  <a:srgbClr val="333A40"/>
                </a:solidFill>
                <a:latin typeface="Arial"/>
                <a:cs typeface="Arial"/>
              </a:rPr>
              <a:t> Particle </a:t>
            </a:r>
            <a:r>
              <a:rPr sz="1150" spc="-20" dirty="0">
                <a:solidFill>
                  <a:srgbClr val="333A40"/>
                </a:solidFill>
                <a:latin typeface="Arial"/>
                <a:cs typeface="Arial"/>
              </a:rPr>
              <a:t>Swarm </a:t>
            </a:r>
            <a:r>
              <a:rPr sz="1150" spc="-45" dirty="0">
                <a:solidFill>
                  <a:srgbClr val="333A40"/>
                </a:solidFill>
                <a:latin typeface="Arial"/>
                <a:cs typeface="Arial"/>
              </a:rPr>
              <a:t>Optimization</a:t>
            </a:r>
            <a:r>
              <a:rPr sz="1150" spc="-3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333A40"/>
                </a:solidFill>
                <a:latin typeface="Arial"/>
                <a:cs typeface="Arial"/>
              </a:rPr>
              <a:t>with</a:t>
            </a:r>
            <a:r>
              <a:rPr sz="1150" spc="-3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333A40"/>
                </a:solidFill>
                <a:latin typeface="Arial"/>
                <a:cs typeface="Arial"/>
              </a:rPr>
              <a:t>Adaptive</a:t>
            </a:r>
            <a:r>
              <a:rPr sz="1150" spc="-3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50" dirty="0">
                <a:solidFill>
                  <a:srgbClr val="333A40"/>
                </a:solidFill>
                <a:latin typeface="Arial"/>
                <a:cs typeface="Arial"/>
              </a:rPr>
              <a:t>Population</a:t>
            </a:r>
            <a:r>
              <a:rPr sz="1150" spc="-3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80" dirty="0">
                <a:solidFill>
                  <a:srgbClr val="333A40"/>
                </a:solidFill>
                <a:latin typeface="Arial"/>
                <a:cs typeface="Arial"/>
              </a:rPr>
              <a:t>Size</a:t>
            </a:r>
            <a:r>
              <a:rPr sz="1150" spc="-3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Arial"/>
                <a:cs typeface="Arial"/>
              </a:rPr>
              <a:t>and</a:t>
            </a:r>
            <a:r>
              <a:rPr sz="1150" spc="-3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33A40"/>
                </a:solidFill>
                <a:latin typeface="Arial"/>
                <a:cs typeface="Arial"/>
              </a:rPr>
              <a:t>Deactivation </a:t>
            </a:r>
            <a:r>
              <a:rPr sz="1150" dirty="0">
                <a:solidFill>
                  <a:srgbClr val="333A40"/>
                </a:solidFill>
                <a:latin typeface="Arial"/>
                <a:cs typeface="Arial"/>
              </a:rPr>
              <a:t>of</a:t>
            </a:r>
            <a:r>
              <a:rPr sz="1150" spc="-3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333A40"/>
                </a:solidFill>
                <a:latin typeface="Arial"/>
                <a:cs typeface="Arial"/>
              </a:rPr>
              <a:t>Species</a:t>
            </a:r>
            <a:r>
              <a:rPr sz="1150" spc="-2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33A40"/>
                </a:solidFill>
                <a:latin typeface="Arial"/>
                <a:cs typeface="Arial"/>
              </a:rPr>
              <a:t>for</a:t>
            </a:r>
            <a:r>
              <a:rPr sz="1150" spc="-2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333A40"/>
                </a:solidFill>
                <a:latin typeface="Arial"/>
                <a:cs typeface="Arial"/>
              </a:rPr>
              <a:t>Dynamic</a:t>
            </a:r>
            <a:r>
              <a:rPr sz="1150" spc="-3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45" dirty="0">
                <a:solidFill>
                  <a:srgbClr val="333A40"/>
                </a:solidFill>
                <a:latin typeface="Arial"/>
                <a:cs typeface="Arial"/>
              </a:rPr>
              <a:t>Optimization</a:t>
            </a:r>
            <a:r>
              <a:rPr sz="1150" spc="-2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333A40"/>
                </a:solidFill>
                <a:latin typeface="Arial"/>
                <a:cs typeface="Arial"/>
              </a:rPr>
              <a:t>Problems.</a:t>
            </a:r>
            <a:r>
              <a:rPr sz="1150" spc="-2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333A40"/>
                </a:solidFill>
                <a:latin typeface="Arial"/>
                <a:cs typeface="Arial"/>
              </a:rPr>
              <a:t>ACM </a:t>
            </a:r>
            <a:r>
              <a:rPr sz="1200" i="1" spc="-80" dirty="0">
                <a:solidFill>
                  <a:srgbClr val="333A40"/>
                </a:solidFill>
                <a:latin typeface="Arial"/>
                <a:cs typeface="Arial"/>
              </a:rPr>
              <a:t>Transactions</a:t>
            </a:r>
            <a:r>
              <a:rPr sz="1200" i="1" spc="-2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333A40"/>
                </a:solidFill>
                <a:latin typeface="Arial"/>
                <a:cs typeface="Arial"/>
              </a:rPr>
              <a:t>on</a:t>
            </a:r>
            <a:r>
              <a:rPr sz="1200" i="1" spc="-2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333A40"/>
                </a:solidFill>
                <a:latin typeface="Arial"/>
                <a:cs typeface="Arial"/>
              </a:rPr>
              <a:t>Evolutionary</a:t>
            </a:r>
            <a:r>
              <a:rPr sz="1200" i="1" spc="-2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333A40"/>
                </a:solidFill>
                <a:latin typeface="Arial"/>
                <a:cs typeface="Arial"/>
              </a:rPr>
              <a:t>Learning</a:t>
            </a:r>
            <a:r>
              <a:rPr sz="1200" i="1" spc="-2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200" i="1" spc="-95" dirty="0">
                <a:solidFill>
                  <a:srgbClr val="333A40"/>
                </a:solidFill>
                <a:latin typeface="Arial"/>
                <a:cs typeface="Arial"/>
              </a:rPr>
              <a:t>and</a:t>
            </a:r>
            <a:r>
              <a:rPr sz="1200" i="1" spc="-2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333A40"/>
                </a:solidFill>
                <a:latin typeface="Arial"/>
                <a:cs typeface="Arial"/>
              </a:rPr>
              <a:t>Optimization</a:t>
            </a:r>
            <a:r>
              <a:rPr sz="1150" spc="-70" dirty="0">
                <a:solidFill>
                  <a:srgbClr val="333A40"/>
                </a:solidFill>
                <a:latin typeface="Arial"/>
                <a:cs typeface="Arial"/>
              </a:rPr>
              <a:t>,</a:t>
            </a:r>
            <a:r>
              <a:rPr sz="1150" spc="-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33A40"/>
                </a:solidFill>
                <a:latin typeface="Arial"/>
                <a:cs typeface="Arial"/>
              </a:rPr>
              <a:t>3(4), </a:t>
            </a:r>
            <a:r>
              <a:rPr sz="1150" spc="-30" dirty="0">
                <a:solidFill>
                  <a:srgbClr val="333A40"/>
                </a:solidFill>
                <a:latin typeface="Arial"/>
                <a:cs typeface="Arial"/>
              </a:rPr>
              <a:t>Article</a:t>
            </a:r>
            <a:r>
              <a:rPr sz="1150" spc="-4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333A40"/>
                </a:solidFill>
                <a:latin typeface="Arial"/>
                <a:cs typeface="Arial"/>
              </a:rPr>
              <a:t>14.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6125" y="5534104"/>
            <a:ext cx="137096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105" dirty="0">
                <a:solidFill>
                  <a:srgbClr val="333A40"/>
                </a:solidFill>
                <a:latin typeface="Arial"/>
                <a:cs typeface="Arial"/>
              </a:rPr>
              <a:t>DOI:</a:t>
            </a:r>
            <a:r>
              <a:rPr sz="1150" spc="-6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100" b="0" spc="-40" dirty="0">
                <a:solidFill>
                  <a:srgbClr val="2562EB"/>
                </a:solidFill>
                <a:latin typeface="Ubuntu Light"/>
                <a:cs typeface="Ubuntu Light"/>
                <a:hlinkClick r:id="rId2"/>
              </a:rPr>
              <a:t>10.1145/3604812</a:t>
            </a:r>
            <a:endParaRPr sz="1100">
              <a:latin typeface="Ubuntu Light"/>
              <a:cs typeface="Ubuntu Ligh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24598" y="4133056"/>
            <a:ext cx="4038600" cy="1314450"/>
            <a:chOff x="6324598" y="3771899"/>
            <a:chExt cx="4038600" cy="1314450"/>
          </a:xfrm>
        </p:grpSpPr>
        <p:sp>
          <p:nvSpPr>
            <p:cNvPr id="17" name="object 17"/>
            <p:cNvSpPr/>
            <p:nvPr/>
          </p:nvSpPr>
          <p:spPr>
            <a:xfrm>
              <a:off x="6329360" y="3776662"/>
              <a:ext cx="4029075" cy="1304925"/>
            </a:xfrm>
            <a:custGeom>
              <a:avLst/>
              <a:gdLst/>
              <a:ahLst/>
              <a:cxnLst/>
              <a:rect l="l" t="t" r="r" b="b"/>
              <a:pathLst>
                <a:path w="4029075" h="1304925">
                  <a:moveTo>
                    <a:pt x="3962329" y="1304924"/>
                  </a:moveTo>
                  <a:lnTo>
                    <a:pt x="66747" y="1304924"/>
                  </a:lnTo>
                  <a:lnTo>
                    <a:pt x="62101" y="1304466"/>
                  </a:lnTo>
                  <a:lnTo>
                    <a:pt x="24240" y="1287317"/>
                  </a:lnTo>
                  <a:lnTo>
                    <a:pt x="2287" y="1252024"/>
                  </a:lnTo>
                  <a:lnTo>
                    <a:pt x="0" y="1238177"/>
                  </a:lnTo>
                  <a:lnTo>
                    <a:pt x="0" y="12334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3962329" y="0"/>
                  </a:lnTo>
                  <a:lnTo>
                    <a:pt x="4001225" y="14645"/>
                  </a:lnTo>
                  <a:lnTo>
                    <a:pt x="4025429" y="48432"/>
                  </a:lnTo>
                  <a:lnTo>
                    <a:pt x="4029075" y="66746"/>
                  </a:lnTo>
                  <a:lnTo>
                    <a:pt x="4029075" y="1238177"/>
                  </a:lnTo>
                  <a:lnTo>
                    <a:pt x="4014428" y="1277075"/>
                  </a:lnTo>
                  <a:lnTo>
                    <a:pt x="3980640" y="1301281"/>
                  </a:lnTo>
                  <a:lnTo>
                    <a:pt x="3966974" y="1304466"/>
                  </a:lnTo>
                  <a:lnTo>
                    <a:pt x="3962329" y="13049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29360" y="3776662"/>
              <a:ext cx="4029075" cy="1304925"/>
            </a:xfrm>
            <a:custGeom>
              <a:avLst/>
              <a:gdLst/>
              <a:ahLst/>
              <a:cxnLst/>
              <a:rect l="l" t="t" r="r" b="b"/>
              <a:pathLst>
                <a:path w="4029075" h="1304925">
                  <a:moveTo>
                    <a:pt x="0" y="1233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57501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3957637" y="0"/>
                  </a:lnTo>
                  <a:lnTo>
                    <a:pt x="3962329" y="0"/>
                  </a:lnTo>
                  <a:lnTo>
                    <a:pt x="3966974" y="457"/>
                  </a:lnTo>
                  <a:lnTo>
                    <a:pt x="4004833" y="17606"/>
                  </a:lnTo>
                  <a:lnTo>
                    <a:pt x="4017033" y="31748"/>
                  </a:lnTo>
                  <a:lnTo>
                    <a:pt x="4019640" y="35648"/>
                  </a:lnTo>
                  <a:lnTo>
                    <a:pt x="4029075" y="66746"/>
                  </a:lnTo>
                  <a:lnTo>
                    <a:pt x="4029075" y="71437"/>
                  </a:lnTo>
                  <a:lnTo>
                    <a:pt x="4029075" y="1233487"/>
                  </a:lnTo>
                  <a:lnTo>
                    <a:pt x="4029075" y="1238177"/>
                  </a:lnTo>
                  <a:lnTo>
                    <a:pt x="4028616" y="1242823"/>
                  </a:lnTo>
                  <a:lnTo>
                    <a:pt x="4027701" y="1247423"/>
                  </a:lnTo>
                  <a:lnTo>
                    <a:pt x="4026785" y="1252024"/>
                  </a:lnTo>
                  <a:lnTo>
                    <a:pt x="4025429" y="1256491"/>
                  </a:lnTo>
                  <a:lnTo>
                    <a:pt x="4023635" y="1260824"/>
                  </a:lnTo>
                  <a:lnTo>
                    <a:pt x="4021841" y="1265158"/>
                  </a:lnTo>
                  <a:lnTo>
                    <a:pt x="4019640" y="1269275"/>
                  </a:lnTo>
                  <a:lnTo>
                    <a:pt x="4017033" y="1273175"/>
                  </a:lnTo>
                  <a:lnTo>
                    <a:pt x="4014428" y="1277075"/>
                  </a:lnTo>
                  <a:lnTo>
                    <a:pt x="3997325" y="1292884"/>
                  </a:lnTo>
                  <a:lnTo>
                    <a:pt x="3993424" y="1295490"/>
                  </a:lnTo>
                  <a:lnTo>
                    <a:pt x="3989307" y="1297691"/>
                  </a:lnTo>
                  <a:lnTo>
                    <a:pt x="3984974" y="1299486"/>
                  </a:lnTo>
                  <a:lnTo>
                    <a:pt x="3980640" y="1301281"/>
                  </a:lnTo>
                  <a:lnTo>
                    <a:pt x="3976174" y="1302636"/>
                  </a:lnTo>
                  <a:lnTo>
                    <a:pt x="3971573" y="1303551"/>
                  </a:lnTo>
                  <a:lnTo>
                    <a:pt x="3966974" y="1304466"/>
                  </a:lnTo>
                  <a:lnTo>
                    <a:pt x="3962329" y="1304924"/>
                  </a:lnTo>
                  <a:lnTo>
                    <a:pt x="3957637" y="1304924"/>
                  </a:lnTo>
                  <a:lnTo>
                    <a:pt x="71438" y="1304924"/>
                  </a:lnTo>
                  <a:lnTo>
                    <a:pt x="66747" y="1304924"/>
                  </a:lnTo>
                  <a:lnTo>
                    <a:pt x="62101" y="1304466"/>
                  </a:lnTo>
                  <a:lnTo>
                    <a:pt x="57501" y="1303551"/>
                  </a:lnTo>
                  <a:lnTo>
                    <a:pt x="52900" y="1302636"/>
                  </a:lnTo>
                  <a:lnTo>
                    <a:pt x="48433" y="1301281"/>
                  </a:lnTo>
                  <a:lnTo>
                    <a:pt x="44099" y="1299486"/>
                  </a:lnTo>
                  <a:lnTo>
                    <a:pt x="39765" y="1297691"/>
                  </a:lnTo>
                  <a:lnTo>
                    <a:pt x="35648" y="1295490"/>
                  </a:lnTo>
                  <a:lnTo>
                    <a:pt x="31748" y="1292884"/>
                  </a:lnTo>
                  <a:lnTo>
                    <a:pt x="27848" y="1290279"/>
                  </a:lnTo>
                  <a:lnTo>
                    <a:pt x="24240" y="1287317"/>
                  </a:lnTo>
                  <a:lnTo>
                    <a:pt x="20923" y="1284001"/>
                  </a:lnTo>
                  <a:lnTo>
                    <a:pt x="17606" y="1280683"/>
                  </a:lnTo>
                  <a:lnTo>
                    <a:pt x="14645" y="1277075"/>
                  </a:lnTo>
                  <a:lnTo>
                    <a:pt x="12039" y="1273175"/>
                  </a:lnTo>
                  <a:lnTo>
                    <a:pt x="9433" y="1269275"/>
                  </a:lnTo>
                  <a:lnTo>
                    <a:pt x="7232" y="1265158"/>
                  </a:lnTo>
                  <a:lnTo>
                    <a:pt x="5437" y="1260824"/>
                  </a:lnTo>
                  <a:lnTo>
                    <a:pt x="3642" y="1256491"/>
                  </a:lnTo>
                  <a:lnTo>
                    <a:pt x="2287" y="1252024"/>
                  </a:lnTo>
                  <a:lnTo>
                    <a:pt x="1371" y="1247423"/>
                  </a:lnTo>
                  <a:lnTo>
                    <a:pt x="457" y="1242823"/>
                  </a:lnTo>
                  <a:lnTo>
                    <a:pt x="0" y="1238177"/>
                  </a:lnTo>
                  <a:lnTo>
                    <a:pt x="0" y="1233487"/>
                  </a:lnTo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624" y="3990974"/>
              <a:ext cx="190499" cy="19049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311899" y="3689350"/>
            <a:ext cx="70040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80" dirty="0">
                <a:solidFill>
                  <a:srgbClr val="374050"/>
                </a:solidFill>
                <a:latin typeface="Roboto"/>
                <a:cs typeface="Roboto"/>
              </a:rPr>
              <a:t>Contato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16725" y="4312761"/>
            <a:ext cx="202120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75" dirty="0">
                <a:solidFill>
                  <a:srgbClr val="333A40"/>
                </a:solidFill>
                <a:latin typeface="Arial"/>
                <a:cs typeface="Arial"/>
              </a:rPr>
              <a:t>Pável</a:t>
            </a:r>
            <a:r>
              <a:rPr sz="1300" spc="-4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300" spc="-70" dirty="0">
                <a:solidFill>
                  <a:srgbClr val="333A40"/>
                </a:solidFill>
                <a:latin typeface="Arial"/>
                <a:cs typeface="Arial"/>
              </a:rPr>
              <a:t>Emmanuel</a:t>
            </a:r>
            <a:r>
              <a:rPr sz="1300" spc="-4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300" spc="-70" dirty="0">
                <a:solidFill>
                  <a:srgbClr val="333A40"/>
                </a:solidFill>
                <a:latin typeface="Arial"/>
                <a:cs typeface="Arial"/>
              </a:rPr>
              <a:t>Pereira</a:t>
            </a:r>
            <a:r>
              <a:rPr sz="1300" spc="-4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300" spc="-30" dirty="0">
                <a:solidFill>
                  <a:srgbClr val="333A40"/>
                </a:solidFill>
                <a:latin typeface="Arial"/>
                <a:cs typeface="Arial"/>
              </a:rPr>
              <a:t>Lelis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23582" y="4718844"/>
            <a:ext cx="193040" cy="509905"/>
            <a:chOff x="6523582" y="4357687"/>
            <a:chExt cx="193040" cy="509905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4624" y="4357687"/>
              <a:ext cx="190499" cy="14287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3582" y="4676477"/>
              <a:ext cx="192546" cy="190797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816725" y="4655661"/>
            <a:ext cx="12573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75" dirty="0" err="1">
                <a:solidFill>
                  <a:srgbClr val="333A40"/>
                </a:solidFill>
                <a:latin typeface="Arial"/>
                <a:cs typeface="Arial"/>
              </a:rPr>
              <a:t>pavel</a:t>
            </a:r>
            <a:r>
              <a:rPr sz="1300" spc="-75" dirty="0">
                <a:solidFill>
                  <a:srgbClr val="333A40"/>
                </a:solidFill>
                <a:latin typeface="Arial"/>
                <a:cs typeface="Arial"/>
              </a:rPr>
              <a:t>@</a:t>
            </a:r>
            <a:r>
              <a:rPr sz="1300" spc="-16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300" spc="-45" dirty="0">
                <a:solidFill>
                  <a:srgbClr val="333A40"/>
                </a:solidFill>
                <a:latin typeface="Arial"/>
                <a:cs typeface="Arial"/>
              </a:rPr>
              <a:t>usp.br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16725" y="4998561"/>
            <a:ext cx="18288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0" dirty="0">
                <a:solidFill>
                  <a:srgbClr val="333A40"/>
                </a:solidFill>
                <a:latin typeface="Arial"/>
                <a:cs typeface="Arial"/>
              </a:rPr>
              <a:t>Universidade</a:t>
            </a:r>
            <a:r>
              <a:rPr sz="1300" spc="-4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300" spc="-75" dirty="0">
                <a:solidFill>
                  <a:srgbClr val="333A40"/>
                </a:solidFill>
                <a:latin typeface="Arial"/>
                <a:cs typeface="Arial"/>
              </a:rPr>
              <a:t>de</a:t>
            </a:r>
            <a:r>
              <a:rPr sz="1300" spc="-4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300" spc="-95" dirty="0">
                <a:solidFill>
                  <a:srgbClr val="333A40"/>
                </a:solidFill>
                <a:latin typeface="Arial"/>
                <a:cs typeface="Arial"/>
              </a:rPr>
              <a:t>São</a:t>
            </a:r>
            <a:r>
              <a:rPr sz="1300" spc="-40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300" spc="-60" dirty="0">
                <a:solidFill>
                  <a:srgbClr val="333A40"/>
                </a:solidFill>
                <a:latin typeface="Arial"/>
                <a:cs typeface="Arial"/>
              </a:rPr>
              <a:t>Paulo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42736" y="29127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3"/>
                </a:lnTo>
                <a:lnTo>
                  <a:pt x="285749" y="0"/>
                </a:lnTo>
                <a:lnTo>
                  <a:pt x="299771" y="343"/>
                </a:lnTo>
                <a:lnTo>
                  <a:pt x="341496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6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3398DA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62321" y="5875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5" y="296336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4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3398DA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8476" y="74447"/>
            <a:ext cx="476250" cy="476250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45923" y="476249"/>
                </a:moveTo>
                <a:lnTo>
                  <a:pt x="230326" y="476249"/>
                </a:lnTo>
                <a:lnTo>
                  <a:pt x="222545" y="475867"/>
                </a:lnTo>
                <a:lnTo>
                  <a:pt x="184020" y="470152"/>
                </a:lnTo>
                <a:lnTo>
                  <a:pt x="139793" y="455139"/>
                </a:lnTo>
                <a:lnTo>
                  <a:pt x="99345" y="431785"/>
                </a:lnTo>
                <a:lnTo>
                  <a:pt x="64230" y="400990"/>
                </a:lnTo>
                <a:lnTo>
                  <a:pt x="35798" y="363935"/>
                </a:lnTo>
                <a:lnTo>
                  <a:pt x="15141" y="322046"/>
                </a:lnTo>
                <a:lnTo>
                  <a:pt x="3054" y="276931"/>
                </a:lnTo>
                <a:lnTo>
                  <a:pt x="0" y="245923"/>
                </a:lnTo>
                <a:lnTo>
                  <a:pt x="0" y="230326"/>
                </a:lnTo>
                <a:lnTo>
                  <a:pt x="6096" y="184020"/>
                </a:lnTo>
                <a:lnTo>
                  <a:pt x="21110" y="139793"/>
                </a:lnTo>
                <a:lnTo>
                  <a:pt x="44464" y="99345"/>
                </a:lnTo>
                <a:lnTo>
                  <a:pt x="75259" y="64230"/>
                </a:lnTo>
                <a:lnTo>
                  <a:pt x="112314" y="35798"/>
                </a:lnTo>
                <a:lnTo>
                  <a:pt x="154203" y="15141"/>
                </a:lnTo>
                <a:lnTo>
                  <a:pt x="199318" y="3054"/>
                </a:lnTo>
                <a:lnTo>
                  <a:pt x="230326" y="0"/>
                </a:lnTo>
                <a:lnTo>
                  <a:pt x="245923" y="0"/>
                </a:lnTo>
                <a:lnTo>
                  <a:pt x="292229" y="6096"/>
                </a:lnTo>
                <a:lnTo>
                  <a:pt x="336456" y="21110"/>
                </a:lnTo>
                <a:lnTo>
                  <a:pt x="376904" y="44464"/>
                </a:lnTo>
                <a:lnTo>
                  <a:pt x="412019" y="75259"/>
                </a:lnTo>
                <a:lnTo>
                  <a:pt x="440451" y="112314"/>
                </a:lnTo>
                <a:lnTo>
                  <a:pt x="461108" y="154203"/>
                </a:lnTo>
                <a:lnTo>
                  <a:pt x="473195" y="199318"/>
                </a:lnTo>
                <a:lnTo>
                  <a:pt x="476249" y="230326"/>
                </a:lnTo>
                <a:lnTo>
                  <a:pt x="476249" y="238124"/>
                </a:lnTo>
                <a:lnTo>
                  <a:pt x="476249" y="245923"/>
                </a:lnTo>
                <a:lnTo>
                  <a:pt x="470152" y="292229"/>
                </a:lnTo>
                <a:lnTo>
                  <a:pt x="455139" y="336456"/>
                </a:lnTo>
                <a:lnTo>
                  <a:pt x="431785" y="376904"/>
                </a:lnTo>
                <a:lnTo>
                  <a:pt x="400990" y="412019"/>
                </a:lnTo>
                <a:lnTo>
                  <a:pt x="363935" y="440451"/>
                </a:lnTo>
                <a:lnTo>
                  <a:pt x="322046" y="461108"/>
                </a:lnTo>
                <a:lnTo>
                  <a:pt x="276931" y="473195"/>
                </a:lnTo>
                <a:lnTo>
                  <a:pt x="253703" y="475867"/>
                </a:lnTo>
                <a:lnTo>
                  <a:pt x="245923" y="476249"/>
                </a:lnTo>
                <a:close/>
              </a:path>
            </a:pathLst>
          </a:custGeom>
          <a:solidFill>
            <a:srgbClr val="3398DA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34399" y="76200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221331" y="428624"/>
                </a:moveTo>
                <a:lnTo>
                  <a:pt x="207293" y="428624"/>
                </a:lnTo>
                <a:lnTo>
                  <a:pt x="200291" y="428280"/>
                </a:lnTo>
                <a:lnTo>
                  <a:pt x="158817" y="421434"/>
                </a:lnTo>
                <a:lnTo>
                  <a:pt x="119476" y="406627"/>
                </a:lnTo>
                <a:lnTo>
                  <a:pt x="83779" y="384431"/>
                </a:lnTo>
                <a:lnTo>
                  <a:pt x="53099" y="355696"/>
                </a:lnTo>
                <a:lnTo>
                  <a:pt x="28614" y="321528"/>
                </a:lnTo>
                <a:lnTo>
                  <a:pt x="11265" y="283240"/>
                </a:lnTo>
                <a:lnTo>
                  <a:pt x="1719" y="242303"/>
                </a:lnTo>
                <a:lnTo>
                  <a:pt x="0" y="221331"/>
                </a:lnTo>
                <a:lnTo>
                  <a:pt x="0" y="207293"/>
                </a:lnTo>
                <a:lnTo>
                  <a:pt x="5487" y="165618"/>
                </a:lnTo>
                <a:lnTo>
                  <a:pt x="18999" y="125813"/>
                </a:lnTo>
                <a:lnTo>
                  <a:pt x="40017" y="89410"/>
                </a:lnTo>
                <a:lnTo>
                  <a:pt x="67733" y="57807"/>
                </a:lnTo>
                <a:lnTo>
                  <a:pt x="101082" y="32218"/>
                </a:lnTo>
                <a:lnTo>
                  <a:pt x="138783" y="13627"/>
                </a:lnTo>
                <a:lnTo>
                  <a:pt x="179386" y="2748"/>
                </a:lnTo>
                <a:lnTo>
                  <a:pt x="207293" y="0"/>
                </a:lnTo>
                <a:lnTo>
                  <a:pt x="221331" y="0"/>
                </a:lnTo>
                <a:lnTo>
                  <a:pt x="263006" y="5487"/>
                </a:lnTo>
                <a:lnTo>
                  <a:pt x="302810" y="18999"/>
                </a:lnTo>
                <a:lnTo>
                  <a:pt x="339214" y="40017"/>
                </a:lnTo>
                <a:lnTo>
                  <a:pt x="370817" y="67733"/>
                </a:lnTo>
                <a:lnTo>
                  <a:pt x="396406" y="101082"/>
                </a:lnTo>
                <a:lnTo>
                  <a:pt x="414997" y="138783"/>
                </a:lnTo>
                <a:lnTo>
                  <a:pt x="425876" y="179386"/>
                </a:lnTo>
                <a:lnTo>
                  <a:pt x="428624" y="207293"/>
                </a:lnTo>
                <a:lnTo>
                  <a:pt x="428624" y="214312"/>
                </a:lnTo>
                <a:lnTo>
                  <a:pt x="428624" y="221331"/>
                </a:lnTo>
                <a:lnTo>
                  <a:pt x="423137" y="263006"/>
                </a:lnTo>
                <a:lnTo>
                  <a:pt x="409625" y="302810"/>
                </a:lnTo>
                <a:lnTo>
                  <a:pt x="388607" y="339214"/>
                </a:lnTo>
                <a:lnTo>
                  <a:pt x="360891" y="370817"/>
                </a:lnTo>
                <a:lnTo>
                  <a:pt x="327541" y="396406"/>
                </a:lnTo>
                <a:lnTo>
                  <a:pt x="289841" y="414997"/>
                </a:lnTo>
                <a:lnTo>
                  <a:pt x="249238" y="425876"/>
                </a:lnTo>
                <a:lnTo>
                  <a:pt x="228333" y="428280"/>
                </a:lnTo>
                <a:lnTo>
                  <a:pt x="221331" y="428624"/>
                </a:lnTo>
                <a:close/>
              </a:path>
            </a:pathLst>
          </a:custGeom>
          <a:solidFill>
            <a:srgbClr val="3398DA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15199" y="76200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4"/>
                </a:moveTo>
                <a:lnTo>
                  <a:pt x="126175" y="328378"/>
                </a:lnTo>
                <a:lnTo>
                  <a:pt x="88110" y="313694"/>
                </a:lnTo>
                <a:lnTo>
                  <a:pt x="54753" y="290202"/>
                </a:lnTo>
                <a:lnTo>
                  <a:pt x="28091" y="259294"/>
                </a:lnTo>
                <a:lnTo>
                  <a:pt x="9739" y="222833"/>
                </a:lnTo>
                <a:lnTo>
                  <a:pt x="800" y="183025"/>
                </a:lnTo>
                <a:lnTo>
                  <a:pt x="0" y="166687"/>
                </a:lnTo>
                <a:lnTo>
                  <a:pt x="200" y="158498"/>
                </a:lnTo>
                <a:lnTo>
                  <a:pt x="7175" y="118300"/>
                </a:lnTo>
                <a:lnTo>
                  <a:pt x="23708" y="81000"/>
                </a:lnTo>
                <a:lnTo>
                  <a:pt x="48821" y="48821"/>
                </a:lnTo>
                <a:lnTo>
                  <a:pt x="81000" y="23708"/>
                </a:lnTo>
                <a:lnTo>
                  <a:pt x="118300" y="7175"/>
                </a:lnTo>
                <a:lnTo>
                  <a:pt x="158498" y="200"/>
                </a:lnTo>
                <a:lnTo>
                  <a:pt x="166687" y="0"/>
                </a:lnTo>
                <a:lnTo>
                  <a:pt x="174876" y="200"/>
                </a:lnTo>
                <a:lnTo>
                  <a:pt x="215074" y="7175"/>
                </a:lnTo>
                <a:lnTo>
                  <a:pt x="252373" y="23708"/>
                </a:lnTo>
                <a:lnTo>
                  <a:pt x="284553" y="48821"/>
                </a:lnTo>
                <a:lnTo>
                  <a:pt x="309666" y="81000"/>
                </a:lnTo>
                <a:lnTo>
                  <a:pt x="326199" y="118300"/>
                </a:lnTo>
                <a:lnTo>
                  <a:pt x="333174" y="158498"/>
                </a:lnTo>
                <a:lnTo>
                  <a:pt x="333374" y="166687"/>
                </a:lnTo>
                <a:lnTo>
                  <a:pt x="333174" y="174876"/>
                </a:lnTo>
                <a:lnTo>
                  <a:pt x="326199" y="215074"/>
                </a:lnTo>
                <a:lnTo>
                  <a:pt x="309666" y="252373"/>
                </a:lnTo>
                <a:lnTo>
                  <a:pt x="284553" y="284553"/>
                </a:lnTo>
                <a:lnTo>
                  <a:pt x="252373" y="309666"/>
                </a:lnTo>
                <a:lnTo>
                  <a:pt x="215074" y="326199"/>
                </a:lnTo>
                <a:lnTo>
                  <a:pt x="174876" y="333174"/>
                </a:lnTo>
                <a:lnTo>
                  <a:pt x="166687" y="333374"/>
                </a:lnTo>
                <a:close/>
              </a:path>
            </a:pathLst>
          </a:custGeom>
          <a:solidFill>
            <a:srgbClr val="3398DA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Conclusões</a:t>
            </a:r>
            <a:r>
              <a:rPr spc="-20" dirty="0"/>
              <a:t> </a:t>
            </a:r>
            <a:r>
              <a:rPr spc="-135" dirty="0"/>
              <a:t>e</a:t>
            </a:r>
            <a:r>
              <a:rPr spc="-85" dirty="0"/>
              <a:t> </a:t>
            </a:r>
            <a:r>
              <a:rPr spc="-155" dirty="0"/>
              <a:t>Trabalhos</a:t>
            </a:r>
            <a:r>
              <a:rPr spc="-20" dirty="0"/>
              <a:t> </a:t>
            </a:r>
            <a:r>
              <a:rPr spc="-105" dirty="0"/>
              <a:t>Futuros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4648199"/>
            <a:ext cx="5334000" cy="1924050"/>
            <a:chOff x="609599" y="4648199"/>
            <a:chExt cx="5334000" cy="1924050"/>
          </a:xfrm>
        </p:grpSpPr>
        <p:sp>
          <p:nvSpPr>
            <p:cNvPr id="4" name="object 4"/>
            <p:cNvSpPr/>
            <p:nvPr/>
          </p:nvSpPr>
          <p:spPr>
            <a:xfrm>
              <a:off x="614362" y="4652961"/>
              <a:ext cx="5324475" cy="1914525"/>
            </a:xfrm>
            <a:custGeom>
              <a:avLst/>
              <a:gdLst/>
              <a:ahLst/>
              <a:cxnLst/>
              <a:rect l="l" t="t" r="r" b="b"/>
              <a:pathLst>
                <a:path w="5324475" h="1914525">
                  <a:moveTo>
                    <a:pt x="5257727" y="1914524"/>
                  </a:moveTo>
                  <a:lnTo>
                    <a:pt x="66746" y="1914524"/>
                  </a:lnTo>
                  <a:lnTo>
                    <a:pt x="62101" y="1914067"/>
                  </a:lnTo>
                  <a:lnTo>
                    <a:pt x="24240" y="1896917"/>
                  </a:lnTo>
                  <a:lnTo>
                    <a:pt x="2287" y="1861623"/>
                  </a:lnTo>
                  <a:lnTo>
                    <a:pt x="0" y="1847777"/>
                  </a:lnTo>
                  <a:lnTo>
                    <a:pt x="0" y="18430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5257727" y="0"/>
                  </a:lnTo>
                  <a:lnTo>
                    <a:pt x="5296624" y="14644"/>
                  </a:lnTo>
                  <a:lnTo>
                    <a:pt x="5320831" y="48432"/>
                  </a:lnTo>
                  <a:lnTo>
                    <a:pt x="5324473" y="66746"/>
                  </a:lnTo>
                  <a:lnTo>
                    <a:pt x="5324473" y="1847777"/>
                  </a:lnTo>
                  <a:lnTo>
                    <a:pt x="5309828" y="1886674"/>
                  </a:lnTo>
                  <a:lnTo>
                    <a:pt x="5276040" y="1910881"/>
                  </a:lnTo>
                  <a:lnTo>
                    <a:pt x="5262372" y="1914067"/>
                  </a:lnTo>
                  <a:lnTo>
                    <a:pt x="5257727" y="19145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4362" y="4652961"/>
              <a:ext cx="5324475" cy="1914525"/>
            </a:xfrm>
            <a:custGeom>
              <a:avLst/>
              <a:gdLst/>
              <a:ahLst/>
              <a:cxnLst/>
              <a:rect l="l" t="t" r="r" b="b"/>
              <a:pathLst>
                <a:path w="5324475" h="1914525">
                  <a:moveTo>
                    <a:pt x="0" y="1843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6" y="0"/>
                  </a:lnTo>
                  <a:lnTo>
                    <a:pt x="5257727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3" y="2287"/>
                  </a:lnTo>
                  <a:lnTo>
                    <a:pt x="5303550" y="20923"/>
                  </a:lnTo>
                  <a:lnTo>
                    <a:pt x="5306867" y="24239"/>
                  </a:lnTo>
                  <a:lnTo>
                    <a:pt x="5309828" y="27848"/>
                  </a:lnTo>
                  <a:lnTo>
                    <a:pt x="5312434" y="31748"/>
                  </a:lnTo>
                  <a:lnTo>
                    <a:pt x="5315040" y="35648"/>
                  </a:lnTo>
                  <a:lnTo>
                    <a:pt x="5317241" y="39764"/>
                  </a:lnTo>
                  <a:lnTo>
                    <a:pt x="5319036" y="44098"/>
                  </a:lnTo>
                  <a:lnTo>
                    <a:pt x="5320831" y="48432"/>
                  </a:lnTo>
                  <a:lnTo>
                    <a:pt x="5322186" y="52899"/>
                  </a:lnTo>
                  <a:lnTo>
                    <a:pt x="5323101" y="57500"/>
                  </a:lnTo>
                  <a:lnTo>
                    <a:pt x="5324016" y="62100"/>
                  </a:lnTo>
                  <a:lnTo>
                    <a:pt x="5324473" y="66746"/>
                  </a:lnTo>
                  <a:lnTo>
                    <a:pt x="5324474" y="71437"/>
                  </a:lnTo>
                  <a:lnTo>
                    <a:pt x="5324474" y="1843087"/>
                  </a:lnTo>
                  <a:lnTo>
                    <a:pt x="5324473" y="1847777"/>
                  </a:lnTo>
                  <a:lnTo>
                    <a:pt x="5324016" y="1852423"/>
                  </a:lnTo>
                  <a:lnTo>
                    <a:pt x="5323101" y="1857023"/>
                  </a:lnTo>
                  <a:lnTo>
                    <a:pt x="5322186" y="1861623"/>
                  </a:lnTo>
                  <a:lnTo>
                    <a:pt x="5320831" y="1866090"/>
                  </a:lnTo>
                  <a:lnTo>
                    <a:pt x="5319036" y="1870424"/>
                  </a:lnTo>
                  <a:lnTo>
                    <a:pt x="5317241" y="1874757"/>
                  </a:lnTo>
                  <a:lnTo>
                    <a:pt x="5303550" y="1893600"/>
                  </a:lnTo>
                  <a:lnTo>
                    <a:pt x="5300233" y="1896917"/>
                  </a:lnTo>
                  <a:lnTo>
                    <a:pt x="5280374" y="1909086"/>
                  </a:lnTo>
                  <a:lnTo>
                    <a:pt x="5276040" y="1910881"/>
                  </a:lnTo>
                  <a:lnTo>
                    <a:pt x="5271573" y="1912236"/>
                  </a:lnTo>
                  <a:lnTo>
                    <a:pt x="5266973" y="1913151"/>
                  </a:lnTo>
                  <a:lnTo>
                    <a:pt x="5262372" y="1914067"/>
                  </a:lnTo>
                  <a:lnTo>
                    <a:pt x="5257727" y="1914524"/>
                  </a:lnTo>
                  <a:lnTo>
                    <a:pt x="5253036" y="1914524"/>
                  </a:lnTo>
                  <a:lnTo>
                    <a:pt x="71437" y="1914524"/>
                  </a:lnTo>
                  <a:lnTo>
                    <a:pt x="66746" y="1914524"/>
                  </a:lnTo>
                  <a:lnTo>
                    <a:pt x="62101" y="1914067"/>
                  </a:lnTo>
                  <a:lnTo>
                    <a:pt x="57500" y="1913151"/>
                  </a:lnTo>
                  <a:lnTo>
                    <a:pt x="52900" y="1912236"/>
                  </a:lnTo>
                  <a:lnTo>
                    <a:pt x="48433" y="1910881"/>
                  </a:lnTo>
                  <a:lnTo>
                    <a:pt x="44099" y="1909086"/>
                  </a:lnTo>
                  <a:lnTo>
                    <a:pt x="39765" y="1907291"/>
                  </a:lnTo>
                  <a:lnTo>
                    <a:pt x="35648" y="1905091"/>
                  </a:lnTo>
                  <a:lnTo>
                    <a:pt x="31748" y="1902484"/>
                  </a:lnTo>
                  <a:lnTo>
                    <a:pt x="27848" y="1899878"/>
                  </a:lnTo>
                  <a:lnTo>
                    <a:pt x="24240" y="1896917"/>
                  </a:lnTo>
                  <a:lnTo>
                    <a:pt x="20923" y="1893600"/>
                  </a:lnTo>
                  <a:lnTo>
                    <a:pt x="17606" y="1890283"/>
                  </a:lnTo>
                  <a:lnTo>
                    <a:pt x="457" y="1852423"/>
                  </a:lnTo>
                  <a:lnTo>
                    <a:pt x="0" y="1847777"/>
                  </a:lnTo>
                  <a:lnTo>
                    <a:pt x="0" y="1843087"/>
                  </a:lnTo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6899" y="1004093"/>
            <a:ext cx="191960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0" spc="-75" dirty="0">
                <a:solidFill>
                  <a:srgbClr val="3398DA"/>
                </a:solidFill>
                <a:latin typeface="Roboto Medium"/>
                <a:cs typeface="Roboto Medium"/>
              </a:rPr>
              <a:t>Principais</a:t>
            </a:r>
            <a:r>
              <a:rPr sz="1650" b="0" spc="-3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75" dirty="0">
                <a:solidFill>
                  <a:srgbClr val="3398DA"/>
                </a:solidFill>
                <a:latin typeface="Roboto Medium"/>
                <a:cs typeface="Roboto Medium"/>
              </a:rPr>
              <a:t>Conclusões</a:t>
            </a:r>
            <a:endParaRPr sz="1650">
              <a:latin typeface="Roboto Medium"/>
              <a:cs typeface="Roboto Medium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523999"/>
            <a:ext cx="152399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3600" y="1440433"/>
            <a:ext cx="4954905" cy="711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SPSO+AP+AD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demonstrou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55" dirty="0">
                <a:solidFill>
                  <a:srgbClr val="3398DA"/>
                </a:solidFill>
                <a:latin typeface="Roboto Medium"/>
                <a:cs typeface="Roboto Medium"/>
              </a:rPr>
              <a:t>superioridade</a:t>
            </a:r>
            <a:r>
              <a:rPr sz="1300" b="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3398DA"/>
                </a:solidFill>
                <a:latin typeface="Roboto Medium"/>
                <a:cs typeface="Roboto Medium"/>
              </a:rPr>
              <a:t>significativa</a:t>
            </a:r>
            <a:r>
              <a:rPr sz="130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em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comparação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com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outros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algoritmos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estado-da-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arte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para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problemas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otimização dinâmica.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362200"/>
            <a:ext cx="152399" cy="1523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63600" y="2278633"/>
            <a:ext cx="502158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Os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componentes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População</a:t>
            </a:r>
            <a:r>
              <a:rPr sz="1300" b="0" spc="-2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3398DA"/>
                </a:solidFill>
                <a:latin typeface="Roboto Medium"/>
                <a:cs typeface="Roboto Medium"/>
              </a:rPr>
              <a:t>Adaptativa</a:t>
            </a:r>
            <a:r>
              <a:rPr sz="1300" b="0" spc="-3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(AP)</a:t>
            </a:r>
            <a:r>
              <a:rPr sz="1300" b="0" spc="-2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e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Desativação</a:t>
            </a:r>
            <a:r>
              <a:rPr sz="1300" b="0" spc="-2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35" dirty="0">
                <a:solidFill>
                  <a:srgbClr val="3398DA"/>
                </a:solidFill>
                <a:latin typeface="Roboto Medium"/>
                <a:cs typeface="Roboto Medium"/>
              </a:rPr>
              <a:t>Adaptativa </a:t>
            </a:r>
            <a:r>
              <a:rPr sz="1300" b="0" spc="-65" dirty="0">
                <a:solidFill>
                  <a:srgbClr val="3398DA"/>
                </a:solidFill>
                <a:latin typeface="Roboto Medium"/>
                <a:cs typeface="Roboto Medium"/>
              </a:rPr>
              <a:t>(AD)</a:t>
            </a:r>
            <a:r>
              <a:rPr sz="130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contribuem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independentemente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para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melhoria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do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desempenho.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971800"/>
            <a:ext cx="152399" cy="1523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63600" y="2888233"/>
            <a:ext cx="4926965" cy="711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85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vantagem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do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algoritmo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é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particularmente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evidente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em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problemas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com </a:t>
            </a: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alto</a:t>
            </a:r>
            <a:r>
              <a:rPr sz="1300" b="0" spc="-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75" dirty="0">
                <a:solidFill>
                  <a:srgbClr val="3398DA"/>
                </a:solidFill>
                <a:latin typeface="Roboto Medium"/>
                <a:cs typeface="Roboto Medium"/>
              </a:rPr>
              <a:t>número</a:t>
            </a:r>
            <a:r>
              <a:rPr sz="130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3398DA"/>
                </a:solidFill>
                <a:latin typeface="Roboto Medium"/>
                <a:cs typeface="Roboto Medium"/>
              </a:rPr>
              <a:t>de</a:t>
            </a:r>
            <a:r>
              <a:rPr sz="130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picos</a:t>
            </a:r>
            <a:r>
              <a:rPr sz="130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(m=100),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onde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gestão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eficiente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recursos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computacionais</a:t>
            </a:r>
            <a:r>
              <a:rPr sz="1300" spc="-3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é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crítica.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3810000"/>
            <a:ext cx="152399" cy="1523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63600" y="3726434"/>
            <a:ext cx="4959350" cy="711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85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estimativa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adaptativa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da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severidade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deslocamento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permite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10" dirty="0">
                <a:solidFill>
                  <a:srgbClr val="3398DA"/>
                </a:solidFill>
                <a:latin typeface="Roboto Medium"/>
                <a:cs typeface="Roboto Medium"/>
              </a:rPr>
              <a:t>ajuste </a:t>
            </a: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dinâmico</a:t>
            </a:r>
            <a:r>
              <a:rPr sz="1300" b="0" spc="-2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da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diversidade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local,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melhorando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rastreamento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em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diferentes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cenários.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8824" y="4789804"/>
            <a:ext cx="16973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60" dirty="0">
                <a:solidFill>
                  <a:srgbClr val="4A5462"/>
                </a:solidFill>
                <a:latin typeface="Roboto Medium"/>
                <a:cs typeface="Roboto Medium"/>
              </a:rPr>
              <a:t>Limitações</a:t>
            </a:r>
            <a:r>
              <a:rPr sz="1300" b="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00" b="0" spc="-50" dirty="0">
                <a:solidFill>
                  <a:srgbClr val="4A5462"/>
                </a:solidFill>
                <a:latin typeface="Roboto Medium"/>
                <a:cs typeface="Roboto Medium"/>
              </a:rPr>
              <a:t>Identificadas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1525" y="5153024"/>
            <a:ext cx="133350" cy="1047750"/>
            <a:chOff x="771525" y="5153024"/>
            <a:chExt cx="133350" cy="104775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5153024"/>
              <a:ext cx="133349" cy="1333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5610224"/>
              <a:ext cx="133349" cy="1333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6067424"/>
              <a:ext cx="133349" cy="1333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68375" y="5084270"/>
            <a:ext cx="44634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Sobrecarga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computacional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do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clustering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90" dirty="0">
                <a:solidFill>
                  <a:srgbClr val="4A5462"/>
                </a:solidFill>
                <a:latin typeface="Roboto"/>
                <a:cs typeface="Roboto"/>
              </a:rPr>
              <a:t>em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cada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iteração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para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dimensões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muito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altas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(d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&gt;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Roboto"/>
                <a:cs typeface="Roboto"/>
              </a:rPr>
              <a:t>20)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8375" y="5998670"/>
            <a:ext cx="4347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Desafios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na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estimativa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precisa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severidade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shift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90" dirty="0">
                <a:solidFill>
                  <a:srgbClr val="4A5462"/>
                </a:solidFill>
                <a:latin typeface="Roboto"/>
                <a:cs typeface="Roboto"/>
              </a:rPr>
              <a:t>em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ambientes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com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mudanças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muito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frequentes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35699" y="1004093"/>
            <a:ext cx="278384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0" spc="-80" dirty="0">
                <a:solidFill>
                  <a:srgbClr val="3398DA"/>
                </a:solidFill>
                <a:latin typeface="Roboto Medium"/>
                <a:cs typeface="Roboto Medium"/>
              </a:rPr>
              <a:t>Direções</a:t>
            </a:r>
            <a:r>
              <a:rPr sz="1650" b="0" spc="-3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3398DA"/>
                </a:solidFill>
                <a:latin typeface="Roboto Medium"/>
                <a:cs typeface="Roboto Medium"/>
              </a:rPr>
              <a:t>para</a:t>
            </a:r>
            <a:r>
              <a:rPr sz="1650" b="0" spc="-6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3398DA"/>
                </a:solidFill>
                <a:latin typeface="Roboto Medium"/>
                <a:cs typeface="Roboto Medium"/>
              </a:rPr>
              <a:t>Trabalhos</a:t>
            </a:r>
            <a:r>
              <a:rPr sz="1650" b="0" spc="-3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60" dirty="0">
                <a:solidFill>
                  <a:srgbClr val="3398DA"/>
                </a:solidFill>
                <a:latin typeface="Roboto Medium"/>
                <a:cs typeface="Roboto Medium"/>
              </a:rPr>
              <a:t>Futuros</a:t>
            </a:r>
            <a:endParaRPr sz="1650">
              <a:latin typeface="Roboto Medium"/>
              <a:cs typeface="Roboto Medium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48398" y="1523999"/>
            <a:ext cx="2590800" cy="1466850"/>
            <a:chOff x="6248398" y="1523999"/>
            <a:chExt cx="2590800" cy="1466850"/>
          </a:xfrm>
        </p:grpSpPr>
        <p:sp>
          <p:nvSpPr>
            <p:cNvPr id="24" name="object 24"/>
            <p:cNvSpPr/>
            <p:nvPr/>
          </p:nvSpPr>
          <p:spPr>
            <a:xfrm>
              <a:off x="6253160" y="1528762"/>
              <a:ext cx="2581275" cy="1457325"/>
            </a:xfrm>
            <a:custGeom>
              <a:avLst/>
              <a:gdLst/>
              <a:ahLst/>
              <a:cxnLst/>
              <a:rect l="l" t="t" r="r" b="b"/>
              <a:pathLst>
                <a:path w="2581275" h="1457325">
                  <a:moveTo>
                    <a:pt x="2514528" y="1457324"/>
                  </a:moveTo>
                  <a:lnTo>
                    <a:pt x="66747" y="1457324"/>
                  </a:lnTo>
                  <a:lnTo>
                    <a:pt x="62102" y="1456867"/>
                  </a:lnTo>
                  <a:lnTo>
                    <a:pt x="24240" y="1439717"/>
                  </a:lnTo>
                  <a:lnTo>
                    <a:pt x="2287" y="1404424"/>
                  </a:lnTo>
                  <a:lnTo>
                    <a:pt x="0" y="1390578"/>
                  </a:lnTo>
                  <a:lnTo>
                    <a:pt x="0" y="13858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2514528" y="0"/>
                  </a:lnTo>
                  <a:lnTo>
                    <a:pt x="2553425" y="14645"/>
                  </a:lnTo>
                  <a:lnTo>
                    <a:pt x="2577630" y="48432"/>
                  </a:lnTo>
                  <a:lnTo>
                    <a:pt x="2581274" y="66746"/>
                  </a:lnTo>
                  <a:lnTo>
                    <a:pt x="2581274" y="1390578"/>
                  </a:lnTo>
                  <a:lnTo>
                    <a:pt x="2566628" y="1429475"/>
                  </a:lnTo>
                  <a:lnTo>
                    <a:pt x="2532841" y="1453681"/>
                  </a:lnTo>
                  <a:lnTo>
                    <a:pt x="2519173" y="1456867"/>
                  </a:lnTo>
                  <a:lnTo>
                    <a:pt x="2514528" y="14573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53160" y="1528762"/>
              <a:ext cx="2581275" cy="1457325"/>
            </a:xfrm>
            <a:custGeom>
              <a:avLst/>
              <a:gdLst/>
              <a:ahLst/>
              <a:cxnLst/>
              <a:rect l="l" t="t" r="r" b="b"/>
              <a:pathLst>
                <a:path w="2581275" h="1457325">
                  <a:moveTo>
                    <a:pt x="0" y="1385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7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2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2509837" y="0"/>
                  </a:lnTo>
                  <a:lnTo>
                    <a:pt x="2514528" y="0"/>
                  </a:lnTo>
                  <a:lnTo>
                    <a:pt x="2519173" y="457"/>
                  </a:lnTo>
                  <a:lnTo>
                    <a:pt x="2557034" y="17606"/>
                  </a:lnTo>
                  <a:lnTo>
                    <a:pt x="2560350" y="20923"/>
                  </a:lnTo>
                  <a:lnTo>
                    <a:pt x="2563667" y="24240"/>
                  </a:lnTo>
                  <a:lnTo>
                    <a:pt x="2580817" y="62101"/>
                  </a:lnTo>
                  <a:lnTo>
                    <a:pt x="2581275" y="71437"/>
                  </a:lnTo>
                  <a:lnTo>
                    <a:pt x="2581275" y="1385887"/>
                  </a:lnTo>
                  <a:lnTo>
                    <a:pt x="2581274" y="1390578"/>
                  </a:lnTo>
                  <a:lnTo>
                    <a:pt x="2580817" y="1395223"/>
                  </a:lnTo>
                  <a:lnTo>
                    <a:pt x="2579901" y="1399823"/>
                  </a:lnTo>
                  <a:lnTo>
                    <a:pt x="2578985" y="1404424"/>
                  </a:lnTo>
                  <a:lnTo>
                    <a:pt x="2557034" y="1439717"/>
                  </a:lnTo>
                  <a:lnTo>
                    <a:pt x="2523774" y="1455951"/>
                  </a:lnTo>
                  <a:lnTo>
                    <a:pt x="2519173" y="1456867"/>
                  </a:lnTo>
                  <a:lnTo>
                    <a:pt x="2514528" y="1457324"/>
                  </a:lnTo>
                  <a:lnTo>
                    <a:pt x="2509837" y="1457324"/>
                  </a:lnTo>
                  <a:lnTo>
                    <a:pt x="71438" y="1457324"/>
                  </a:lnTo>
                  <a:lnTo>
                    <a:pt x="66747" y="1457324"/>
                  </a:lnTo>
                  <a:lnTo>
                    <a:pt x="62102" y="1456867"/>
                  </a:lnTo>
                  <a:lnTo>
                    <a:pt x="31748" y="1445284"/>
                  </a:lnTo>
                  <a:lnTo>
                    <a:pt x="27848" y="1442678"/>
                  </a:lnTo>
                  <a:lnTo>
                    <a:pt x="5438" y="1413224"/>
                  </a:lnTo>
                  <a:lnTo>
                    <a:pt x="3642" y="1408891"/>
                  </a:lnTo>
                  <a:lnTo>
                    <a:pt x="2287" y="1404424"/>
                  </a:lnTo>
                  <a:lnTo>
                    <a:pt x="1372" y="1399823"/>
                  </a:lnTo>
                  <a:lnTo>
                    <a:pt x="457" y="1395223"/>
                  </a:lnTo>
                  <a:lnTo>
                    <a:pt x="0" y="1390578"/>
                  </a:lnTo>
                  <a:lnTo>
                    <a:pt x="0" y="1385887"/>
                  </a:lnTo>
                </a:path>
              </a:pathLst>
            </a:custGeom>
            <a:ln w="9524">
              <a:solidFill>
                <a:srgbClr val="DAE9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10323" y="1685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8" y="298239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3" y="101065"/>
                  </a:lnTo>
                  <a:lnTo>
                    <a:pt x="29995" y="61607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3" y="295895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6524" y="1762125"/>
              <a:ext cx="152399" cy="1523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778625" y="1703704"/>
            <a:ext cx="153035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60" dirty="0">
                <a:solidFill>
                  <a:srgbClr val="333A40"/>
                </a:solidFill>
                <a:latin typeface="Roboto Medium"/>
                <a:cs typeface="Roboto Medium"/>
              </a:rPr>
              <a:t>Aprendizado</a:t>
            </a:r>
            <a:r>
              <a:rPr sz="1300" b="0" spc="-2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300" b="0" spc="-45" dirty="0">
                <a:solidFill>
                  <a:srgbClr val="333A40"/>
                </a:solidFill>
                <a:latin typeface="Roboto Medium"/>
                <a:cs typeface="Roboto Medium"/>
              </a:rPr>
              <a:t>Preditivo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97624" y="2036270"/>
            <a:ext cx="22225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50" dirty="0">
                <a:solidFill>
                  <a:srgbClr val="333A40"/>
                </a:solidFill>
                <a:latin typeface="Roboto"/>
                <a:cs typeface="Roboto"/>
              </a:rPr>
              <a:t>Incorporar</a:t>
            </a:r>
            <a:r>
              <a:rPr sz="115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A40"/>
                </a:solidFill>
                <a:latin typeface="Roboto"/>
                <a:cs typeface="Roboto"/>
              </a:rPr>
              <a:t>modelos</a:t>
            </a:r>
            <a:r>
              <a:rPr sz="115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A40"/>
                </a:solidFill>
                <a:latin typeface="Roboto"/>
                <a:cs typeface="Roboto"/>
              </a:rPr>
              <a:t>preditivos</a:t>
            </a:r>
            <a:r>
              <a:rPr sz="115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333A40"/>
                </a:solidFill>
                <a:latin typeface="Roboto"/>
                <a:cs typeface="Roboto"/>
              </a:rPr>
              <a:t>para </a:t>
            </a:r>
            <a:r>
              <a:rPr sz="1150" spc="-50" dirty="0">
                <a:solidFill>
                  <a:srgbClr val="333A40"/>
                </a:solidFill>
                <a:latin typeface="Roboto"/>
                <a:cs typeface="Roboto"/>
              </a:rPr>
              <a:t>antecipar</a:t>
            </a:r>
            <a:r>
              <a:rPr sz="115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mudanças</a:t>
            </a:r>
            <a:r>
              <a:rPr sz="115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33A40"/>
                </a:solidFill>
                <a:latin typeface="Roboto"/>
                <a:cs typeface="Roboto"/>
              </a:rPr>
              <a:t>e</a:t>
            </a:r>
            <a:r>
              <a:rPr sz="115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A40"/>
                </a:solidFill>
                <a:latin typeface="Roboto"/>
                <a:cs typeface="Roboto"/>
              </a:rPr>
              <a:t>pré-</a:t>
            </a:r>
            <a:r>
              <a:rPr sz="1150" spc="-50" dirty="0">
                <a:solidFill>
                  <a:srgbClr val="333A40"/>
                </a:solidFill>
                <a:latin typeface="Roboto"/>
                <a:cs typeface="Roboto"/>
              </a:rPr>
              <a:t>posicionar </a:t>
            </a:r>
            <a:r>
              <a:rPr sz="1150" spc="-55" dirty="0">
                <a:solidFill>
                  <a:srgbClr val="333A40"/>
                </a:solidFill>
                <a:latin typeface="Roboto"/>
                <a:cs typeface="Roboto"/>
              </a:rPr>
              <a:t>espécies</a:t>
            </a:r>
            <a:r>
              <a:rPr sz="115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90" dirty="0">
                <a:solidFill>
                  <a:srgbClr val="333A40"/>
                </a:solidFill>
                <a:latin typeface="Roboto"/>
                <a:cs typeface="Roboto"/>
              </a:rPr>
              <a:t>em</a:t>
            </a:r>
            <a:r>
              <a:rPr sz="115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A40"/>
                </a:solidFill>
                <a:latin typeface="Roboto"/>
                <a:cs typeface="Roboto"/>
              </a:rPr>
              <a:t>regiões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A40"/>
                </a:solidFill>
                <a:latin typeface="Roboto"/>
                <a:cs typeface="Roboto"/>
              </a:rPr>
              <a:t>potencialmente </a:t>
            </a:r>
            <a:r>
              <a:rPr sz="1150" spc="-10" dirty="0">
                <a:solidFill>
                  <a:srgbClr val="333A40"/>
                </a:solidFill>
                <a:latin typeface="Roboto"/>
                <a:cs typeface="Roboto"/>
              </a:rPr>
              <a:t>promissoras.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991599" y="1523999"/>
            <a:ext cx="2590800" cy="1466850"/>
            <a:chOff x="8991599" y="1523999"/>
            <a:chExt cx="2590800" cy="1466850"/>
          </a:xfrm>
        </p:grpSpPr>
        <p:sp>
          <p:nvSpPr>
            <p:cNvPr id="31" name="object 31"/>
            <p:cNvSpPr/>
            <p:nvPr/>
          </p:nvSpPr>
          <p:spPr>
            <a:xfrm>
              <a:off x="8996361" y="1528762"/>
              <a:ext cx="2581275" cy="1457325"/>
            </a:xfrm>
            <a:custGeom>
              <a:avLst/>
              <a:gdLst/>
              <a:ahLst/>
              <a:cxnLst/>
              <a:rect l="l" t="t" r="r" b="b"/>
              <a:pathLst>
                <a:path w="2581275" h="1457325">
                  <a:moveTo>
                    <a:pt x="2514527" y="1457324"/>
                  </a:moveTo>
                  <a:lnTo>
                    <a:pt x="66746" y="1457324"/>
                  </a:lnTo>
                  <a:lnTo>
                    <a:pt x="62100" y="1456867"/>
                  </a:lnTo>
                  <a:lnTo>
                    <a:pt x="24239" y="1439717"/>
                  </a:lnTo>
                  <a:lnTo>
                    <a:pt x="2287" y="1404424"/>
                  </a:lnTo>
                  <a:lnTo>
                    <a:pt x="0" y="1390578"/>
                  </a:lnTo>
                  <a:lnTo>
                    <a:pt x="0" y="1385887"/>
                  </a:lnTo>
                  <a:lnTo>
                    <a:pt x="0" y="66746"/>
                  </a:lnTo>
                  <a:lnTo>
                    <a:pt x="14643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2514527" y="0"/>
                  </a:lnTo>
                  <a:lnTo>
                    <a:pt x="2553424" y="14645"/>
                  </a:lnTo>
                  <a:lnTo>
                    <a:pt x="2577629" y="48432"/>
                  </a:lnTo>
                  <a:lnTo>
                    <a:pt x="2581274" y="66746"/>
                  </a:lnTo>
                  <a:lnTo>
                    <a:pt x="2581274" y="1390578"/>
                  </a:lnTo>
                  <a:lnTo>
                    <a:pt x="2566627" y="1429475"/>
                  </a:lnTo>
                  <a:lnTo>
                    <a:pt x="2532841" y="1453681"/>
                  </a:lnTo>
                  <a:lnTo>
                    <a:pt x="2519172" y="1456867"/>
                  </a:lnTo>
                  <a:lnTo>
                    <a:pt x="2514527" y="14573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996361" y="1528762"/>
              <a:ext cx="2581275" cy="1457325"/>
            </a:xfrm>
            <a:custGeom>
              <a:avLst/>
              <a:gdLst/>
              <a:ahLst/>
              <a:cxnLst/>
              <a:rect l="l" t="t" r="r" b="b"/>
              <a:pathLst>
                <a:path w="2581275" h="1457325">
                  <a:moveTo>
                    <a:pt x="0" y="1385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8" y="31748"/>
                  </a:lnTo>
                  <a:lnTo>
                    <a:pt x="14643" y="27848"/>
                  </a:lnTo>
                  <a:lnTo>
                    <a:pt x="17605" y="24240"/>
                  </a:lnTo>
                  <a:lnTo>
                    <a:pt x="20922" y="20923"/>
                  </a:lnTo>
                  <a:lnTo>
                    <a:pt x="24239" y="17606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509837" y="0"/>
                  </a:lnTo>
                  <a:lnTo>
                    <a:pt x="2514527" y="0"/>
                  </a:lnTo>
                  <a:lnTo>
                    <a:pt x="2519172" y="457"/>
                  </a:lnTo>
                  <a:lnTo>
                    <a:pt x="2557033" y="17606"/>
                  </a:lnTo>
                  <a:lnTo>
                    <a:pt x="2569233" y="31748"/>
                  </a:lnTo>
                  <a:lnTo>
                    <a:pt x="2571839" y="35648"/>
                  </a:lnTo>
                  <a:lnTo>
                    <a:pt x="2574040" y="39765"/>
                  </a:lnTo>
                  <a:lnTo>
                    <a:pt x="2575834" y="44099"/>
                  </a:lnTo>
                  <a:lnTo>
                    <a:pt x="2577629" y="48432"/>
                  </a:lnTo>
                  <a:lnTo>
                    <a:pt x="2578985" y="52900"/>
                  </a:lnTo>
                  <a:lnTo>
                    <a:pt x="2579901" y="57500"/>
                  </a:lnTo>
                  <a:lnTo>
                    <a:pt x="2580816" y="62101"/>
                  </a:lnTo>
                  <a:lnTo>
                    <a:pt x="2581274" y="66746"/>
                  </a:lnTo>
                  <a:lnTo>
                    <a:pt x="2581274" y="71437"/>
                  </a:lnTo>
                  <a:lnTo>
                    <a:pt x="2581274" y="1385887"/>
                  </a:lnTo>
                  <a:lnTo>
                    <a:pt x="2581274" y="1390578"/>
                  </a:lnTo>
                  <a:lnTo>
                    <a:pt x="2580816" y="1395223"/>
                  </a:lnTo>
                  <a:lnTo>
                    <a:pt x="2579901" y="1399823"/>
                  </a:lnTo>
                  <a:lnTo>
                    <a:pt x="2578985" y="1404424"/>
                  </a:lnTo>
                  <a:lnTo>
                    <a:pt x="2577629" y="1408891"/>
                  </a:lnTo>
                  <a:lnTo>
                    <a:pt x="2575834" y="1413224"/>
                  </a:lnTo>
                  <a:lnTo>
                    <a:pt x="2574040" y="1417558"/>
                  </a:lnTo>
                  <a:lnTo>
                    <a:pt x="2545624" y="1447890"/>
                  </a:lnTo>
                  <a:lnTo>
                    <a:pt x="2523773" y="1455951"/>
                  </a:lnTo>
                  <a:lnTo>
                    <a:pt x="2519172" y="1456867"/>
                  </a:lnTo>
                  <a:lnTo>
                    <a:pt x="2514527" y="1457324"/>
                  </a:lnTo>
                  <a:lnTo>
                    <a:pt x="2509837" y="1457324"/>
                  </a:lnTo>
                  <a:lnTo>
                    <a:pt x="71437" y="1457324"/>
                  </a:lnTo>
                  <a:lnTo>
                    <a:pt x="66746" y="1457324"/>
                  </a:lnTo>
                  <a:lnTo>
                    <a:pt x="62100" y="1456867"/>
                  </a:lnTo>
                  <a:lnTo>
                    <a:pt x="24239" y="1439717"/>
                  </a:lnTo>
                  <a:lnTo>
                    <a:pt x="20922" y="1436401"/>
                  </a:lnTo>
                  <a:lnTo>
                    <a:pt x="17605" y="1433084"/>
                  </a:lnTo>
                  <a:lnTo>
                    <a:pt x="14643" y="1429475"/>
                  </a:lnTo>
                  <a:lnTo>
                    <a:pt x="12038" y="1425575"/>
                  </a:lnTo>
                  <a:lnTo>
                    <a:pt x="9431" y="1421675"/>
                  </a:lnTo>
                  <a:lnTo>
                    <a:pt x="0" y="1390578"/>
                  </a:lnTo>
                  <a:lnTo>
                    <a:pt x="0" y="1385887"/>
                  </a:lnTo>
                </a:path>
              </a:pathLst>
            </a:custGeom>
            <a:ln w="9524">
              <a:solidFill>
                <a:srgbClr val="DAE9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53524" y="1685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2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3"/>
                  </a:lnTo>
                  <a:lnTo>
                    <a:pt x="274802" y="243192"/>
                  </a:lnTo>
                  <a:lnTo>
                    <a:pt x="243190" y="274803"/>
                  </a:lnTo>
                  <a:lnTo>
                    <a:pt x="203732" y="295895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20199" y="1771650"/>
              <a:ext cx="171449" cy="13334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9521824" y="1703704"/>
            <a:ext cx="143446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0" dirty="0">
                <a:solidFill>
                  <a:srgbClr val="333A40"/>
                </a:solidFill>
                <a:latin typeface="Roboto Medium"/>
                <a:cs typeface="Roboto Medium"/>
              </a:rPr>
              <a:t>Clustering</a:t>
            </a:r>
            <a:r>
              <a:rPr sz="1300" b="0" spc="-3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333A40"/>
                </a:solidFill>
                <a:latin typeface="Roboto Medium"/>
                <a:cs typeface="Roboto Medium"/>
              </a:rPr>
              <a:t>Avançado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40825" y="2036270"/>
            <a:ext cx="228981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55" dirty="0">
                <a:solidFill>
                  <a:srgbClr val="333A40"/>
                </a:solidFill>
                <a:latin typeface="Roboto"/>
                <a:cs typeface="Roboto"/>
              </a:rPr>
              <a:t>Explorar</a:t>
            </a:r>
            <a:r>
              <a:rPr sz="115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33A40"/>
                </a:solidFill>
                <a:latin typeface="Roboto"/>
                <a:cs typeface="Roboto"/>
              </a:rPr>
              <a:t>métodos</a:t>
            </a:r>
            <a:r>
              <a:rPr sz="115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15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A40"/>
                </a:solidFill>
                <a:latin typeface="Roboto"/>
                <a:cs typeface="Roboto"/>
              </a:rPr>
              <a:t>clustering</a:t>
            </a:r>
            <a:r>
              <a:rPr sz="115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333A40"/>
                </a:solidFill>
                <a:latin typeface="Roboto"/>
                <a:cs typeface="Roboto"/>
              </a:rPr>
              <a:t>mais </a:t>
            </a:r>
            <a:r>
              <a:rPr sz="1150" spc="-50" dirty="0">
                <a:solidFill>
                  <a:srgbClr val="333A40"/>
                </a:solidFill>
                <a:latin typeface="Roboto"/>
                <a:cs typeface="Roboto"/>
              </a:rPr>
              <a:t>eficientes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para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A40"/>
                </a:solidFill>
                <a:latin typeface="Roboto"/>
                <a:cs typeface="Roboto"/>
              </a:rPr>
              <a:t>problemas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15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333A40"/>
                </a:solidFill>
                <a:latin typeface="Roboto"/>
                <a:cs typeface="Roboto"/>
              </a:rPr>
              <a:t>alta </a:t>
            </a:r>
            <a:r>
              <a:rPr sz="1150" spc="-55" dirty="0">
                <a:solidFill>
                  <a:srgbClr val="333A40"/>
                </a:solidFill>
                <a:latin typeface="Roboto"/>
                <a:cs typeface="Roboto"/>
              </a:rPr>
              <a:t>dimensionalidade</a:t>
            </a:r>
            <a:r>
              <a:rPr sz="1150" spc="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33A40"/>
                </a:solidFill>
                <a:latin typeface="Roboto"/>
                <a:cs typeface="Roboto"/>
              </a:rPr>
              <a:t>e</a:t>
            </a:r>
            <a:r>
              <a:rPr sz="1150" spc="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grande</a:t>
            </a:r>
            <a:r>
              <a:rPr sz="1150" spc="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33A40"/>
                </a:solidFill>
                <a:latin typeface="Roboto"/>
                <a:cs typeface="Roboto"/>
              </a:rPr>
              <a:t>número</a:t>
            </a:r>
            <a:r>
              <a:rPr sz="1150" spc="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de </a:t>
            </a:r>
            <a:r>
              <a:rPr sz="1150" spc="-10" dirty="0">
                <a:solidFill>
                  <a:srgbClr val="333A40"/>
                </a:solidFill>
                <a:latin typeface="Roboto"/>
                <a:cs typeface="Roboto"/>
              </a:rPr>
              <a:t>picos.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248398" y="3143249"/>
            <a:ext cx="2590800" cy="1466850"/>
            <a:chOff x="6248398" y="3143249"/>
            <a:chExt cx="2590800" cy="1466850"/>
          </a:xfrm>
        </p:grpSpPr>
        <p:sp>
          <p:nvSpPr>
            <p:cNvPr id="38" name="object 38"/>
            <p:cNvSpPr/>
            <p:nvPr/>
          </p:nvSpPr>
          <p:spPr>
            <a:xfrm>
              <a:off x="6253160" y="3148012"/>
              <a:ext cx="2581275" cy="1457325"/>
            </a:xfrm>
            <a:custGeom>
              <a:avLst/>
              <a:gdLst/>
              <a:ahLst/>
              <a:cxnLst/>
              <a:rect l="l" t="t" r="r" b="b"/>
              <a:pathLst>
                <a:path w="2581275" h="1457325">
                  <a:moveTo>
                    <a:pt x="2514528" y="1457324"/>
                  </a:moveTo>
                  <a:lnTo>
                    <a:pt x="66747" y="1457324"/>
                  </a:lnTo>
                  <a:lnTo>
                    <a:pt x="62102" y="1456866"/>
                  </a:lnTo>
                  <a:lnTo>
                    <a:pt x="24240" y="1439717"/>
                  </a:lnTo>
                  <a:lnTo>
                    <a:pt x="2287" y="1404424"/>
                  </a:lnTo>
                  <a:lnTo>
                    <a:pt x="0" y="1390577"/>
                  </a:lnTo>
                  <a:lnTo>
                    <a:pt x="0" y="13858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2514528" y="0"/>
                  </a:lnTo>
                  <a:lnTo>
                    <a:pt x="2553425" y="14645"/>
                  </a:lnTo>
                  <a:lnTo>
                    <a:pt x="2577630" y="48432"/>
                  </a:lnTo>
                  <a:lnTo>
                    <a:pt x="2581274" y="66746"/>
                  </a:lnTo>
                  <a:lnTo>
                    <a:pt x="2581274" y="1390577"/>
                  </a:lnTo>
                  <a:lnTo>
                    <a:pt x="2566628" y="1429475"/>
                  </a:lnTo>
                  <a:lnTo>
                    <a:pt x="2532841" y="1453681"/>
                  </a:lnTo>
                  <a:lnTo>
                    <a:pt x="2519173" y="1456866"/>
                  </a:lnTo>
                  <a:lnTo>
                    <a:pt x="2514528" y="14573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53160" y="3148012"/>
              <a:ext cx="2581275" cy="1457325"/>
            </a:xfrm>
            <a:custGeom>
              <a:avLst/>
              <a:gdLst/>
              <a:ahLst/>
              <a:cxnLst/>
              <a:rect l="l" t="t" r="r" b="b"/>
              <a:pathLst>
                <a:path w="2581275" h="1457325">
                  <a:moveTo>
                    <a:pt x="0" y="1385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2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2509837" y="0"/>
                  </a:lnTo>
                  <a:lnTo>
                    <a:pt x="2514528" y="0"/>
                  </a:lnTo>
                  <a:lnTo>
                    <a:pt x="2519173" y="457"/>
                  </a:lnTo>
                  <a:lnTo>
                    <a:pt x="2557034" y="17606"/>
                  </a:lnTo>
                  <a:lnTo>
                    <a:pt x="2560350" y="20923"/>
                  </a:lnTo>
                  <a:lnTo>
                    <a:pt x="2563667" y="24240"/>
                  </a:lnTo>
                  <a:lnTo>
                    <a:pt x="2580817" y="62100"/>
                  </a:lnTo>
                  <a:lnTo>
                    <a:pt x="2581275" y="71437"/>
                  </a:lnTo>
                  <a:lnTo>
                    <a:pt x="2581275" y="1385887"/>
                  </a:lnTo>
                  <a:lnTo>
                    <a:pt x="2581274" y="1390577"/>
                  </a:lnTo>
                  <a:lnTo>
                    <a:pt x="2580817" y="1395223"/>
                  </a:lnTo>
                  <a:lnTo>
                    <a:pt x="2579901" y="1399823"/>
                  </a:lnTo>
                  <a:lnTo>
                    <a:pt x="2578985" y="1404424"/>
                  </a:lnTo>
                  <a:lnTo>
                    <a:pt x="2557034" y="1439717"/>
                  </a:lnTo>
                  <a:lnTo>
                    <a:pt x="2519173" y="1456866"/>
                  </a:lnTo>
                  <a:lnTo>
                    <a:pt x="2509837" y="1457324"/>
                  </a:lnTo>
                  <a:lnTo>
                    <a:pt x="71438" y="1457324"/>
                  </a:lnTo>
                  <a:lnTo>
                    <a:pt x="66747" y="1457324"/>
                  </a:lnTo>
                  <a:lnTo>
                    <a:pt x="62102" y="1456866"/>
                  </a:lnTo>
                  <a:lnTo>
                    <a:pt x="57501" y="1455951"/>
                  </a:lnTo>
                  <a:lnTo>
                    <a:pt x="52900" y="1455036"/>
                  </a:lnTo>
                  <a:lnTo>
                    <a:pt x="31748" y="1445284"/>
                  </a:lnTo>
                  <a:lnTo>
                    <a:pt x="27848" y="1442678"/>
                  </a:lnTo>
                  <a:lnTo>
                    <a:pt x="5438" y="1413224"/>
                  </a:lnTo>
                  <a:lnTo>
                    <a:pt x="3642" y="1408891"/>
                  </a:lnTo>
                  <a:lnTo>
                    <a:pt x="2287" y="1404424"/>
                  </a:lnTo>
                  <a:lnTo>
                    <a:pt x="1372" y="1399823"/>
                  </a:lnTo>
                  <a:lnTo>
                    <a:pt x="457" y="1395223"/>
                  </a:lnTo>
                  <a:lnTo>
                    <a:pt x="0" y="1390577"/>
                  </a:lnTo>
                  <a:lnTo>
                    <a:pt x="0" y="1385887"/>
                  </a:lnTo>
                </a:path>
              </a:pathLst>
            </a:custGeom>
            <a:ln w="9524">
              <a:solidFill>
                <a:srgbClr val="DAE9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10323" y="330517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8" y="298239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3" y="101065"/>
                  </a:lnTo>
                  <a:lnTo>
                    <a:pt x="29995" y="61607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6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7474" y="3381375"/>
              <a:ext cx="190499" cy="15239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778625" y="3322954"/>
            <a:ext cx="129032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65" dirty="0">
                <a:solidFill>
                  <a:srgbClr val="333A40"/>
                </a:solidFill>
                <a:latin typeface="Roboto Medium"/>
                <a:cs typeface="Roboto Medium"/>
              </a:rPr>
              <a:t>Auto-</a:t>
            </a:r>
            <a:r>
              <a:rPr sz="1300" b="0" spc="-55" dirty="0">
                <a:solidFill>
                  <a:srgbClr val="333A40"/>
                </a:solidFill>
                <a:latin typeface="Roboto Medium"/>
                <a:cs typeface="Roboto Medium"/>
              </a:rPr>
              <a:t>configuração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97624" y="3655520"/>
            <a:ext cx="22034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60" dirty="0">
                <a:solidFill>
                  <a:srgbClr val="333A40"/>
                </a:solidFill>
                <a:latin typeface="Roboto"/>
                <a:cs typeface="Roboto"/>
              </a:rPr>
              <a:t>Desenvolvimento</a:t>
            </a:r>
            <a:r>
              <a:rPr sz="1150" spc="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150" spc="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mecanismos</a:t>
            </a:r>
            <a:r>
              <a:rPr sz="1150" spc="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A40"/>
                </a:solidFill>
                <a:latin typeface="Roboto"/>
                <a:cs typeface="Roboto"/>
              </a:rPr>
              <a:t>de </a:t>
            </a:r>
            <a:r>
              <a:rPr sz="1150" spc="-55" dirty="0">
                <a:solidFill>
                  <a:srgbClr val="333A40"/>
                </a:solidFill>
                <a:latin typeface="Roboto"/>
                <a:cs typeface="Roboto"/>
              </a:rPr>
              <a:t>auto-ajuste</a:t>
            </a:r>
            <a:r>
              <a:rPr sz="115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para</a:t>
            </a:r>
            <a:r>
              <a:rPr sz="115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A40"/>
                </a:solidFill>
                <a:latin typeface="Roboto"/>
                <a:cs typeface="Roboto"/>
              </a:rPr>
              <a:t>parâmetros</a:t>
            </a:r>
            <a:r>
              <a:rPr sz="1150" spc="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33A40"/>
                </a:solidFill>
                <a:latin typeface="Roboto"/>
                <a:cs typeface="Roboto"/>
              </a:rPr>
              <a:t>críticos </a:t>
            </a:r>
            <a:r>
              <a:rPr sz="1150" spc="-75" dirty="0">
                <a:solidFill>
                  <a:srgbClr val="333A40"/>
                </a:solidFill>
                <a:latin typeface="Roboto"/>
                <a:cs typeface="Roboto"/>
              </a:rPr>
              <a:t>como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333A40"/>
                </a:solidFill>
                <a:latin typeface="Arial"/>
                <a:cs typeface="Arial"/>
              </a:rPr>
              <a:t>ρ</a:t>
            </a:r>
            <a:r>
              <a:rPr sz="1150" dirty="0">
                <a:solidFill>
                  <a:srgbClr val="333A40"/>
                </a:solidFill>
                <a:latin typeface="Roboto"/>
                <a:cs typeface="Roboto"/>
              </a:rPr>
              <a:t>,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333A40"/>
                </a:solidFill>
                <a:latin typeface="Arial"/>
                <a:cs typeface="Arial"/>
              </a:rPr>
              <a:t>μ </a:t>
            </a:r>
            <a:r>
              <a:rPr sz="1150" spc="-70" dirty="0">
                <a:solidFill>
                  <a:srgbClr val="333A40"/>
                </a:solidFill>
                <a:latin typeface="Roboto"/>
                <a:cs typeface="Roboto"/>
              </a:rPr>
              <a:t>e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333A40"/>
                </a:solidFill>
                <a:latin typeface="Arial"/>
                <a:cs typeface="Arial"/>
              </a:rPr>
              <a:t>γ </a:t>
            </a:r>
            <a:r>
              <a:rPr sz="1150" spc="-60" dirty="0">
                <a:solidFill>
                  <a:srgbClr val="333A40"/>
                </a:solidFill>
                <a:latin typeface="Roboto"/>
                <a:cs typeface="Roboto"/>
              </a:rPr>
              <a:t>baseados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333A40"/>
                </a:solidFill>
                <a:latin typeface="Roboto"/>
                <a:cs typeface="Roboto"/>
              </a:rPr>
              <a:t>em </a:t>
            </a:r>
            <a:r>
              <a:rPr sz="1150" spc="-50" dirty="0">
                <a:solidFill>
                  <a:srgbClr val="333A40"/>
                </a:solidFill>
                <a:latin typeface="Roboto"/>
                <a:cs typeface="Roboto"/>
              </a:rPr>
              <a:t>características</a:t>
            </a:r>
            <a:r>
              <a:rPr sz="115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do</a:t>
            </a:r>
            <a:r>
              <a:rPr sz="115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33A40"/>
                </a:solidFill>
                <a:latin typeface="Roboto"/>
                <a:cs typeface="Roboto"/>
              </a:rPr>
              <a:t>problema.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991599" y="3143249"/>
            <a:ext cx="2590800" cy="1466850"/>
            <a:chOff x="8991599" y="3143249"/>
            <a:chExt cx="2590800" cy="1466850"/>
          </a:xfrm>
        </p:grpSpPr>
        <p:sp>
          <p:nvSpPr>
            <p:cNvPr id="46" name="object 46"/>
            <p:cNvSpPr/>
            <p:nvPr/>
          </p:nvSpPr>
          <p:spPr>
            <a:xfrm>
              <a:off x="8996361" y="3148012"/>
              <a:ext cx="2581275" cy="1457325"/>
            </a:xfrm>
            <a:custGeom>
              <a:avLst/>
              <a:gdLst/>
              <a:ahLst/>
              <a:cxnLst/>
              <a:rect l="l" t="t" r="r" b="b"/>
              <a:pathLst>
                <a:path w="2581275" h="1457325">
                  <a:moveTo>
                    <a:pt x="2514527" y="1457324"/>
                  </a:moveTo>
                  <a:lnTo>
                    <a:pt x="66746" y="1457324"/>
                  </a:lnTo>
                  <a:lnTo>
                    <a:pt x="62100" y="1456866"/>
                  </a:lnTo>
                  <a:lnTo>
                    <a:pt x="24239" y="1439717"/>
                  </a:lnTo>
                  <a:lnTo>
                    <a:pt x="2287" y="1404424"/>
                  </a:lnTo>
                  <a:lnTo>
                    <a:pt x="0" y="1390577"/>
                  </a:lnTo>
                  <a:lnTo>
                    <a:pt x="0" y="1385887"/>
                  </a:lnTo>
                  <a:lnTo>
                    <a:pt x="0" y="66746"/>
                  </a:lnTo>
                  <a:lnTo>
                    <a:pt x="14643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2514527" y="0"/>
                  </a:lnTo>
                  <a:lnTo>
                    <a:pt x="2553424" y="14645"/>
                  </a:lnTo>
                  <a:lnTo>
                    <a:pt x="2577629" y="48432"/>
                  </a:lnTo>
                  <a:lnTo>
                    <a:pt x="2581274" y="66746"/>
                  </a:lnTo>
                  <a:lnTo>
                    <a:pt x="2581274" y="1390577"/>
                  </a:lnTo>
                  <a:lnTo>
                    <a:pt x="2566627" y="1429475"/>
                  </a:lnTo>
                  <a:lnTo>
                    <a:pt x="2532841" y="1453681"/>
                  </a:lnTo>
                  <a:lnTo>
                    <a:pt x="2519172" y="1456866"/>
                  </a:lnTo>
                  <a:lnTo>
                    <a:pt x="2514527" y="14573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96361" y="3148012"/>
              <a:ext cx="2581275" cy="1457325"/>
            </a:xfrm>
            <a:custGeom>
              <a:avLst/>
              <a:gdLst/>
              <a:ahLst/>
              <a:cxnLst/>
              <a:rect l="l" t="t" r="r" b="b"/>
              <a:pathLst>
                <a:path w="2581275" h="1457325">
                  <a:moveTo>
                    <a:pt x="0" y="1385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2038" y="31748"/>
                  </a:lnTo>
                  <a:lnTo>
                    <a:pt x="14643" y="27848"/>
                  </a:lnTo>
                  <a:lnTo>
                    <a:pt x="17605" y="24240"/>
                  </a:lnTo>
                  <a:lnTo>
                    <a:pt x="20922" y="20923"/>
                  </a:lnTo>
                  <a:lnTo>
                    <a:pt x="24239" y="17606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509837" y="0"/>
                  </a:lnTo>
                  <a:lnTo>
                    <a:pt x="2514527" y="0"/>
                  </a:lnTo>
                  <a:lnTo>
                    <a:pt x="2519172" y="457"/>
                  </a:lnTo>
                  <a:lnTo>
                    <a:pt x="2557033" y="17606"/>
                  </a:lnTo>
                  <a:lnTo>
                    <a:pt x="2575834" y="44099"/>
                  </a:lnTo>
                  <a:lnTo>
                    <a:pt x="2577629" y="48432"/>
                  </a:lnTo>
                  <a:lnTo>
                    <a:pt x="2578985" y="52899"/>
                  </a:lnTo>
                  <a:lnTo>
                    <a:pt x="2579901" y="57500"/>
                  </a:lnTo>
                  <a:lnTo>
                    <a:pt x="2580816" y="62100"/>
                  </a:lnTo>
                  <a:lnTo>
                    <a:pt x="2581274" y="66746"/>
                  </a:lnTo>
                  <a:lnTo>
                    <a:pt x="2581274" y="71437"/>
                  </a:lnTo>
                  <a:lnTo>
                    <a:pt x="2581274" y="1385887"/>
                  </a:lnTo>
                  <a:lnTo>
                    <a:pt x="2581274" y="1390577"/>
                  </a:lnTo>
                  <a:lnTo>
                    <a:pt x="2580816" y="1395223"/>
                  </a:lnTo>
                  <a:lnTo>
                    <a:pt x="2579901" y="1399823"/>
                  </a:lnTo>
                  <a:lnTo>
                    <a:pt x="2578985" y="1404424"/>
                  </a:lnTo>
                  <a:lnTo>
                    <a:pt x="2577629" y="1408891"/>
                  </a:lnTo>
                  <a:lnTo>
                    <a:pt x="2575834" y="1413224"/>
                  </a:lnTo>
                  <a:lnTo>
                    <a:pt x="2574040" y="1417558"/>
                  </a:lnTo>
                  <a:lnTo>
                    <a:pt x="2545624" y="1447890"/>
                  </a:lnTo>
                  <a:lnTo>
                    <a:pt x="2509837" y="1457324"/>
                  </a:lnTo>
                  <a:lnTo>
                    <a:pt x="71437" y="1457324"/>
                  </a:lnTo>
                  <a:lnTo>
                    <a:pt x="66746" y="1457324"/>
                  </a:lnTo>
                  <a:lnTo>
                    <a:pt x="62100" y="1456866"/>
                  </a:lnTo>
                  <a:lnTo>
                    <a:pt x="57499" y="1455951"/>
                  </a:lnTo>
                  <a:lnTo>
                    <a:pt x="52899" y="1455036"/>
                  </a:lnTo>
                  <a:lnTo>
                    <a:pt x="20922" y="1436400"/>
                  </a:lnTo>
                  <a:lnTo>
                    <a:pt x="17605" y="1433083"/>
                  </a:lnTo>
                  <a:lnTo>
                    <a:pt x="14643" y="1429475"/>
                  </a:lnTo>
                  <a:lnTo>
                    <a:pt x="12038" y="1425575"/>
                  </a:lnTo>
                  <a:lnTo>
                    <a:pt x="9431" y="1421675"/>
                  </a:lnTo>
                  <a:lnTo>
                    <a:pt x="0" y="1390577"/>
                  </a:lnTo>
                  <a:lnTo>
                    <a:pt x="0" y="1385887"/>
                  </a:lnTo>
                </a:path>
              </a:pathLst>
            </a:custGeom>
            <a:ln w="9524">
              <a:solidFill>
                <a:srgbClr val="DAE9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153524" y="330517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2" y="61606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3"/>
                  </a:lnTo>
                  <a:lnTo>
                    <a:pt x="274802" y="243192"/>
                  </a:lnTo>
                  <a:lnTo>
                    <a:pt x="243190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29010" y="3390066"/>
              <a:ext cx="153114" cy="12942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9521824" y="3322954"/>
            <a:ext cx="94297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5" dirty="0">
                <a:solidFill>
                  <a:srgbClr val="333A40"/>
                </a:solidFill>
                <a:latin typeface="Roboto Medium"/>
                <a:cs typeface="Roboto Medium"/>
              </a:rPr>
              <a:t>Paralelização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140825" y="3655520"/>
            <a:ext cx="229171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55" dirty="0">
                <a:solidFill>
                  <a:srgbClr val="333A40"/>
                </a:solidFill>
                <a:latin typeface="Roboto"/>
                <a:cs typeface="Roboto"/>
              </a:rPr>
              <a:t>Explorar</a:t>
            </a:r>
            <a:r>
              <a:rPr sz="1150" spc="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A40"/>
                </a:solidFill>
                <a:latin typeface="Roboto"/>
                <a:cs typeface="Roboto"/>
              </a:rPr>
              <a:t>implementações</a:t>
            </a:r>
            <a:r>
              <a:rPr sz="1150" spc="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33A40"/>
                </a:solidFill>
                <a:latin typeface="Roboto"/>
                <a:cs typeface="Roboto"/>
              </a:rPr>
              <a:t>paralelas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para</a:t>
            </a:r>
            <a:r>
              <a:rPr sz="1150" spc="3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A40"/>
                </a:solidFill>
                <a:latin typeface="Roboto"/>
                <a:cs typeface="Roboto"/>
              </a:rPr>
              <a:t>aproveitar</a:t>
            </a:r>
            <a:r>
              <a:rPr sz="1150" spc="3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A40"/>
                </a:solidFill>
                <a:latin typeface="Roboto"/>
                <a:cs typeface="Roboto"/>
              </a:rPr>
              <a:t>arquiteturas</a:t>
            </a:r>
            <a:r>
              <a:rPr sz="1150" spc="3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A40"/>
                </a:solidFill>
                <a:latin typeface="Roboto"/>
                <a:cs typeface="Roboto"/>
              </a:rPr>
              <a:t>multi-</a:t>
            </a:r>
            <a:r>
              <a:rPr sz="1150" spc="-45" dirty="0">
                <a:solidFill>
                  <a:srgbClr val="333A40"/>
                </a:solidFill>
                <a:latin typeface="Roboto"/>
                <a:cs typeface="Roboto"/>
              </a:rPr>
              <a:t>core </a:t>
            </a:r>
            <a:r>
              <a:rPr sz="1150" spc="-70" dirty="0">
                <a:solidFill>
                  <a:srgbClr val="333A40"/>
                </a:solidFill>
                <a:latin typeface="Roboto"/>
                <a:cs typeface="Roboto"/>
              </a:rPr>
              <a:t>e</a:t>
            </a:r>
            <a:r>
              <a:rPr sz="115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A40"/>
                </a:solidFill>
                <a:latin typeface="Roboto"/>
                <a:cs typeface="Roboto"/>
              </a:rPr>
              <a:t>acelerar</a:t>
            </a:r>
            <a:r>
              <a:rPr sz="115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33A40"/>
                </a:solidFill>
                <a:latin typeface="Roboto"/>
                <a:cs typeface="Roboto"/>
              </a:rPr>
              <a:t>a</a:t>
            </a:r>
            <a:r>
              <a:rPr sz="1150" spc="-10" dirty="0">
                <a:solidFill>
                  <a:srgbClr val="333A40"/>
                </a:solidFill>
                <a:latin typeface="Roboto"/>
                <a:cs typeface="Roboto"/>
              </a:rPr>
              <a:t> convergência.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42975" y="5541470"/>
            <a:ext cx="47390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8700"/>
              </a:lnSpc>
              <a:spcBef>
                <a:spcPts val="95"/>
              </a:spcBef>
            </a:pP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Sensibilidade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do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raio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desativação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adaptativo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(r</a:t>
            </a:r>
            <a:r>
              <a:rPr sz="1275" spc="-60" baseline="-16339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)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à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distribuição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espacial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4A5462"/>
                </a:solidFill>
                <a:latin typeface="Roboto"/>
                <a:cs typeface="Roboto"/>
              </a:rPr>
              <a:t>dos 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picos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6899" y="7892065"/>
            <a:ext cx="85661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35" dirty="0">
                <a:solidFill>
                  <a:srgbClr val="6A7280"/>
                </a:solidFill>
                <a:latin typeface="Roboto"/>
                <a:cs typeface="Roboto"/>
              </a:rPr>
              <a:t>SPSO+AP+AD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60" dirty="0"/>
              <a:t>Benchmark</a:t>
            </a:r>
            <a:r>
              <a:rPr spc="-45" dirty="0"/>
              <a:t> </a:t>
            </a:r>
            <a:r>
              <a:rPr spc="-200" dirty="0"/>
              <a:t>GMPB</a:t>
            </a:r>
            <a:r>
              <a:rPr spc="-40" dirty="0"/>
              <a:t> </a:t>
            </a:r>
            <a:r>
              <a:rPr spc="-135" dirty="0"/>
              <a:t>e</a:t>
            </a:r>
            <a:r>
              <a:rPr spc="-40" dirty="0"/>
              <a:t> </a:t>
            </a:r>
            <a:r>
              <a:rPr spc="-145" dirty="0"/>
              <a:t>Configuração</a:t>
            </a:r>
            <a:r>
              <a:rPr spc="-40" dirty="0"/>
              <a:t> </a:t>
            </a:r>
            <a:r>
              <a:rPr spc="-100" dirty="0"/>
              <a:t>Experimental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3924299"/>
            <a:ext cx="5334000" cy="1352550"/>
            <a:chOff x="609599" y="3924299"/>
            <a:chExt cx="5334000" cy="1352550"/>
          </a:xfrm>
        </p:grpSpPr>
        <p:sp>
          <p:nvSpPr>
            <p:cNvPr id="4" name="object 4"/>
            <p:cNvSpPr/>
            <p:nvPr/>
          </p:nvSpPr>
          <p:spPr>
            <a:xfrm>
              <a:off x="614362" y="3929062"/>
              <a:ext cx="5324475" cy="1343025"/>
            </a:xfrm>
            <a:custGeom>
              <a:avLst/>
              <a:gdLst/>
              <a:ahLst/>
              <a:cxnLst/>
              <a:rect l="l" t="t" r="r" b="b"/>
              <a:pathLst>
                <a:path w="5324475" h="1343025">
                  <a:moveTo>
                    <a:pt x="5257727" y="1343024"/>
                  </a:moveTo>
                  <a:lnTo>
                    <a:pt x="66746" y="1343024"/>
                  </a:lnTo>
                  <a:lnTo>
                    <a:pt x="62101" y="1342567"/>
                  </a:lnTo>
                  <a:lnTo>
                    <a:pt x="24240" y="1325417"/>
                  </a:lnTo>
                  <a:lnTo>
                    <a:pt x="2287" y="1290123"/>
                  </a:lnTo>
                  <a:lnTo>
                    <a:pt x="0" y="1276277"/>
                  </a:lnTo>
                  <a:lnTo>
                    <a:pt x="0" y="1271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1"/>
                  </a:lnTo>
                  <a:lnTo>
                    <a:pt x="66746" y="0"/>
                  </a:lnTo>
                  <a:lnTo>
                    <a:pt x="5257727" y="0"/>
                  </a:lnTo>
                  <a:lnTo>
                    <a:pt x="5296624" y="14644"/>
                  </a:lnTo>
                  <a:lnTo>
                    <a:pt x="5320831" y="48432"/>
                  </a:lnTo>
                  <a:lnTo>
                    <a:pt x="5324473" y="66746"/>
                  </a:lnTo>
                  <a:lnTo>
                    <a:pt x="5324473" y="1276277"/>
                  </a:lnTo>
                  <a:lnTo>
                    <a:pt x="5309828" y="1315175"/>
                  </a:lnTo>
                  <a:lnTo>
                    <a:pt x="5276040" y="1339381"/>
                  </a:lnTo>
                  <a:lnTo>
                    <a:pt x="5262372" y="1342567"/>
                  </a:lnTo>
                  <a:lnTo>
                    <a:pt x="5257727" y="13430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4362" y="3929062"/>
              <a:ext cx="5324475" cy="1343025"/>
            </a:xfrm>
            <a:custGeom>
              <a:avLst/>
              <a:gdLst/>
              <a:ahLst/>
              <a:cxnLst/>
              <a:rect l="l" t="t" r="r" b="b"/>
              <a:pathLst>
                <a:path w="5324475" h="1343025">
                  <a:moveTo>
                    <a:pt x="0" y="1271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71437" y="0"/>
                  </a:lnTo>
                  <a:lnTo>
                    <a:pt x="5253036" y="0"/>
                  </a:lnTo>
                  <a:lnTo>
                    <a:pt x="5292724" y="12038"/>
                  </a:lnTo>
                  <a:lnTo>
                    <a:pt x="5303550" y="20923"/>
                  </a:lnTo>
                  <a:lnTo>
                    <a:pt x="5306867" y="24239"/>
                  </a:lnTo>
                  <a:lnTo>
                    <a:pt x="5309828" y="27848"/>
                  </a:lnTo>
                  <a:lnTo>
                    <a:pt x="5312434" y="31748"/>
                  </a:lnTo>
                  <a:lnTo>
                    <a:pt x="5315040" y="35648"/>
                  </a:lnTo>
                  <a:lnTo>
                    <a:pt x="5317241" y="39765"/>
                  </a:lnTo>
                  <a:lnTo>
                    <a:pt x="5319036" y="44099"/>
                  </a:lnTo>
                  <a:lnTo>
                    <a:pt x="5320831" y="48432"/>
                  </a:lnTo>
                  <a:lnTo>
                    <a:pt x="5322186" y="52899"/>
                  </a:lnTo>
                  <a:lnTo>
                    <a:pt x="5323101" y="57500"/>
                  </a:lnTo>
                  <a:lnTo>
                    <a:pt x="5324016" y="62100"/>
                  </a:lnTo>
                  <a:lnTo>
                    <a:pt x="5324473" y="66746"/>
                  </a:lnTo>
                  <a:lnTo>
                    <a:pt x="5324474" y="71437"/>
                  </a:lnTo>
                  <a:lnTo>
                    <a:pt x="5324474" y="1271587"/>
                  </a:lnTo>
                  <a:lnTo>
                    <a:pt x="5324473" y="1276277"/>
                  </a:lnTo>
                  <a:lnTo>
                    <a:pt x="5324016" y="1280923"/>
                  </a:lnTo>
                  <a:lnTo>
                    <a:pt x="5323101" y="1285523"/>
                  </a:lnTo>
                  <a:lnTo>
                    <a:pt x="5322186" y="1290124"/>
                  </a:lnTo>
                  <a:lnTo>
                    <a:pt x="5320831" y="1294591"/>
                  </a:lnTo>
                  <a:lnTo>
                    <a:pt x="5319036" y="1298924"/>
                  </a:lnTo>
                  <a:lnTo>
                    <a:pt x="5317241" y="1303257"/>
                  </a:lnTo>
                  <a:lnTo>
                    <a:pt x="5303550" y="1322101"/>
                  </a:lnTo>
                  <a:lnTo>
                    <a:pt x="5300233" y="1325417"/>
                  </a:lnTo>
                  <a:lnTo>
                    <a:pt x="5266973" y="1341651"/>
                  </a:lnTo>
                  <a:lnTo>
                    <a:pt x="5262372" y="1342567"/>
                  </a:lnTo>
                  <a:lnTo>
                    <a:pt x="5257727" y="1343024"/>
                  </a:lnTo>
                  <a:lnTo>
                    <a:pt x="5253036" y="1343024"/>
                  </a:lnTo>
                  <a:lnTo>
                    <a:pt x="71437" y="1343024"/>
                  </a:lnTo>
                  <a:lnTo>
                    <a:pt x="66746" y="1343024"/>
                  </a:lnTo>
                  <a:lnTo>
                    <a:pt x="62101" y="1342567"/>
                  </a:lnTo>
                  <a:lnTo>
                    <a:pt x="57500" y="1341651"/>
                  </a:lnTo>
                  <a:lnTo>
                    <a:pt x="52900" y="1340736"/>
                  </a:lnTo>
                  <a:lnTo>
                    <a:pt x="20923" y="1322101"/>
                  </a:lnTo>
                  <a:lnTo>
                    <a:pt x="17606" y="1318784"/>
                  </a:lnTo>
                  <a:lnTo>
                    <a:pt x="457" y="1280923"/>
                  </a:lnTo>
                  <a:lnTo>
                    <a:pt x="0" y="1276277"/>
                  </a:lnTo>
                  <a:lnTo>
                    <a:pt x="0" y="1271587"/>
                  </a:lnTo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6899" y="1004053"/>
            <a:ext cx="4015104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85" dirty="0">
                <a:solidFill>
                  <a:srgbClr val="3398DA"/>
                </a:solidFill>
                <a:latin typeface="Roboto Medium"/>
                <a:cs typeface="Roboto Medium"/>
              </a:rPr>
              <a:t>Generalized</a:t>
            </a:r>
            <a:r>
              <a:rPr sz="165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100" dirty="0">
                <a:solidFill>
                  <a:srgbClr val="3398DA"/>
                </a:solidFill>
                <a:latin typeface="Roboto Medium"/>
                <a:cs typeface="Roboto Medium"/>
              </a:rPr>
              <a:t>Moving</a:t>
            </a:r>
            <a:r>
              <a:rPr sz="165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100" dirty="0">
                <a:solidFill>
                  <a:srgbClr val="3398DA"/>
                </a:solidFill>
                <a:latin typeface="Roboto Medium"/>
                <a:cs typeface="Roboto Medium"/>
              </a:rPr>
              <a:t>Peaks</a:t>
            </a:r>
            <a:r>
              <a:rPr sz="165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3398DA"/>
                </a:solidFill>
                <a:latin typeface="Roboto Medium"/>
                <a:cs typeface="Roboto Medium"/>
              </a:rPr>
              <a:t>Benchmark</a:t>
            </a:r>
            <a:r>
              <a:rPr sz="165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60" dirty="0">
                <a:solidFill>
                  <a:srgbClr val="3398DA"/>
                </a:solidFill>
                <a:latin typeface="Roboto Medium"/>
                <a:cs typeface="Roboto Medium"/>
              </a:rPr>
              <a:t>(GMPB)</a:t>
            </a:r>
            <a:endParaRPr sz="1650">
              <a:latin typeface="Roboto Medium"/>
              <a:cs typeface="Roboto Medium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533524"/>
            <a:ext cx="15239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076" y="2136099"/>
            <a:ext cx="187523" cy="1493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8824" y="1440433"/>
            <a:ext cx="5046345" cy="2854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839" marR="495934">
              <a:lnSpc>
                <a:spcPct val="115399"/>
              </a:lnSpc>
              <a:spcBef>
                <a:spcPts val="90"/>
              </a:spcBef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Ambiente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teste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que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simula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picos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móveis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com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características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configuráveis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(altura,</a:t>
            </a:r>
            <a:r>
              <a:rPr sz="13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largura,</a:t>
            </a:r>
            <a:r>
              <a:rPr sz="13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forma)</a:t>
            </a:r>
            <a:r>
              <a:rPr sz="13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em</a:t>
            </a:r>
            <a:r>
              <a:rPr sz="13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espaços</a:t>
            </a:r>
            <a:r>
              <a:rPr sz="13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d-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dimensionais.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 marL="154940">
              <a:lnSpc>
                <a:spcPct val="100000"/>
              </a:lnSpc>
            </a:pPr>
            <a:r>
              <a:rPr sz="1300" b="0" spc="-45" dirty="0">
                <a:solidFill>
                  <a:srgbClr val="3398DA"/>
                </a:solidFill>
                <a:latin typeface="Roboto Medium"/>
                <a:cs typeface="Roboto Medium"/>
              </a:rPr>
              <a:t>Características:</a:t>
            </a:r>
            <a:r>
              <a:rPr sz="1300" b="0" spc="28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•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Múltiplos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picos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que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se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85" dirty="0">
                <a:solidFill>
                  <a:srgbClr val="4A5462"/>
                </a:solidFill>
                <a:latin typeface="Roboto"/>
                <a:cs typeface="Roboto"/>
              </a:rPr>
              <a:t>movem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no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espaço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busca</a:t>
            </a:r>
            <a:endParaRPr sz="1300">
              <a:latin typeface="Roboto"/>
              <a:cs typeface="Roboto"/>
            </a:endParaRPr>
          </a:p>
          <a:p>
            <a:pPr marL="1390015" indent="-89535">
              <a:lnSpc>
                <a:spcPct val="100000"/>
              </a:lnSpc>
              <a:spcBef>
                <a:spcPts val="540"/>
              </a:spcBef>
              <a:buChar char="•"/>
              <a:tabLst>
                <a:tab pos="1390015" algn="l"/>
              </a:tabLst>
            </a:pP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Alteração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periódica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do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ambiente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cada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F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avaliações</a:t>
            </a:r>
            <a:endParaRPr sz="1300">
              <a:latin typeface="Roboto"/>
              <a:cs typeface="Roboto"/>
            </a:endParaRPr>
          </a:p>
          <a:p>
            <a:pPr marL="1390015" indent="-89535">
              <a:lnSpc>
                <a:spcPct val="100000"/>
              </a:lnSpc>
              <a:spcBef>
                <a:spcPts val="540"/>
              </a:spcBef>
              <a:buChar char="•"/>
              <a:tabLst>
                <a:tab pos="1390015" algn="l"/>
              </a:tabLst>
            </a:pP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Severidade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deslocamento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configurável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(S)</a:t>
            </a:r>
            <a:endParaRPr sz="1300">
              <a:latin typeface="Roboto"/>
              <a:cs typeface="Roboto"/>
            </a:endParaRPr>
          </a:p>
          <a:p>
            <a:pPr marL="1390015" indent="-89535">
              <a:lnSpc>
                <a:spcPct val="100000"/>
              </a:lnSpc>
              <a:spcBef>
                <a:spcPts val="540"/>
              </a:spcBef>
              <a:buChar char="•"/>
              <a:tabLst>
                <a:tab pos="1390015" algn="l"/>
              </a:tabLst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Número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picos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ajustável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(m)</a:t>
            </a:r>
            <a:endParaRPr sz="1300">
              <a:latin typeface="Roboto"/>
              <a:cs typeface="Roboto"/>
            </a:endParaRPr>
          </a:p>
          <a:p>
            <a:pPr marL="78740" marR="5080">
              <a:lnSpc>
                <a:spcPct val="115399"/>
              </a:lnSpc>
              <a:spcBef>
                <a:spcPts val="1200"/>
              </a:spcBef>
            </a:pPr>
            <a:r>
              <a:rPr sz="1300" b="0" spc="-55" dirty="0">
                <a:solidFill>
                  <a:srgbClr val="3398DA"/>
                </a:solidFill>
                <a:latin typeface="Roboto Medium"/>
                <a:cs typeface="Roboto Medium"/>
              </a:rPr>
              <a:t>Métrica</a:t>
            </a:r>
            <a:r>
              <a:rPr sz="130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3398DA"/>
                </a:solidFill>
                <a:latin typeface="Roboto Medium"/>
                <a:cs typeface="Roboto Medium"/>
              </a:rPr>
              <a:t>de</a:t>
            </a:r>
            <a:r>
              <a:rPr sz="130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Avaliação:</a:t>
            </a:r>
            <a:r>
              <a:rPr sz="130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Erro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Offline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(média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dos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erros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entre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melhor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4A5462"/>
                </a:solidFill>
                <a:latin typeface="Roboto"/>
                <a:cs typeface="Roboto"/>
              </a:rPr>
              <a:t>fitness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encontrado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ótimo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global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em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cada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avaliação)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350" b="0" spc="-90" dirty="0">
                <a:solidFill>
                  <a:srgbClr val="4A5462"/>
                </a:solidFill>
                <a:latin typeface="Roboto Medium"/>
                <a:cs typeface="Roboto Medium"/>
              </a:rPr>
              <a:t>Configurações</a:t>
            </a:r>
            <a:r>
              <a:rPr sz="1350" b="0" spc="2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10" dirty="0">
                <a:solidFill>
                  <a:srgbClr val="4A5462"/>
                </a:solidFill>
                <a:latin typeface="Roboto Medium"/>
                <a:cs typeface="Roboto Medium"/>
              </a:rPr>
              <a:t>Experimentais</a:t>
            </a:r>
            <a:endParaRPr sz="1350">
              <a:latin typeface="Roboto Medium"/>
              <a:cs typeface="Roboto Medium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3314700"/>
            <a:ext cx="114299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58824" y="4372847"/>
            <a:ext cx="9690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spc="-60" dirty="0">
                <a:solidFill>
                  <a:srgbClr val="3398DA"/>
                </a:solidFill>
                <a:latin typeface="Roboto Medium"/>
                <a:cs typeface="Roboto Medium"/>
              </a:rPr>
              <a:t>Dimensão</a:t>
            </a:r>
            <a:r>
              <a:rPr sz="1150" b="0" spc="-2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150" b="0" spc="-45" dirty="0">
                <a:solidFill>
                  <a:srgbClr val="3398DA"/>
                </a:solidFill>
                <a:latin typeface="Roboto Medium"/>
                <a:cs typeface="Roboto Medium"/>
              </a:rPr>
              <a:t>(d):</a:t>
            </a:r>
            <a:r>
              <a:rPr sz="1150" b="0" spc="-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5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2000" y="4372847"/>
            <a:ext cx="1793239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spc="-70" dirty="0">
                <a:solidFill>
                  <a:srgbClr val="3398DA"/>
                </a:solidFill>
                <a:latin typeface="Roboto Medium"/>
                <a:cs typeface="Roboto Medium"/>
              </a:rPr>
              <a:t>Número</a:t>
            </a:r>
            <a:r>
              <a:rPr sz="1150" b="0" spc="-2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150" b="0" spc="-60" dirty="0">
                <a:solidFill>
                  <a:srgbClr val="3398DA"/>
                </a:solidFill>
                <a:latin typeface="Roboto Medium"/>
                <a:cs typeface="Roboto Medium"/>
              </a:rPr>
              <a:t>de</a:t>
            </a:r>
            <a:r>
              <a:rPr sz="1150" b="0" spc="-2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150" b="0" spc="-55" dirty="0">
                <a:solidFill>
                  <a:srgbClr val="3398DA"/>
                </a:solidFill>
                <a:latin typeface="Roboto Medium"/>
                <a:cs typeface="Roboto Medium"/>
              </a:rPr>
              <a:t>Picos</a:t>
            </a:r>
            <a:r>
              <a:rPr sz="1150" b="0" spc="-2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150" b="0" spc="-55" dirty="0">
                <a:solidFill>
                  <a:srgbClr val="3398DA"/>
                </a:solidFill>
                <a:latin typeface="Roboto Medium"/>
                <a:cs typeface="Roboto Medium"/>
              </a:rPr>
              <a:t>(m):</a:t>
            </a:r>
            <a:r>
              <a:rPr sz="1150" b="0" spc="-2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10,</a:t>
            </a:r>
            <a:r>
              <a:rPr sz="11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Roboto"/>
                <a:cs typeface="Roboto"/>
              </a:rPr>
              <a:t>100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8824" y="4639547"/>
            <a:ext cx="166116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spc="-55" dirty="0">
                <a:solidFill>
                  <a:srgbClr val="3398DA"/>
                </a:solidFill>
                <a:latin typeface="Roboto Medium"/>
                <a:cs typeface="Roboto Medium"/>
              </a:rPr>
              <a:t>Freq.</a:t>
            </a:r>
            <a:r>
              <a:rPr sz="115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150" b="0" spc="-60" dirty="0">
                <a:solidFill>
                  <a:srgbClr val="3398DA"/>
                </a:solidFill>
                <a:latin typeface="Roboto Medium"/>
                <a:cs typeface="Roboto Medium"/>
              </a:rPr>
              <a:t>de</a:t>
            </a:r>
            <a:r>
              <a:rPr sz="1150" b="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150" b="0" spc="-75" dirty="0">
                <a:solidFill>
                  <a:srgbClr val="3398DA"/>
                </a:solidFill>
                <a:latin typeface="Roboto Medium"/>
                <a:cs typeface="Roboto Medium"/>
              </a:rPr>
              <a:t>Mudança</a:t>
            </a:r>
            <a:r>
              <a:rPr sz="1150" b="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150" b="0" spc="-50" dirty="0">
                <a:solidFill>
                  <a:srgbClr val="3398DA"/>
                </a:solidFill>
                <a:latin typeface="Roboto Medium"/>
                <a:cs typeface="Roboto Medium"/>
              </a:rPr>
              <a:t>(F):</a:t>
            </a:r>
            <a:r>
              <a:rPr sz="115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Roboto"/>
                <a:cs typeface="Roboto"/>
              </a:rPr>
              <a:t>5000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2000" y="4639547"/>
            <a:ext cx="114871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spc="-55" dirty="0">
                <a:solidFill>
                  <a:srgbClr val="3398DA"/>
                </a:solidFill>
                <a:latin typeface="Roboto Medium"/>
                <a:cs typeface="Roboto Medium"/>
              </a:rPr>
              <a:t>Severidade</a:t>
            </a:r>
            <a:r>
              <a:rPr sz="115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150" b="0" spc="-50" dirty="0">
                <a:solidFill>
                  <a:srgbClr val="3398DA"/>
                </a:solidFill>
                <a:latin typeface="Roboto Medium"/>
                <a:cs typeface="Roboto Medium"/>
              </a:rPr>
              <a:t>(S):</a:t>
            </a:r>
            <a:r>
              <a:rPr sz="115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Roboto"/>
                <a:cs typeface="Roboto"/>
              </a:rPr>
              <a:t>1.0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8824" y="4906247"/>
            <a:ext cx="96139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spc="-55" dirty="0">
                <a:solidFill>
                  <a:srgbClr val="3398DA"/>
                </a:solidFill>
                <a:latin typeface="Roboto Medium"/>
                <a:cs typeface="Roboto Medium"/>
              </a:rPr>
              <a:t>Ambientes:</a:t>
            </a:r>
            <a:r>
              <a:rPr sz="1150" b="0" spc="-2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Roboto"/>
                <a:cs typeface="Roboto"/>
              </a:rPr>
              <a:t>100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02000" y="4906247"/>
            <a:ext cx="88582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spc="-60" dirty="0">
                <a:solidFill>
                  <a:srgbClr val="3398DA"/>
                </a:solidFill>
                <a:latin typeface="Roboto Medium"/>
                <a:cs typeface="Roboto Medium"/>
              </a:rPr>
              <a:t>Execuções:</a:t>
            </a:r>
            <a:r>
              <a:rPr sz="1150" b="0" spc="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Roboto"/>
                <a:cs typeface="Roboto"/>
              </a:rPr>
              <a:t>31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88174" y="-1391046"/>
            <a:ext cx="157162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5" dirty="0">
                <a:solidFill>
                  <a:srgbClr val="333A40"/>
                </a:solidFill>
                <a:latin typeface="Roboto Medium"/>
                <a:cs typeface="Roboto Medium"/>
              </a:rPr>
              <a:t>Visualização</a:t>
            </a:r>
            <a:r>
              <a:rPr sz="1300" b="0" spc="-20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333A40"/>
                </a:solidFill>
                <a:latin typeface="Roboto Medium"/>
                <a:cs typeface="Roboto Medium"/>
              </a:rPr>
              <a:t>do</a:t>
            </a:r>
            <a:r>
              <a:rPr sz="1300" b="0" spc="-1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300" b="0" spc="-45" dirty="0">
                <a:solidFill>
                  <a:srgbClr val="333A40"/>
                </a:solidFill>
                <a:latin typeface="Roboto Medium"/>
                <a:cs typeface="Roboto Medium"/>
              </a:rPr>
              <a:t>GMPB</a:t>
            </a:r>
            <a:endParaRPr sz="1300">
              <a:latin typeface="Roboto Medium"/>
              <a:cs typeface="Roboto Medium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06886" y="1839198"/>
            <a:ext cx="5333999" cy="30670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762700" y="2018903"/>
            <a:ext cx="202247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65" dirty="0">
                <a:solidFill>
                  <a:srgbClr val="333A40"/>
                </a:solidFill>
                <a:latin typeface="Roboto Medium"/>
                <a:cs typeface="Roboto Medium"/>
              </a:rPr>
              <a:t>Parâmetros</a:t>
            </a:r>
            <a:r>
              <a:rPr sz="1300" b="0" spc="-2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333A40"/>
                </a:solidFill>
                <a:latin typeface="Roboto Medium"/>
                <a:cs typeface="Roboto Medium"/>
              </a:rPr>
              <a:t>do</a:t>
            </a:r>
            <a:r>
              <a:rPr sz="1300" b="0" spc="-20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333A40"/>
                </a:solidFill>
                <a:latin typeface="Roboto Medium"/>
                <a:cs typeface="Roboto Medium"/>
              </a:rPr>
              <a:t>SPSO+AP+AD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18038" y="2437376"/>
            <a:ext cx="1831975" cy="102171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515"/>
              </a:spcBef>
            </a:pPr>
            <a:r>
              <a:rPr sz="1150" b="0" spc="-65" dirty="0">
                <a:solidFill>
                  <a:srgbClr val="333A40"/>
                </a:solidFill>
                <a:latin typeface="Roboto Medium"/>
                <a:cs typeface="Roboto Medium"/>
              </a:rPr>
              <a:t>Parâmetros</a:t>
            </a:r>
            <a:r>
              <a:rPr sz="1150" b="0" spc="-10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150" b="0" spc="-60" dirty="0">
                <a:solidFill>
                  <a:srgbClr val="333A40"/>
                </a:solidFill>
                <a:latin typeface="Roboto Medium"/>
                <a:cs typeface="Roboto Medium"/>
              </a:rPr>
              <a:t>de</a:t>
            </a:r>
            <a:r>
              <a:rPr sz="1150" b="0" spc="-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150" b="0" spc="-50" dirty="0">
                <a:solidFill>
                  <a:srgbClr val="333A40"/>
                </a:solidFill>
                <a:latin typeface="Roboto Medium"/>
                <a:cs typeface="Roboto Medium"/>
              </a:rPr>
              <a:t>População</a:t>
            </a:r>
            <a:endParaRPr sz="1150">
              <a:latin typeface="Roboto Medium"/>
              <a:cs typeface="Roboto Medium"/>
            </a:endParaRPr>
          </a:p>
          <a:p>
            <a:pPr marL="77470" indent="-64769">
              <a:lnSpc>
                <a:spcPct val="100000"/>
              </a:lnSpc>
              <a:spcBef>
                <a:spcPts val="345"/>
              </a:spcBef>
              <a:buChar char="•"/>
              <a:tabLst>
                <a:tab pos="77470" algn="l"/>
              </a:tabLst>
            </a:pPr>
            <a:r>
              <a:rPr sz="1000" spc="-80" dirty="0">
                <a:solidFill>
                  <a:srgbClr val="333A40"/>
                </a:solidFill>
                <a:latin typeface="Roboto"/>
                <a:cs typeface="Roboto"/>
              </a:rPr>
              <a:t>Tamanho</a:t>
            </a:r>
            <a:r>
              <a:rPr sz="1000" spc="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000" spc="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espécie:</a:t>
            </a:r>
            <a:r>
              <a:rPr sz="1000" spc="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5</a:t>
            </a:r>
            <a:endParaRPr sz="1000">
              <a:latin typeface="Roboto"/>
              <a:cs typeface="Roboto"/>
            </a:endParaRPr>
          </a:p>
          <a:p>
            <a:pPr marL="80010" indent="-67310">
              <a:lnSpc>
                <a:spcPct val="100000"/>
              </a:lnSpc>
              <a:spcBef>
                <a:spcPts val="300"/>
              </a:spcBef>
              <a:buChar char="•"/>
              <a:tabLst>
                <a:tab pos="80010" algn="l"/>
              </a:tabLst>
            </a:pP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População</a:t>
            </a:r>
            <a:r>
              <a:rPr sz="10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35" dirty="0">
                <a:solidFill>
                  <a:srgbClr val="333A40"/>
                </a:solidFill>
                <a:latin typeface="Roboto"/>
                <a:cs typeface="Roboto"/>
              </a:rPr>
              <a:t>inicial:</a:t>
            </a:r>
            <a:r>
              <a:rPr sz="10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50</a:t>
            </a:r>
            <a:endParaRPr sz="1000">
              <a:latin typeface="Roboto"/>
              <a:cs typeface="Roboto"/>
            </a:endParaRPr>
          </a:p>
          <a:p>
            <a:pPr marL="80010" indent="-67310">
              <a:lnSpc>
                <a:spcPct val="100000"/>
              </a:lnSpc>
              <a:spcBef>
                <a:spcPts val="300"/>
              </a:spcBef>
              <a:buChar char="•"/>
              <a:tabLst>
                <a:tab pos="80010" algn="l"/>
              </a:tabLst>
            </a:pPr>
            <a:r>
              <a:rPr sz="1000" spc="-70" dirty="0">
                <a:solidFill>
                  <a:srgbClr val="333A40"/>
                </a:solidFill>
                <a:latin typeface="Roboto"/>
                <a:cs typeface="Roboto"/>
              </a:rPr>
              <a:t>Novos</a:t>
            </a:r>
            <a:r>
              <a:rPr sz="1000" spc="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indivíduos:</a:t>
            </a:r>
            <a:r>
              <a:rPr sz="1000" spc="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5</a:t>
            </a:r>
            <a:endParaRPr sz="1000">
              <a:latin typeface="Roboto"/>
              <a:cs typeface="Roboto"/>
            </a:endParaRPr>
          </a:p>
          <a:p>
            <a:pPr marL="80010" indent="-67310">
              <a:lnSpc>
                <a:spcPct val="100000"/>
              </a:lnSpc>
              <a:spcBef>
                <a:spcPts val="300"/>
              </a:spcBef>
              <a:buChar char="•"/>
              <a:tabLst>
                <a:tab pos="80010" algn="l"/>
              </a:tabLst>
            </a:pP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Número</a:t>
            </a:r>
            <a:r>
              <a:rPr sz="10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70" dirty="0">
                <a:solidFill>
                  <a:srgbClr val="333A40"/>
                </a:solidFill>
                <a:latin typeface="Roboto"/>
                <a:cs typeface="Roboto"/>
              </a:rPr>
              <a:t>máximo</a:t>
            </a:r>
            <a:r>
              <a:rPr sz="100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0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espécies:</a:t>
            </a:r>
            <a:r>
              <a:rPr sz="100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30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42163" y="2437376"/>
            <a:ext cx="1423670" cy="83121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515"/>
              </a:spcBef>
            </a:pPr>
            <a:r>
              <a:rPr sz="1150" b="0" spc="-65" dirty="0">
                <a:solidFill>
                  <a:srgbClr val="333A40"/>
                </a:solidFill>
                <a:latin typeface="Roboto Medium"/>
                <a:cs typeface="Roboto Medium"/>
              </a:rPr>
              <a:t>Parâmetros</a:t>
            </a:r>
            <a:r>
              <a:rPr sz="1150" b="0" spc="-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150" b="0" spc="-70" dirty="0">
                <a:solidFill>
                  <a:srgbClr val="333A40"/>
                </a:solidFill>
                <a:latin typeface="Roboto Medium"/>
                <a:cs typeface="Roboto Medium"/>
              </a:rPr>
              <a:t>do</a:t>
            </a:r>
            <a:r>
              <a:rPr sz="1150" b="0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150" b="0" spc="-35" dirty="0">
                <a:solidFill>
                  <a:srgbClr val="333A40"/>
                </a:solidFill>
                <a:latin typeface="Roboto Medium"/>
                <a:cs typeface="Roboto Medium"/>
              </a:rPr>
              <a:t>PSO</a:t>
            </a:r>
            <a:endParaRPr sz="1150">
              <a:latin typeface="Roboto Medium"/>
              <a:cs typeface="Roboto Medium"/>
            </a:endParaRPr>
          </a:p>
          <a:p>
            <a:pPr marL="80010" indent="-67310">
              <a:lnSpc>
                <a:spcPct val="100000"/>
              </a:lnSpc>
              <a:spcBef>
                <a:spcPts val="345"/>
              </a:spcBef>
              <a:buChar char="•"/>
              <a:tabLst>
                <a:tab pos="80010" algn="l"/>
              </a:tabLst>
            </a:pPr>
            <a:r>
              <a:rPr sz="1000" spc="-45" dirty="0">
                <a:solidFill>
                  <a:srgbClr val="333A40"/>
                </a:solidFill>
                <a:latin typeface="Roboto"/>
                <a:cs typeface="Roboto"/>
              </a:rPr>
              <a:t>Inércia: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333A40"/>
                </a:solidFill>
                <a:latin typeface="Roboto"/>
                <a:cs typeface="Roboto"/>
              </a:rPr>
              <a:t>0.729843788</a:t>
            </a:r>
            <a:endParaRPr sz="1000">
              <a:latin typeface="Roboto"/>
              <a:cs typeface="Roboto"/>
            </a:endParaRPr>
          </a:p>
          <a:p>
            <a:pPr marL="80010" indent="-67310">
              <a:lnSpc>
                <a:spcPct val="100000"/>
              </a:lnSpc>
              <a:spcBef>
                <a:spcPts val="300"/>
              </a:spcBef>
              <a:buChar char="•"/>
              <a:tabLst>
                <a:tab pos="80010" algn="l"/>
              </a:tabLst>
            </a:pPr>
            <a:r>
              <a:rPr sz="1000" dirty="0">
                <a:solidFill>
                  <a:srgbClr val="333A40"/>
                </a:solidFill>
                <a:latin typeface="Roboto"/>
                <a:cs typeface="Roboto"/>
              </a:rPr>
              <a:t>c</a:t>
            </a:r>
            <a:r>
              <a:rPr sz="850" dirty="0">
                <a:solidFill>
                  <a:srgbClr val="333A40"/>
                </a:solidFill>
                <a:latin typeface="Calibri"/>
                <a:cs typeface="Calibri"/>
              </a:rPr>
              <a:t>₁</a:t>
            </a:r>
            <a:r>
              <a:rPr sz="1000" dirty="0">
                <a:solidFill>
                  <a:srgbClr val="333A40"/>
                </a:solidFill>
                <a:latin typeface="Roboto"/>
                <a:cs typeface="Roboto"/>
              </a:rPr>
              <a:t>:</a:t>
            </a:r>
            <a:r>
              <a:rPr sz="1000" spc="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20" dirty="0">
                <a:solidFill>
                  <a:srgbClr val="333A40"/>
                </a:solidFill>
                <a:latin typeface="Roboto"/>
                <a:cs typeface="Roboto"/>
              </a:rPr>
              <a:t>2.05</a:t>
            </a:r>
            <a:endParaRPr sz="1000">
              <a:latin typeface="Roboto"/>
              <a:cs typeface="Roboto"/>
            </a:endParaRPr>
          </a:p>
          <a:p>
            <a:pPr marL="80010" indent="-67310">
              <a:lnSpc>
                <a:spcPct val="100000"/>
              </a:lnSpc>
              <a:spcBef>
                <a:spcPts val="300"/>
              </a:spcBef>
              <a:buChar char="•"/>
              <a:tabLst>
                <a:tab pos="80010" algn="l"/>
              </a:tabLst>
            </a:pPr>
            <a:r>
              <a:rPr sz="1000" dirty="0">
                <a:solidFill>
                  <a:srgbClr val="333A40"/>
                </a:solidFill>
                <a:latin typeface="Roboto"/>
                <a:cs typeface="Roboto"/>
              </a:rPr>
              <a:t>c</a:t>
            </a:r>
            <a:r>
              <a:rPr sz="850" dirty="0">
                <a:solidFill>
                  <a:srgbClr val="333A40"/>
                </a:solidFill>
                <a:latin typeface="Calibri"/>
                <a:cs typeface="Calibri"/>
              </a:rPr>
              <a:t>₂</a:t>
            </a:r>
            <a:r>
              <a:rPr sz="1000" dirty="0">
                <a:solidFill>
                  <a:srgbClr val="333A40"/>
                </a:solidFill>
                <a:latin typeface="Roboto"/>
                <a:cs typeface="Roboto"/>
              </a:rPr>
              <a:t>:</a:t>
            </a: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20" dirty="0">
                <a:solidFill>
                  <a:srgbClr val="333A40"/>
                </a:solidFill>
                <a:latin typeface="Roboto"/>
                <a:cs typeface="Roboto"/>
              </a:rPr>
              <a:t>2.05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18038" y="3751826"/>
            <a:ext cx="1893570" cy="64071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515"/>
              </a:spcBef>
            </a:pPr>
            <a:r>
              <a:rPr sz="1150" b="0" spc="-65" dirty="0">
                <a:solidFill>
                  <a:srgbClr val="333A40"/>
                </a:solidFill>
                <a:latin typeface="Roboto Medium"/>
                <a:cs typeface="Roboto Medium"/>
              </a:rPr>
              <a:t>Parâmetros</a:t>
            </a:r>
            <a:r>
              <a:rPr sz="1150" b="0" spc="-10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150" b="0" spc="-60" dirty="0">
                <a:solidFill>
                  <a:srgbClr val="333A40"/>
                </a:solidFill>
                <a:latin typeface="Roboto Medium"/>
                <a:cs typeface="Roboto Medium"/>
              </a:rPr>
              <a:t>de</a:t>
            </a:r>
            <a:r>
              <a:rPr sz="1150" b="0" spc="-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150" b="0" spc="-40" dirty="0">
                <a:solidFill>
                  <a:srgbClr val="333A40"/>
                </a:solidFill>
                <a:latin typeface="Roboto Medium"/>
                <a:cs typeface="Roboto Medium"/>
              </a:rPr>
              <a:t>Desativação</a:t>
            </a:r>
            <a:endParaRPr sz="1150">
              <a:latin typeface="Roboto Medium"/>
              <a:cs typeface="Roboto Medium"/>
            </a:endParaRPr>
          </a:p>
          <a:p>
            <a:pPr marL="80010" indent="-67310">
              <a:lnSpc>
                <a:spcPct val="100000"/>
              </a:lnSpc>
              <a:spcBef>
                <a:spcPts val="345"/>
              </a:spcBef>
              <a:buSzPct val="117647"/>
              <a:buFont typeface="Roboto"/>
              <a:buChar char="•"/>
              <a:tabLst>
                <a:tab pos="80010" algn="l"/>
              </a:tabLst>
            </a:pPr>
            <a:r>
              <a:rPr sz="850" dirty="0">
                <a:solidFill>
                  <a:srgbClr val="333A40"/>
                </a:solidFill>
                <a:latin typeface="Calibri"/>
                <a:cs typeface="Calibri"/>
              </a:rPr>
              <a:t>ρ</a:t>
            </a:r>
            <a:r>
              <a:rPr sz="1000" dirty="0">
                <a:solidFill>
                  <a:srgbClr val="333A40"/>
                </a:solidFill>
                <a:latin typeface="Roboto"/>
                <a:cs typeface="Roboto"/>
              </a:rPr>
              <a:t>:</a:t>
            </a:r>
            <a:r>
              <a:rPr sz="1000" spc="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0.7</a:t>
            </a:r>
            <a:endParaRPr sz="1000">
              <a:latin typeface="Roboto"/>
              <a:cs typeface="Roboto"/>
            </a:endParaRPr>
          </a:p>
          <a:p>
            <a:pPr marL="80010" indent="-67310">
              <a:lnSpc>
                <a:spcPct val="100000"/>
              </a:lnSpc>
              <a:spcBef>
                <a:spcPts val="300"/>
              </a:spcBef>
              <a:buSzPct val="117647"/>
              <a:buFont typeface="Roboto"/>
              <a:buChar char="•"/>
              <a:tabLst>
                <a:tab pos="80010" algn="l"/>
              </a:tabLst>
            </a:pPr>
            <a:r>
              <a:rPr sz="850" dirty="0">
                <a:solidFill>
                  <a:srgbClr val="333A40"/>
                </a:solidFill>
                <a:latin typeface="Calibri"/>
                <a:cs typeface="Calibri"/>
              </a:rPr>
              <a:t>μ</a:t>
            </a:r>
            <a:r>
              <a:rPr sz="1000" dirty="0">
                <a:solidFill>
                  <a:srgbClr val="333A40"/>
                </a:solidFill>
                <a:latin typeface="Roboto"/>
                <a:cs typeface="Roboto"/>
              </a:rPr>
              <a:t>:</a:t>
            </a:r>
            <a:r>
              <a:rPr sz="10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0.2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18038" y="4404440"/>
            <a:ext cx="3644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 indent="-67310">
              <a:lnSpc>
                <a:spcPct val="100000"/>
              </a:lnSpc>
              <a:spcBef>
                <a:spcPts val="100"/>
              </a:spcBef>
              <a:buSzPct val="117647"/>
              <a:buFont typeface="Roboto"/>
              <a:buChar char="•"/>
              <a:tabLst>
                <a:tab pos="80010" algn="l"/>
              </a:tabLst>
            </a:pPr>
            <a:r>
              <a:rPr sz="850" dirty="0">
                <a:solidFill>
                  <a:srgbClr val="333A40"/>
                </a:solidFill>
                <a:latin typeface="Calibri"/>
                <a:cs typeface="Calibri"/>
              </a:rPr>
              <a:t>γ</a:t>
            </a:r>
            <a:r>
              <a:rPr sz="1000" dirty="0">
                <a:solidFill>
                  <a:srgbClr val="333A40"/>
                </a:solidFill>
                <a:latin typeface="Roboto"/>
                <a:cs typeface="Roboto"/>
              </a:rPr>
              <a:t>:</a:t>
            </a:r>
            <a:r>
              <a:rPr sz="1000" spc="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35" dirty="0">
                <a:solidFill>
                  <a:srgbClr val="333A40"/>
                </a:solidFill>
                <a:latin typeface="Roboto"/>
                <a:cs typeface="Roboto"/>
              </a:rPr>
              <a:t>0.1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42163" y="3751826"/>
            <a:ext cx="1764664" cy="64071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515"/>
              </a:spcBef>
            </a:pPr>
            <a:r>
              <a:rPr sz="1150" b="0" spc="-60" dirty="0">
                <a:solidFill>
                  <a:srgbClr val="333A40"/>
                </a:solidFill>
                <a:latin typeface="Roboto Medium"/>
                <a:cs typeface="Roboto Medium"/>
              </a:rPr>
              <a:t>Ambiente</a:t>
            </a:r>
            <a:r>
              <a:rPr sz="1150" b="0" spc="-1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150" b="0" spc="-50" dirty="0">
                <a:solidFill>
                  <a:srgbClr val="333A40"/>
                </a:solidFill>
                <a:latin typeface="Roboto Medium"/>
                <a:cs typeface="Roboto Medium"/>
              </a:rPr>
              <a:t>Computacional</a:t>
            </a:r>
            <a:endParaRPr sz="1150">
              <a:latin typeface="Roboto Medium"/>
              <a:cs typeface="Roboto Medium"/>
            </a:endParaRPr>
          </a:p>
          <a:p>
            <a:pPr marL="80010" indent="-67310">
              <a:lnSpc>
                <a:spcPct val="100000"/>
              </a:lnSpc>
              <a:spcBef>
                <a:spcPts val="345"/>
              </a:spcBef>
              <a:buChar char="•"/>
              <a:tabLst>
                <a:tab pos="80010" algn="l"/>
              </a:tabLst>
            </a:pP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Python</a:t>
            </a:r>
            <a:r>
              <a:rPr sz="1000" spc="-20" dirty="0">
                <a:solidFill>
                  <a:srgbClr val="333A40"/>
                </a:solidFill>
                <a:latin typeface="Roboto"/>
                <a:cs typeface="Roboto"/>
              </a:rPr>
              <a:t> 3.8+</a:t>
            </a:r>
            <a:endParaRPr sz="1000">
              <a:latin typeface="Roboto"/>
              <a:cs typeface="Roboto"/>
            </a:endParaRPr>
          </a:p>
          <a:p>
            <a:pPr marL="80010" indent="-67310">
              <a:lnSpc>
                <a:spcPct val="100000"/>
              </a:lnSpc>
              <a:spcBef>
                <a:spcPts val="300"/>
              </a:spcBef>
              <a:buChar char="•"/>
              <a:tabLst>
                <a:tab pos="80010" algn="l"/>
              </a:tabLst>
            </a:pPr>
            <a:r>
              <a:rPr sz="1000" spc="-75" dirty="0">
                <a:solidFill>
                  <a:srgbClr val="333A40"/>
                </a:solidFill>
                <a:latin typeface="Roboto"/>
                <a:cs typeface="Roboto"/>
              </a:rPr>
              <a:t>NumPy,</a:t>
            </a:r>
            <a:r>
              <a:rPr sz="1000" spc="3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333A40"/>
                </a:solidFill>
                <a:latin typeface="Roboto"/>
                <a:cs typeface="Roboto"/>
              </a:rPr>
              <a:t>SciPy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42163" y="4404440"/>
            <a:ext cx="15709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 indent="-67310">
              <a:lnSpc>
                <a:spcPct val="100000"/>
              </a:lnSpc>
              <a:spcBef>
                <a:spcPts val="100"/>
              </a:spcBef>
              <a:buChar char="•"/>
              <a:tabLst>
                <a:tab pos="80010" algn="l"/>
              </a:tabLst>
            </a:pP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31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execuções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independentes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6934199"/>
            <a:ext cx="12192000" cy="381000"/>
            <a:chOff x="0" y="6934199"/>
            <a:chExt cx="12192000" cy="381000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6934199"/>
              <a:ext cx="12191999" cy="761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563224" y="6991349"/>
              <a:ext cx="1438275" cy="323850"/>
            </a:xfrm>
            <a:custGeom>
              <a:avLst/>
              <a:gdLst/>
              <a:ahLst/>
              <a:cxnLst/>
              <a:rect l="l" t="t" r="r" b="b"/>
              <a:pathLst>
                <a:path w="1438275" h="323850">
                  <a:moveTo>
                    <a:pt x="14052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05227" y="0"/>
                  </a:lnTo>
                  <a:lnTo>
                    <a:pt x="1437308" y="28187"/>
                  </a:lnTo>
                  <a:lnTo>
                    <a:pt x="1438274" y="33047"/>
                  </a:lnTo>
                  <a:lnTo>
                    <a:pt x="1438274" y="290802"/>
                  </a:lnTo>
                  <a:lnTo>
                    <a:pt x="1410087" y="322883"/>
                  </a:lnTo>
                  <a:lnTo>
                    <a:pt x="14052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7524" y="7086599"/>
              <a:ext cx="133349" cy="13334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96899" y="7149115"/>
            <a:ext cx="85661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35" dirty="0">
                <a:solidFill>
                  <a:srgbClr val="6A7280"/>
                </a:solidFill>
                <a:latin typeface="Roboto"/>
                <a:cs typeface="Roboto"/>
              </a:rPr>
              <a:t>SPSO+AP+AD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Problemas</a:t>
            </a:r>
            <a:r>
              <a:rPr spc="-20" dirty="0"/>
              <a:t> </a:t>
            </a:r>
            <a:r>
              <a:rPr spc="-145" dirty="0"/>
              <a:t>de</a:t>
            </a:r>
            <a:r>
              <a:rPr spc="-15" dirty="0"/>
              <a:t> </a:t>
            </a:r>
            <a:r>
              <a:rPr spc="-145" dirty="0"/>
              <a:t>Otimização</a:t>
            </a:r>
            <a:r>
              <a:rPr spc="-15" dirty="0"/>
              <a:t> </a:t>
            </a:r>
            <a:r>
              <a:rPr spc="-110" dirty="0"/>
              <a:t>Dinâmica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001847"/>
            <a:ext cx="202946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0" spc="-90" dirty="0">
                <a:solidFill>
                  <a:srgbClr val="3398DA"/>
                </a:solidFill>
                <a:latin typeface="Roboto Medium"/>
                <a:cs typeface="Roboto Medium"/>
              </a:rPr>
              <a:t>Desafios</a:t>
            </a:r>
            <a:r>
              <a:rPr sz="1650" b="0" spc="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80" dirty="0">
                <a:solidFill>
                  <a:srgbClr val="3398DA"/>
                </a:solidFill>
                <a:latin typeface="Roboto Medium"/>
                <a:cs typeface="Roboto Medium"/>
              </a:rPr>
              <a:t>Fundamentais</a:t>
            </a:r>
            <a:endParaRPr sz="1650">
              <a:latin typeface="Roboto Medium"/>
              <a:cs typeface="Roboto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362" y="1571613"/>
            <a:ext cx="142874" cy="1333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3600" y="1478533"/>
            <a:ext cx="490347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b="0" spc="-65" dirty="0">
                <a:solidFill>
                  <a:srgbClr val="3398DA"/>
                </a:solidFill>
                <a:latin typeface="Roboto Medium"/>
                <a:cs typeface="Roboto Medium"/>
              </a:rPr>
              <a:t>Ambientes</a:t>
            </a:r>
            <a:r>
              <a:rPr sz="1300" b="0" spc="-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3398DA"/>
                </a:solidFill>
                <a:latin typeface="Roboto Medium"/>
                <a:cs typeface="Roboto Medium"/>
              </a:rPr>
              <a:t>Mutáveis:</a:t>
            </a:r>
            <a:r>
              <a:rPr sz="130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85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função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objetivo,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restrições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ou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ambos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mudam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ao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longo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do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tempo,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invalidando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soluções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anteriores.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2181224"/>
            <a:ext cx="152399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63600" y="2088133"/>
            <a:ext cx="494665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b="0" spc="-70" dirty="0">
                <a:solidFill>
                  <a:srgbClr val="3398DA"/>
                </a:solidFill>
                <a:latin typeface="Roboto Medium"/>
                <a:cs typeface="Roboto Medium"/>
              </a:rPr>
              <a:t>Perda</a:t>
            </a:r>
            <a:r>
              <a:rPr sz="130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3398DA"/>
                </a:solidFill>
                <a:latin typeface="Roboto Medium"/>
                <a:cs typeface="Roboto Medium"/>
              </a:rPr>
              <a:t>de</a:t>
            </a:r>
            <a:r>
              <a:rPr sz="1300" b="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3398DA"/>
                </a:solidFill>
                <a:latin typeface="Roboto Medium"/>
                <a:cs typeface="Roboto Medium"/>
              </a:rPr>
              <a:t>Diversidade:</a:t>
            </a:r>
            <a:r>
              <a:rPr sz="1300" b="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Algoritmos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convergem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para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ótimos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que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se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4A5462"/>
                </a:solidFill>
                <a:latin typeface="Roboto"/>
                <a:cs typeface="Roboto"/>
              </a:rPr>
              <a:t>tornam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obsoletos</a:t>
            </a:r>
            <a:r>
              <a:rPr sz="1300" spc="3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após</a:t>
            </a:r>
            <a:r>
              <a:rPr sz="1300" spc="3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mudanças</a:t>
            </a:r>
            <a:r>
              <a:rPr sz="1300" spc="3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ambientais.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781299"/>
            <a:ext cx="152399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3600" y="2697733"/>
            <a:ext cx="462788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Recursos</a:t>
            </a:r>
            <a:r>
              <a:rPr sz="130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Limitados:</a:t>
            </a:r>
            <a:r>
              <a:rPr sz="1300" b="0" spc="-2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85" dirty="0">
                <a:solidFill>
                  <a:srgbClr val="4A5462"/>
                </a:solidFill>
                <a:latin typeface="Roboto"/>
                <a:cs typeface="Roboto"/>
              </a:rPr>
              <a:t>Tempo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computacional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restrito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entre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mudanças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ambientais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para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encontrar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e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rastrear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novos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ótimos.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3409949"/>
            <a:ext cx="171449" cy="1142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82650" y="3307334"/>
            <a:ext cx="461327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b="0" spc="-75" dirty="0">
                <a:solidFill>
                  <a:srgbClr val="3398DA"/>
                </a:solidFill>
                <a:latin typeface="Roboto Medium"/>
                <a:cs typeface="Roboto Medium"/>
              </a:rPr>
              <a:t>Memória</a:t>
            </a:r>
            <a:r>
              <a:rPr sz="1300" b="0" spc="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3398DA"/>
                </a:solidFill>
                <a:latin typeface="Roboto Medium"/>
                <a:cs typeface="Roboto Medium"/>
              </a:rPr>
              <a:t>Desatualizada:</a:t>
            </a:r>
            <a:r>
              <a:rPr sz="1300" b="0" spc="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Valores</a:t>
            </a:r>
            <a:r>
              <a:rPr sz="13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0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fitness</a:t>
            </a:r>
            <a:r>
              <a:rPr sz="130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armazenados</a:t>
            </a:r>
            <a:r>
              <a:rPr sz="13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tornam-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se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inválidos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após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cada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mudança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ambiental.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899" y="4011747"/>
            <a:ext cx="348551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0" spc="-80" dirty="0">
                <a:solidFill>
                  <a:srgbClr val="3398DA"/>
                </a:solidFill>
                <a:latin typeface="Roboto Medium"/>
                <a:cs typeface="Roboto Medium"/>
              </a:rPr>
              <a:t>Limitações</a:t>
            </a:r>
            <a:r>
              <a:rPr sz="165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95" dirty="0">
                <a:solidFill>
                  <a:srgbClr val="3398DA"/>
                </a:solidFill>
                <a:latin typeface="Roboto Medium"/>
                <a:cs typeface="Roboto Medium"/>
              </a:rPr>
              <a:t>das</a:t>
            </a:r>
            <a:r>
              <a:rPr sz="165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95" dirty="0">
                <a:solidFill>
                  <a:srgbClr val="3398DA"/>
                </a:solidFill>
                <a:latin typeface="Roboto Medium"/>
                <a:cs typeface="Roboto Medium"/>
              </a:rPr>
              <a:t>Abordagens</a:t>
            </a:r>
            <a:r>
              <a:rPr sz="1650" b="0" spc="-4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70" dirty="0">
                <a:solidFill>
                  <a:srgbClr val="3398DA"/>
                </a:solidFill>
                <a:latin typeface="Roboto Medium"/>
                <a:cs typeface="Roboto Medium"/>
              </a:rPr>
              <a:t>Tradicionais</a:t>
            </a:r>
            <a:endParaRPr sz="1650">
              <a:latin typeface="Roboto Medium"/>
              <a:cs typeface="Roboto Medium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599" y="4571999"/>
            <a:ext cx="190499" cy="1523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01700" y="4488433"/>
            <a:ext cx="491426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Métodos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multi-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populacionais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com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5" dirty="0">
                <a:solidFill>
                  <a:srgbClr val="3398DA"/>
                </a:solidFill>
                <a:latin typeface="Roboto Medium"/>
                <a:cs typeface="Roboto Medium"/>
              </a:rPr>
              <a:t>tamanho</a:t>
            </a:r>
            <a:r>
              <a:rPr sz="1300" b="0" spc="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65" dirty="0">
                <a:solidFill>
                  <a:srgbClr val="3398DA"/>
                </a:solidFill>
                <a:latin typeface="Roboto Medium"/>
                <a:cs typeface="Roboto Medium"/>
              </a:rPr>
              <a:t>fixo</a:t>
            </a:r>
            <a:r>
              <a:rPr sz="1300" b="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são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ineficientes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4A5462"/>
                </a:solidFill>
                <a:latin typeface="Roboto"/>
                <a:cs typeface="Roboto"/>
              </a:rPr>
              <a:t>quando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número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regiões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promissoras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é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desconhecido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ou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varia.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093" y="5181599"/>
            <a:ext cx="191184" cy="1523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01700" y="5098033"/>
            <a:ext cx="495236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Alocação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inadequada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recursos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computacionais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entre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sub-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populações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prejudica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equilíbrio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entre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exploração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e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explotação.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24598" y="3819524"/>
            <a:ext cx="5257799" cy="165734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698531" y="3999229"/>
            <a:ext cx="25101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65" dirty="0">
                <a:solidFill>
                  <a:srgbClr val="333A40"/>
                </a:solidFill>
                <a:latin typeface="Roboto Medium"/>
                <a:cs typeface="Roboto Medium"/>
              </a:rPr>
              <a:t>SPSO+AP+AD:</a:t>
            </a:r>
            <a:r>
              <a:rPr sz="1300" b="0" spc="-10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333A40"/>
                </a:solidFill>
                <a:latin typeface="Roboto Medium"/>
                <a:cs typeface="Roboto Medium"/>
              </a:rPr>
              <a:t>Abordagem</a:t>
            </a:r>
            <a:r>
              <a:rPr sz="1300" b="0" spc="-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300" b="0" spc="-45" dirty="0">
                <a:solidFill>
                  <a:srgbClr val="333A40"/>
                </a:solidFill>
                <a:latin typeface="Roboto Medium"/>
                <a:cs typeface="Roboto Medium"/>
              </a:rPr>
              <a:t>Proposta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01470" y="4865195"/>
            <a:ext cx="6635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75">
              <a:lnSpc>
                <a:spcPct val="108700"/>
              </a:lnSpc>
              <a:spcBef>
                <a:spcPts val="95"/>
              </a:spcBef>
            </a:pPr>
            <a:r>
              <a:rPr sz="1150" spc="-60" dirty="0">
                <a:solidFill>
                  <a:srgbClr val="333A40"/>
                </a:solidFill>
                <a:latin typeface="Roboto"/>
                <a:cs typeface="Roboto"/>
              </a:rPr>
              <a:t>População Adaptativa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77646" y="4865195"/>
            <a:ext cx="7556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 marR="5080" indent="-46355">
              <a:lnSpc>
                <a:spcPct val="108700"/>
              </a:lnSpc>
              <a:spcBef>
                <a:spcPts val="95"/>
              </a:spcBef>
            </a:pPr>
            <a:r>
              <a:rPr sz="1150" spc="-60" dirty="0">
                <a:solidFill>
                  <a:srgbClr val="333A40"/>
                </a:solidFill>
                <a:latin typeface="Roboto"/>
                <a:cs typeface="Roboto"/>
              </a:rPr>
              <a:t>Desativação </a:t>
            </a:r>
            <a:r>
              <a:rPr sz="1150" spc="-25" dirty="0">
                <a:solidFill>
                  <a:srgbClr val="333A40"/>
                </a:solidFill>
                <a:latin typeface="Roboto"/>
                <a:cs typeface="Roboto"/>
              </a:rPr>
              <a:t>Adaptativa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46096" y="4865195"/>
            <a:ext cx="8597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marR="5080" indent="-161925">
              <a:lnSpc>
                <a:spcPct val="108700"/>
              </a:lnSpc>
              <a:spcBef>
                <a:spcPts val="95"/>
              </a:spcBef>
            </a:pP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Rastreamento </a:t>
            </a:r>
            <a:r>
              <a:rPr sz="1150" spc="-10" dirty="0">
                <a:solidFill>
                  <a:srgbClr val="333A40"/>
                </a:solidFill>
                <a:latin typeface="Roboto"/>
                <a:cs typeface="Roboto"/>
              </a:rPr>
              <a:t>Eficiente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441679" y="1640204"/>
            <a:ext cx="2974975" cy="1511935"/>
            <a:chOff x="7441679" y="1640204"/>
            <a:chExt cx="2974975" cy="1511935"/>
          </a:xfrm>
        </p:grpSpPr>
        <p:sp>
          <p:nvSpPr>
            <p:cNvPr id="23" name="object 23"/>
            <p:cNvSpPr/>
            <p:nvPr/>
          </p:nvSpPr>
          <p:spPr>
            <a:xfrm>
              <a:off x="7490459" y="1640204"/>
              <a:ext cx="2926080" cy="1463040"/>
            </a:xfrm>
            <a:custGeom>
              <a:avLst/>
              <a:gdLst/>
              <a:ahLst/>
              <a:cxnLst/>
              <a:rect l="l" t="t" r="r" b="b"/>
              <a:pathLst>
                <a:path w="2926079" h="1463039">
                  <a:moveTo>
                    <a:pt x="0" y="1463039"/>
                  </a:moveTo>
                  <a:lnTo>
                    <a:pt x="2926079" y="1463039"/>
                  </a:lnTo>
                </a:path>
                <a:path w="2926079" h="1463039">
                  <a:moveTo>
                    <a:pt x="0" y="0"/>
                  </a:moveTo>
                  <a:lnTo>
                    <a:pt x="0" y="1463039"/>
                  </a:lnTo>
                </a:path>
              </a:pathLst>
            </a:custGeom>
            <a:ln w="1950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41679" y="1640204"/>
              <a:ext cx="2974975" cy="1511935"/>
            </a:xfrm>
            <a:custGeom>
              <a:avLst/>
              <a:gdLst/>
              <a:ahLst/>
              <a:cxnLst/>
              <a:rect l="l" t="t" r="r" b="b"/>
              <a:pathLst>
                <a:path w="2974975" h="1511935">
                  <a:moveTo>
                    <a:pt x="97536" y="48768"/>
                  </a:moveTo>
                  <a:lnTo>
                    <a:pt x="48768" y="0"/>
                  </a:lnTo>
                  <a:lnTo>
                    <a:pt x="0" y="48768"/>
                  </a:lnTo>
                  <a:lnTo>
                    <a:pt x="97536" y="48768"/>
                  </a:lnTo>
                  <a:close/>
                </a:path>
                <a:path w="2974975" h="1511935">
                  <a:moveTo>
                    <a:pt x="2974848" y="1463040"/>
                  </a:moveTo>
                  <a:lnTo>
                    <a:pt x="2926080" y="1414272"/>
                  </a:lnTo>
                  <a:lnTo>
                    <a:pt x="2926080" y="1511808"/>
                  </a:lnTo>
                  <a:lnTo>
                    <a:pt x="2974848" y="146304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90459" y="1953887"/>
              <a:ext cx="2926080" cy="1149985"/>
            </a:xfrm>
            <a:custGeom>
              <a:avLst/>
              <a:gdLst/>
              <a:ahLst/>
              <a:cxnLst/>
              <a:rect l="l" t="t" r="r" b="b"/>
              <a:pathLst>
                <a:path w="2926079" h="1149985">
                  <a:moveTo>
                    <a:pt x="0" y="1149357"/>
                  </a:moveTo>
                  <a:lnTo>
                    <a:pt x="35012" y="1090489"/>
                  </a:lnTo>
                  <a:lnTo>
                    <a:pt x="70025" y="1033930"/>
                  </a:lnTo>
                  <a:lnTo>
                    <a:pt x="105038" y="979679"/>
                  </a:lnTo>
                  <a:lnTo>
                    <a:pt x="140051" y="927737"/>
                  </a:lnTo>
                  <a:lnTo>
                    <a:pt x="175064" y="878103"/>
                  </a:lnTo>
                  <a:lnTo>
                    <a:pt x="210077" y="830778"/>
                  </a:lnTo>
                  <a:lnTo>
                    <a:pt x="245090" y="785761"/>
                  </a:lnTo>
                  <a:lnTo>
                    <a:pt x="280103" y="743053"/>
                  </a:lnTo>
                  <a:lnTo>
                    <a:pt x="315116" y="702654"/>
                  </a:lnTo>
                  <a:lnTo>
                    <a:pt x="350129" y="664563"/>
                  </a:lnTo>
                  <a:lnTo>
                    <a:pt x="385142" y="628780"/>
                  </a:lnTo>
                  <a:lnTo>
                    <a:pt x="420155" y="595307"/>
                  </a:lnTo>
                  <a:lnTo>
                    <a:pt x="455167" y="564141"/>
                  </a:lnTo>
                  <a:lnTo>
                    <a:pt x="490180" y="535284"/>
                  </a:lnTo>
                  <a:lnTo>
                    <a:pt x="525193" y="508736"/>
                  </a:lnTo>
                  <a:lnTo>
                    <a:pt x="560206" y="484496"/>
                  </a:lnTo>
                  <a:lnTo>
                    <a:pt x="595219" y="462565"/>
                  </a:lnTo>
                  <a:lnTo>
                    <a:pt x="630232" y="442943"/>
                  </a:lnTo>
                  <a:lnTo>
                    <a:pt x="665245" y="425629"/>
                  </a:lnTo>
                  <a:lnTo>
                    <a:pt x="735271" y="397926"/>
                  </a:lnTo>
                  <a:lnTo>
                    <a:pt x="805297" y="379458"/>
                  </a:lnTo>
                  <a:lnTo>
                    <a:pt x="875323" y="370223"/>
                  </a:lnTo>
                  <a:lnTo>
                    <a:pt x="910335" y="369069"/>
                  </a:lnTo>
                  <a:lnTo>
                    <a:pt x="945348" y="370223"/>
                  </a:lnTo>
                  <a:lnTo>
                    <a:pt x="1015374" y="379458"/>
                  </a:lnTo>
                  <a:lnTo>
                    <a:pt x="1085400" y="397926"/>
                  </a:lnTo>
                  <a:lnTo>
                    <a:pt x="1155426" y="425629"/>
                  </a:lnTo>
                  <a:lnTo>
                    <a:pt x="1190439" y="442943"/>
                  </a:lnTo>
                  <a:lnTo>
                    <a:pt x="1225452" y="462565"/>
                  </a:lnTo>
                  <a:lnTo>
                    <a:pt x="1260465" y="484496"/>
                  </a:lnTo>
                  <a:lnTo>
                    <a:pt x="1295478" y="508736"/>
                  </a:lnTo>
                  <a:lnTo>
                    <a:pt x="1330490" y="535284"/>
                  </a:lnTo>
                  <a:lnTo>
                    <a:pt x="1365503" y="564141"/>
                  </a:lnTo>
                  <a:lnTo>
                    <a:pt x="1401573" y="518886"/>
                  </a:lnTo>
                  <a:lnTo>
                    <a:pt x="1437912" y="475521"/>
                  </a:lnTo>
                  <a:lnTo>
                    <a:pt x="1474522" y="434048"/>
                  </a:lnTo>
                  <a:lnTo>
                    <a:pt x="1511402" y="394466"/>
                  </a:lnTo>
                  <a:lnTo>
                    <a:pt x="1548552" y="356776"/>
                  </a:lnTo>
                  <a:lnTo>
                    <a:pt x="1585973" y="320977"/>
                  </a:lnTo>
                  <a:lnTo>
                    <a:pt x="1623663" y="287069"/>
                  </a:lnTo>
                  <a:lnTo>
                    <a:pt x="1661624" y="255052"/>
                  </a:lnTo>
                  <a:lnTo>
                    <a:pt x="1699855" y="224927"/>
                  </a:lnTo>
                  <a:lnTo>
                    <a:pt x="1738356" y="196693"/>
                  </a:lnTo>
                  <a:lnTo>
                    <a:pt x="1777127" y="170350"/>
                  </a:lnTo>
                  <a:lnTo>
                    <a:pt x="1816168" y="145898"/>
                  </a:lnTo>
                  <a:lnTo>
                    <a:pt x="1855480" y="123338"/>
                  </a:lnTo>
                  <a:lnTo>
                    <a:pt x="1895062" y="102669"/>
                  </a:lnTo>
                  <a:lnTo>
                    <a:pt x="1934914" y="83891"/>
                  </a:lnTo>
                  <a:lnTo>
                    <a:pt x="1975036" y="67005"/>
                  </a:lnTo>
                  <a:lnTo>
                    <a:pt x="2015428" y="52010"/>
                  </a:lnTo>
                  <a:lnTo>
                    <a:pt x="2056091" y="38906"/>
                  </a:lnTo>
                  <a:lnTo>
                    <a:pt x="2097023" y="27693"/>
                  </a:lnTo>
                  <a:lnTo>
                    <a:pt x="2138226" y="18372"/>
                  </a:lnTo>
                  <a:lnTo>
                    <a:pt x="2179699" y="10942"/>
                  </a:lnTo>
                  <a:lnTo>
                    <a:pt x="2221443" y="5403"/>
                  </a:lnTo>
                  <a:lnTo>
                    <a:pt x="2263456" y="1756"/>
                  </a:lnTo>
                  <a:lnTo>
                    <a:pt x="2305740" y="0"/>
                  </a:lnTo>
                  <a:lnTo>
                    <a:pt x="2348293" y="135"/>
                  </a:lnTo>
                  <a:lnTo>
                    <a:pt x="2391117" y="2161"/>
                  </a:lnTo>
                  <a:lnTo>
                    <a:pt x="2434212" y="6079"/>
                  </a:lnTo>
                  <a:lnTo>
                    <a:pt x="2477576" y="11888"/>
                  </a:lnTo>
                  <a:lnTo>
                    <a:pt x="2521210" y="19588"/>
                  </a:lnTo>
                  <a:lnTo>
                    <a:pt x="2565115" y="29179"/>
                  </a:lnTo>
                  <a:lnTo>
                    <a:pt x="2609290" y="40662"/>
                  </a:lnTo>
                  <a:lnTo>
                    <a:pt x="2653735" y="54036"/>
                  </a:lnTo>
                  <a:lnTo>
                    <a:pt x="2698450" y="69301"/>
                  </a:lnTo>
                  <a:lnTo>
                    <a:pt x="2743436" y="86458"/>
                  </a:lnTo>
                  <a:lnTo>
                    <a:pt x="2788691" y="105506"/>
                  </a:lnTo>
                  <a:lnTo>
                    <a:pt x="2834217" y="126445"/>
                  </a:lnTo>
                  <a:lnTo>
                    <a:pt x="2880013" y="149276"/>
                  </a:lnTo>
                  <a:lnTo>
                    <a:pt x="2926079" y="173997"/>
                  </a:lnTo>
                </a:path>
              </a:pathLst>
            </a:custGeom>
            <a:ln w="19507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3691" y="2081325"/>
              <a:ext cx="117043" cy="11704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490459" y="1835276"/>
              <a:ext cx="2926080" cy="1268095"/>
            </a:xfrm>
            <a:custGeom>
              <a:avLst/>
              <a:gdLst/>
              <a:ahLst/>
              <a:cxnLst/>
              <a:rect l="l" t="t" r="r" b="b"/>
              <a:pathLst>
                <a:path w="2926079" h="1268095">
                  <a:moveTo>
                    <a:pt x="0" y="1267967"/>
                  </a:moveTo>
                  <a:lnTo>
                    <a:pt x="36905" y="1226003"/>
                  </a:lnTo>
                  <a:lnTo>
                    <a:pt x="73811" y="1184467"/>
                  </a:lnTo>
                  <a:lnTo>
                    <a:pt x="110716" y="1143358"/>
                  </a:lnTo>
                  <a:lnTo>
                    <a:pt x="147622" y="1102676"/>
                  </a:lnTo>
                  <a:lnTo>
                    <a:pt x="184527" y="1062422"/>
                  </a:lnTo>
                  <a:lnTo>
                    <a:pt x="221433" y="1022596"/>
                  </a:lnTo>
                  <a:lnTo>
                    <a:pt x="258338" y="983196"/>
                  </a:lnTo>
                  <a:lnTo>
                    <a:pt x="295244" y="944225"/>
                  </a:lnTo>
                  <a:lnTo>
                    <a:pt x="332149" y="905681"/>
                  </a:lnTo>
                  <a:lnTo>
                    <a:pt x="369055" y="867564"/>
                  </a:lnTo>
                  <a:lnTo>
                    <a:pt x="405960" y="829875"/>
                  </a:lnTo>
                  <a:lnTo>
                    <a:pt x="442866" y="792613"/>
                  </a:lnTo>
                  <a:lnTo>
                    <a:pt x="479771" y="755779"/>
                  </a:lnTo>
                  <a:lnTo>
                    <a:pt x="516677" y="719372"/>
                  </a:lnTo>
                  <a:lnTo>
                    <a:pt x="553582" y="683393"/>
                  </a:lnTo>
                  <a:lnTo>
                    <a:pt x="590488" y="647841"/>
                  </a:lnTo>
                  <a:lnTo>
                    <a:pt x="627393" y="612716"/>
                  </a:lnTo>
                  <a:lnTo>
                    <a:pt x="664299" y="578020"/>
                  </a:lnTo>
                  <a:lnTo>
                    <a:pt x="701204" y="543750"/>
                  </a:lnTo>
                  <a:lnTo>
                    <a:pt x="738110" y="509908"/>
                  </a:lnTo>
                  <a:lnTo>
                    <a:pt x="775015" y="476494"/>
                  </a:lnTo>
                  <a:lnTo>
                    <a:pt x="811921" y="443507"/>
                  </a:lnTo>
                  <a:lnTo>
                    <a:pt x="848826" y="410947"/>
                  </a:lnTo>
                  <a:lnTo>
                    <a:pt x="885732" y="378815"/>
                  </a:lnTo>
                  <a:lnTo>
                    <a:pt x="922637" y="347111"/>
                  </a:lnTo>
                  <a:lnTo>
                    <a:pt x="959543" y="315834"/>
                  </a:lnTo>
                  <a:lnTo>
                    <a:pt x="996448" y="284984"/>
                  </a:lnTo>
                  <a:lnTo>
                    <a:pt x="1033354" y="254562"/>
                  </a:lnTo>
                  <a:lnTo>
                    <a:pt x="1070259" y="224567"/>
                  </a:lnTo>
                  <a:lnTo>
                    <a:pt x="1107165" y="195000"/>
                  </a:lnTo>
                  <a:lnTo>
                    <a:pt x="1144070" y="165861"/>
                  </a:lnTo>
                  <a:lnTo>
                    <a:pt x="1180976" y="137148"/>
                  </a:lnTo>
                  <a:lnTo>
                    <a:pt x="1217881" y="108864"/>
                  </a:lnTo>
                  <a:lnTo>
                    <a:pt x="1254787" y="81006"/>
                  </a:lnTo>
                  <a:lnTo>
                    <a:pt x="1291692" y="53577"/>
                  </a:lnTo>
                  <a:lnTo>
                    <a:pt x="1328598" y="26574"/>
                  </a:lnTo>
                  <a:lnTo>
                    <a:pt x="1365503" y="0"/>
                  </a:lnTo>
                  <a:lnTo>
                    <a:pt x="1402551" y="26432"/>
                  </a:lnTo>
                  <a:lnTo>
                    <a:pt x="1439884" y="53007"/>
                  </a:lnTo>
                  <a:lnTo>
                    <a:pt x="1477502" y="79724"/>
                  </a:lnTo>
                  <a:lnTo>
                    <a:pt x="1515405" y="106584"/>
                  </a:lnTo>
                  <a:lnTo>
                    <a:pt x="1553593" y="133586"/>
                  </a:lnTo>
                  <a:lnTo>
                    <a:pt x="1592066" y="160731"/>
                  </a:lnTo>
                  <a:lnTo>
                    <a:pt x="1630824" y="188018"/>
                  </a:lnTo>
                  <a:lnTo>
                    <a:pt x="1669867" y="215448"/>
                  </a:lnTo>
                  <a:lnTo>
                    <a:pt x="1709195" y="243020"/>
                  </a:lnTo>
                  <a:lnTo>
                    <a:pt x="1748808" y="270735"/>
                  </a:lnTo>
                  <a:lnTo>
                    <a:pt x="1788706" y="298592"/>
                  </a:lnTo>
                  <a:lnTo>
                    <a:pt x="1828888" y="326592"/>
                  </a:lnTo>
                  <a:lnTo>
                    <a:pt x="1869356" y="354734"/>
                  </a:lnTo>
                  <a:lnTo>
                    <a:pt x="1910109" y="383019"/>
                  </a:lnTo>
                  <a:lnTo>
                    <a:pt x="1951147" y="411446"/>
                  </a:lnTo>
                  <a:lnTo>
                    <a:pt x="1992470" y="440016"/>
                  </a:lnTo>
                  <a:lnTo>
                    <a:pt x="2034077" y="468728"/>
                  </a:lnTo>
                  <a:lnTo>
                    <a:pt x="2075970" y="497583"/>
                  </a:lnTo>
                  <a:lnTo>
                    <a:pt x="2118148" y="526580"/>
                  </a:lnTo>
                  <a:lnTo>
                    <a:pt x="2160611" y="555720"/>
                  </a:lnTo>
                  <a:lnTo>
                    <a:pt x="2203358" y="585002"/>
                  </a:lnTo>
                  <a:lnTo>
                    <a:pt x="2246391" y="614426"/>
                  </a:lnTo>
                  <a:lnTo>
                    <a:pt x="2289709" y="643994"/>
                  </a:lnTo>
                  <a:lnTo>
                    <a:pt x="2333311" y="673703"/>
                  </a:lnTo>
                  <a:lnTo>
                    <a:pt x="2377199" y="703555"/>
                  </a:lnTo>
                  <a:lnTo>
                    <a:pt x="2421372" y="733550"/>
                  </a:lnTo>
                  <a:lnTo>
                    <a:pt x="2465829" y="763687"/>
                  </a:lnTo>
                  <a:lnTo>
                    <a:pt x="2510572" y="793967"/>
                  </a:lnTo>
                  <a:lnTo>
                    <a:pt x="2555599" y="824389"/>
                  </a:lnTo>
                  <a:lnTo>
                    <a:pt x="2600912" y="854953"/>
                  </a:lnTo>
                  <a:lnTo>
                    <a:pt x="2646509" y="885661"/>
                  </a:lnTo>
                  <a:lnTo>
                    <a:pt x="2692392" y="916510"/>
                  </a:lnTo>
                  <a:lnTo>
                    <a:pt x="2738559" y="947502"/>
                  </a:lnTo>
                  <a:lnTo>
                    <a:pt x="2785012" y="978637"/>
                  </a:lnTo>
                  <a:lnTo>
                    <a:pt x="2831749" y="1009914"/>
                  </a:lnTo>
                  <a:lnTo>
                    <a:pt x="2878772" y="1041333"/>
                  </a:lnTo>
                  <a:lnTo>
                    <a:pt x="2926079" y="1072895"/>
                  </a:lnTo>
                </a:path>
              </a:pathLst>
            </a:custGeom>
            <a:ln w="19507">
              <a:solidFill>
                <a:srgbClr val="E74B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97441" y="1776755"/>
              <a:ext cx="117043" cy="11704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501232" y="3016103"/>
            <a:ext cx="8382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50" dirty="0">
                <a:solidFill>
                  <a:srgbClr val="666666"/>
                </a:solidFill>
                <a:latin typeface="Candara"/>
                <a:cs typeface="Candara"/>
              </a:rPr>
              <a:t>x</a:t>
            </a:r>
            <a:endParaRPr sz="950">
              <a:latin typeface="Candara"/>
              <a:cs typeface="Candar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28973" y="1406825"/>
            <a:ext cx="205104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20" dirty="0">
                <a:solidFill>
                  <a:srgbClr val="666666"/>
                </a:solidFill>
                <a:latin typeface="Candara"/>
                <a:cs typeface="Candara"/>
              </a:rPr>
              <a:t>f(x)</a:t>
            </a:r>
            <a:endParaRPr sz="950">
              <a:latin typeface="Candara"/>
              <a:cs typeface="Candar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35734" y="1302295"/>
            <a:ext cx="63500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solidFill>
                  <a:srgbClr val="3398DA"/>
                </a:solidFill>
                <a:latin typeface="Roboto"/>
                <a:cs typeface="Roboto"/>
              </a:rPr>
              <a:t>Ambiente</a:t>
            </a:r>
            <a:r>
              <a:rPr sz="100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3398DA"/>
                </a:solidFill>
                <a:latin typeface="Roboto"/>
                <a:cs typeface="Roboto"/>
              </a:rPr>
              <a:t>t</a:t>
            </a:r>
            <a:r>
              <a:rPr sz="850" spc="-25" dirty="0">
                <a:solidFill>
                  <a:srgbClr val="3398DA"/>
                </a:solidFill>
                <a:latin typeface="Calibri"/>
                <a:cs typeface="Calibri"/>
              </a:rPr>
              <a:t>₁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53060" y="1497260"/>
            <a:ext cx="63500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solidFill>
                  <a:srgbClr val="E74B3C"/>
                </a:solidFill>
                <a:latin typeface="Roboto"/>
                <a:cs typeface="Roboto"/>
              </a:rPr>
              <a:t>Ambiente</a:t>
            </a:r>
            <a:r>
              <a:rPr sz="1000" dirty="0">
                <a:solidFill>
                  <a:srgbClr val="E74B3C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E74B3C"/>
                </a:solidFill>
                <a:latin typeface="Roboto"/>
                <a:cs typeface="Roboto"/>
              </a:rPr>
              <a:t>t</a:t>
            </a:r>
            <a:r>
              <a:rPr sz="850" spc="-25" dirty="0">
                <a:solidFill>
                  <a:srgbClr val="E74B3C"/>
                </a:solidFill>
                <a:latin typeface="Calibri"/>
                <a:cs typeface="Calibri"/>
              </a:rPr>
              <a:t>₂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976275" y="1799984"/>
            <a:ext cx="701125" cy="278154"/>
            <a:chOff x="8976275" y="1799984"/>
            <a:chExt cx="701125" cy="278154"/>
          </a:xfrm>
        </p:grpSpPr>
        <p:sp>
          <p:nvSpPr>
            <p:cNvPr id="34" name="object 34"/>
            <p:cNvSpPr/>
            <p:nvPr/>
          </p:nvSpPr>
          <p:spPr>
            <a:xfrm flipV="1">
              <a:off x="9007886" y="1834775"/>
              <a:ext cx="669514" cy="243363"/>
            </a:xfrm>
            <a:custGeom>
              <a:avLst/>
              <a:gdLst/>
              <a:ahLst/>
              <a:cxnLst/>
              <a:rect l="l" t="t" r="r" b="b"/>
              <a:pathLst>
                <a:path w="487679" h="146685">
                  <a:moveTo>
                    <a:pt x="487679" y="0"/>
                  </a:moveTo>
                  <a:lnTo>
                    <a:pt x="456535" y="23193"/>
                  </a:lnTo>
                  <a:lnTo>
                    <a:pt x="417477" y="40450"/>
                  </a:lnTo>
                  <a:lnTo>
                    <a:pt x="372263" y="53091"/>
                  </a:lnTo>
                  <a:lnTo>
                    <a:pt x="322652" y="62434"/>
                  </a:lnTo>
                  <a:lnTo>
                    <a:pt x="270404" y="69799"/>
                  </a:lnTo>
                  <a:lnTo>
                    <a:pt x="217275" y="76504"/>
                  </a:lnTo>
                  <a:lnTo>
                    <a:pt x="165027" y="83869"/>
                  </a:lnTo>
                  <a:lnTo>
                    <a:pt x="115416" y="93212"/>
                  </a:lnTo>
                  <a:lnTo>
                    <a:pt x="70202" y="105853"/>
                  </a:lnTo>
                  <a:lnTo>
                    <a:pt x="31144" y="123110"/>
                  </a:lnTo>
                  <a:lnTo>
                    <a:pt x="0" y="146303"/>
                  </a:lnTo>
                </a:path>
              </a:pathLst>
            </a:custGeom>
            <a:ln w="14630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 rot="3600000">
              <a:off x="8976275" y="1799984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62071" y="0"/>
                  </a:moveTo>
                  <a:lnTo>
                    <a:pt x="124143" y="62071"/>
                  </a:lnTo>
                  <a:lnTo>
                    <a:pt x="0" y="124143"/>
                  </a:lnTo>
                  <a:lnTo>
                    <a:pt x="62071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42" name="object 37">
            <a:extLst>
              <a:ext uri="{FF2B5EF4-FFF2-40B4-BE49-F238E27FC236}">
                <a16:creationId xmlns:a16="http://schemas.microsoft.com/office/drawing/2014/main" id="{DA32CDBD-0F8B-6C2B-7680-CC4DB5443D67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6704806"/>
            <a:ext cx="12191999" cy="761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5E476-AA4C-BEA2-37D8-C9796E626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27E5930-8F01-1808-5BD7-8B83CE647B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Problemas</a:t>
            </a:r>
            <a:r>
              <a:rPr spc="-20" dirty="0"/>
              <a:t> </a:t>
            </a:r>
            <a:r>
              <a:rPr spc="-145" dirty="0"/>
              <a:t>de</a:t>
            </a:r>
            <a:r>
              <a:rPr spc="-15" dirty="0"/>
              <a:t> </a:t>
            </a:r>
            <a:r>
              <a:rPr spc="-145" dirty="0"/>
              <a:t>Otimização</a:t>
            </a:r>
            <a:r>
              <a:rPr spc="-15" dirty="0"/>
              <a:t> </a:t>
            </a:r>
            <a:r>
              <a:rPr spc="-110" dirty="0"/>
              <a:t>Dinâmica</a:t>
            </a:r>
          </a:p>
        </p:txBody>
      </p:sp>
      <p:pic>
        <p:nvPicPr>
          <p:cNvPr id="42" name="object 37">
            <a:extLst>
              <a:ext uri="{FF2B5EF4-FFF2-40B4-BE49-F238E27FC236}">
                <a16:creationId xmlns:a16="http://schemas.microsoft.com/office/drawing/2014/main" id="{57A1255D-ECD4-15CF-1013-A4179DD6EC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04806"/>
            <a:ext cx="12191999" cy="7619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4262" y="1584733"/>
            <a:ext cx="8234138" cy="4499368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596899" y="786159"/>
            <a:ext cx="4282167" cy="39946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b="0" spc="-85" dirty="0">
                <a:solidFill>
                  <a:srgbClr val="3398DA"/>
                </a:solidFill>
                <a:latin typeface="Roboto Medium"/>
                <a:cs typeface="Roboto Medium"/>
              </a:rPr>
              <a:t>Aplicações</a:t>
            </a:r>
            <a:r>
              <a:rPr sz="2500" b="0" spc="-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2500" b="0" spc="-65" dirty="0">
                <a:solidFill>
                  <a:srgbClr val="3398DA"/>
                </a:solidFill>
                <a:latin typeface="Roboto Medium"/>
                <a:cs typeface="Roboto Medium"/>
              </a:rPr>
              <a:t>Práticas</a:t>
            </a:r>
            <a:endParaRPr sz="2500" dirty="0">
              <a:latin typeface="Roboto Medium"/>
              <a:cs typeface="Roboto Medium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25029" y="2209006"/>
            <a:ext cx="1797309" cy="233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400" b="0" spc="-65" dirty="0">
                <a:solidFill>
                  <a:srgbClr val="333A40"/>
                </a:solidFill>
                <a:latin typeface="Roboto Medium"/>
                <a:cs typeface="Roboto Medium"/>
              </a:rPr>
              <a:t>Roteamento </a:t>
            </a:r>
            <a:r>
              <a:rPr sz="1400" b="0" spc="-10" dirty="0">
                <a:solidFill>
                  <a:srgbClr val="333A40"/>
                </a:solidFill>
                <a:latin typeface="Roboto Medium"/>
                <a:cs typeface="Roboto Medium"/>
              </a:rPr>
              <a:t>Dinâmico</a:t>
            </a:r>
            <a:endParaRPr sz="1400" dirty="0">
              <a:latin typeface="Roboto Medium"/>
              <a:cs typeface="Roboto Medium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99242" y="2722885"/>
            <a:ext cx="225591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333A40"/>
                </a:solidFill>
                <a:latin typeface="Roboto"/>
                <a:cs typeface="Roboto"/>
              </a:rPr>
              <a:t>Otimização</a:t>
            </a:r>
            <a:r>
              <a:rPr sz="14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4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333A40"/>
                </a:solidFill>
                <a:latin typeface="Roboto"/>
                <a:cs typeface="Roboto"/>
              </a:rPr>
              <a:t>rotas</a:t>
            </a:r>
            <a:r>
              <a:rPr sz="14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A40"/>
                </a:solidFill>
                <a:latin typeface="Roboto"/>
                <a:cs typeface="Roboto"/>
              </a:rPr>
              <a:t>em</a:t>
            </a:r>
            <a:r>
              <a:rPr sz="1400" spc="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A40"/>
                </a:solidFill>
                <a:latin typeface="Roboto"/>
                <a:cs typeface="Roboto"/>
              </a:rPr>
              <a:t>tempo</a:t>
            </a:r>
            <a:r>
              <a:rPr sz="14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333A40"/>
                </a:solidFill>
                <a:latin typeface="Roboto"/>
                <a:cs typeface="Roboto"/>
              </a:rPr>
              <a:t>real</a:t>
            </a:r>
            <a:r>
              <a:rPr sz="14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3A40"/>
                </a:solidFill>
                <a:latin typeface="Roboto"/>
                <a:cs typeface="Roboto"/>
              </a:rPr>
              <a:t>com </a:t>
            </a:r>
            <a:r>
              <a:rPr sz="1400" spc="-55" dirty="0">
                <a:solidFill>
                  <a:srgbClr val="333A40"/>
                </a:solidFill>
                <a:latin typeface="Roboto"/>
                <a:cs typeface="Roboto"/>
              </a:rPr>
              <a:t>condições</a:t>
            </a:r>
            <a:r>
              <a:rPr sz="14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4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A40"/>
                </a:solidFill>
                <a:latin typeface="Roboto"/>
                <a:cs typeface="Roboto"/>
              </a:rPr>
              <a:t>tráfego variáveis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68229" y="2209006"/>
            <a:ext cx="1561921" cy="233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400" b="0" spc="-70" dirty="0">
                <a:solidFill>
                  <a:srgbClr val="333A40"/>
                </a:solidFill>
                <a:latin typeface="Roboto Medium"/>
                <a:cs typeface="Roboto Medium"/>
              </a:rPr>
              <a:t>Geração</a:t>
            </a:r>
            <a:r>
              <a:rPr sz="1400" b="0" spc="3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400" b="0" spc="-65" dirty="0">
                <a:solidFill>
                  <a:srgbClr val="333A40"/>
                </a:solidFill>
                <a:latin typeface="Roboto Medium"/>
                <a:cs typeface="Roboto Medium"/>
              </a:rPr>
              <a:t>de </a:t>
            </a:r>
            <a:r>
              <a:rPr sz="1400" b="0" spc="-10" dirty="0">
                <a:solidFill>
                  <a:srgbClr val="333A40"/>
                </a:solidFill>
                <a:latin typeface="Roboto Medium"/>
                <a:cs typeface="Roboto Medium"/>
              </a:rPr>
              <a:t>Energia</a:t>
            </a:r>
            <a:endParaRPr sz="1400" dirty="0">
              <a:latin typeface="Roboto Medium"/>
              <a:cs typeface="Roboto Medium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05395" y="2741358"/>
            <a:ext cx="1815432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algn="just">
              <a:lnSpc>
                <a:spcPct val="100000"/>
              </a:lnSpc>
              <a:spcBef>
                <a:spcPts val="100"/>
              </a:spcBef>
              <a:defRPr sz="1400" spc="-55">
                <a:solidFill>
                  <a:srgbClr val="333A40"/>
                </a:solidFill>
                <a:latin typeface="Roboto"/>
                <a:cs typeface="Roboto"/>
              </a:defRPr>
            </a:lvl1pPr>
          </a:lstStyle>
          <a:p>
            <a:r>
              <a:rPr dirty="0"/>
              <a:t>Previsão e otimização para fontes renováveis com padrões variáveis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7833926" y="2186441"/>
            <a:ext cx="2029125" cy="233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400" b="0" spc="-10" dirty="0">
                <a:solidFill>
                  <a:srgbClr val="333A40"/>
                </a:solidFill>
                <a:latin typeface="Roboto Medium"/>
                <a:cs typeface="Roboto Medium"/>
              </a:rPr>
              <a:t>Trading </a:t>
            </a:r>
            <a:r>
              <a:rPr sz="1400" b="0" spc="-55" dirty="0">
                <a:solidFill>
                  <a:srgbClr val="333A40"/>
                </a:solidFill>
                <a:latin typeface="Roboto Medium"/>
                <a:cs typeface="Roboto Medium"/>
              </a:rPr>
              <a:t>Algorítmico</a:t>
            </a:r>
            <a:endParaRPr sz="1400" dirty="0">
              <a:latin typeface="Roboto Medium"/>
              <a:cs typeface="Roboto Medium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579397" y="2783962"/>
            <a:ext cx="202912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333A40"/>
                </a:solidFill>
                <a:latin typeface="Roboto"/>
                <a:cs typeface="Roboto"/>
              </a:rPr>
              <a:t>Adaptação</a:t>
            </a:r>
            <a:r>
              <a:rPr sz="14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333A40"/>
                </a:solidFill>
                <a:latin typeface="Roboto"/>
                <a:cs typeface="Roboto"/>
              </a:rPr>
              <a:t>a</a:t>
            </a:r>
            <a:r>
              <a:rPr sz="1400" spc="-10" dirty="0">
                <a:solidFill>
                  <a:srgbClr val="333A40"/>
                </a:solidFill>
                <a:latin typeface="Roboto"/>
                <a:cs typeface="Roboto"/>
              </a:rPr>
              <a:t> mudanças </a:t>
            </a:r>
            <a:r>
              <a:rPr sz="1400" spc="-70" dirty="0">
                <a:solidFill>
                  <a:srgbClr val="333A40"/>
                </a:solidFill>
                <a:latin typeface="Roboto"/>
                <a:cs typeface="Roboto"/>
              </a:rPr>
              <a:t>em</a:t>
            </a:r>
            <a:r>
              <a:rPr sz="14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A40"/>
                </a:solidFill>
                <a:latin typeface="Roboto"/>
                <a:cs typeface="Roboto"/>
              </a:rPr>
              <a:t>mercados</a:t>
            </a:r>
            <a:r>
              <a:rPr sz="14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333A40"/>
                </a:solidFill>
                <a:latin typeface="Roboto"/>
                <a:cs typeface="Roboto"/>
              </a:rPr>
              <a:t>financeiros</a:t>
            </a:r>
            <a:r>
              <a:rPr sz="1400" spc="-10" dirty="0">
                <a:solidFill>
                  <a:srgbClr val="333A40"/>
                </a:solidFill>
                <a:latin typeface="Roboto"/>
                <a:cs typeface="Roboto"/>
              </a:rPr>
              <a:t> voláteis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55476" y="4403589"/>
            <a:ext cx="1545953" cy="233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400" b="0" spc="-10" dirty="0">
                <a:solidFill>
                  <a:srgbClr val="333A40"/>
                </a:solidFill>
                <a:latin typeface="Roboto Medium"/>
                <a:cs typeface="Roboto Medium"/>
              </a:rPr>
              <a:t>Robôs </a:t>
            </a:r>
            <a:r>
              <a:rPr sz="1400" b="0" spc="-60" dirty="0">
                <a:solidFill>
                  <a:srgbClr val="333A40"/>
                </a:solidFill>
                <a:latin typeface="Roboto Medium"/>
                <a:cs typeface="Roboto Medium"/>
              </a:rPr>
              <a:t>Adaptativos</a:t>
            </a:r>
            <a:endParaRPr sz="1400" dirty="0">
              <a:latin typeface="Roboto Medium"/>
              <a:cs typeface="Roboto Medium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49458" y="4844537"/>
            <a:ext cx="244734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333A40"/>
                </a:solidFill>
                <a:latin typeface="Roboto"/>
                <a:cs typeface="Roboto"/>
              </a:rPr>
              <a:t>Controle</a:t>
            </a:r>
            <a:r>
              <a:rPr sz="14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4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333A40"/>
                </a:solidFill>
                <a:latin typeface="Roboto"/>
                <a:cs typeface="Roboto"/>
              </a:rPr>
              <a:t>robôs</a:t>
            </a:r>
            <a:r>
              <a:rPr sz="14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A40"/>
                </a:solidFill>
                <a:latin typeface="Roboto"/>
                <a:cs typeface="Roboto"/>
              </a:rPr>
              <a:t>em</a:t>
            </a:r>
            <a:r>
              <a:rPr sz="1400" spc="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333A40"/>
                </a:solidFill>
                <a:latin typeface="Roboto"/>
                <a:cs typeface="Roboto"/>
              </a:rPr>
              <a:t>ambientes</a:t>
            </a:r>
            <a:r>
              <a:rPr sz="14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400" spc="-20" dirty="0" err="1">
                <a:solidFill>
                  <a:srgbClr val="333A40"/>
                </a:solidFill>
                <a:latin typeface="Roboto"/>
                <a:cs typeface="Roboto"/>
              </a:rPr>
              <a:t>não</a:t>
            </a:r>
            <a:r>
              <a:rPr sz="1400" spc="-20" dirty="0">
                <a:solidFill>
                  <a:srgbClr val="333A40"/>
                </a:solidFill>
                <a:latin typeface="Roboto"/>
                <a:cs typeface="Roboto"/>
              </a:rPr>
              <a:t>-</a:t>
            </a:r>
            <a:r>
              <a:rPr lang="pt-BR" sz="1400" spc="-20" dirty="0">
                <a:solidFill>
                  <a:srgbClr val="333A40"/>
                </a:solidFill>
                <a:latin typeface="Roboto"/>
                <a:cs typeface="Roboto"/>
              </a:rPr>
              <a:t>estacionários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248023" y="4423893"/>
            <a:ext cx="1846060" cy="233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400" b="0" spc="-65" dirty="0">
                <a:solidFill>
                  <a:srgbClr val="333A40"/>
                </a:solidFill>
                <a:latin typeface="Roboto Medium"/>
                <a:cs typeface="Roboto Medium"/>
              </a:rPr>
              <a:t>Redes</a:t>
            </a:r>
            <a:r>
              <a:rPr sz="1400" b="0" spc="1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400" b="0" spc="-35" dirty="0">
                <a:solidFill>
                  <a:srgbClr val="333A40"/>
                </a:solidFill>
                <a:latin typeface="Roboto Medium"/>
                <a:cs typeface="Roboto Medium"/>
              </a:rPr>
              <a:t>de </a:t>
            </a:r>
            <a:r>
              <a:rPr sz="1400" b="0" spc="-65" dirty="0">
                <a:solidFill>
                  <a:srgbClr val="333A40"/>
                </a:solidFill>
                <a:latin typeface="Roboto Medium"/>
                <a:cs typeface="Roboto Medium"/>
              </a:rPr>
              <a:t>Comunicação</a:t>
            </a:r>
            <a:endParaRPr sz="1400" dirty="0">
              <a:latin typeface="Roboto Medium"/>
              <a:cs typeface="Roboto Medium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947353" y="4843743"/>
            <a:ext cx="198795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1400" spc="-55" dirty="0">
                <a:solidFill>
                  <a:srgbClr val="333A40"/>
                </a:solidFill>
                <a:latin typeface="Roboto"/>
                <a:cs typeface="Roboto"/>
              </a:rPr>
              <a:t>Balanceamento de carga e alocação </a:t>
            </a:r>
            <a:r>
              <a:rPr sz="1400" spc="-55" dirty="0" err="1">
                <a:solidFill>
                  <a:srgbClr val="333A40"/>
                </a:solidFill>
                <a:latin typeface="Roboto"/>
                <a:cs typeface="Roboto"/>
              </a:rPr>
              <a:t>dinâmica</a:t>
            </a:r>
            <a:r>
              <a:rPr sz="1400" spc="-55" dirty="0">
                <a:solidFill>
                  <a:srgbClr val="333A40"/>
                </a:solidFill>
                <a:latin typeface="Roboto"/>
                <a:cs typeface="Roboto"/>
              </a:rPr>
              <a:t> de</a:t>
            </a:r>
            <a:r>
              <a:rPr lang="pt-BR" sz="1400" spc="-55" dirty="0">
                <a:solidFill>
                  <a:srgbClr val="333A40"/>
                </a:solidFill>
                <a:latin typeface="Roboto"/>
                <a:cs typeface="Roboto"/>
              </a:rPr>
              <a:t> recursos</a:t>
            </a:r>
            <a:endParaRPr sz="1400" spc="-55" dirty="0">
              <a:solidFill>
                <a:srgbClr val="333A40"/>
              </a:solidFill>
              <a:latin typeface="Roboto"/>
              <a:cs typeface="Robo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939089" y="4413801"/>
            <a:ext cx="1834058" cy="233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400" b="0" spc="-65" dirty="0">
                <a:solidFill>
                  <a:srgbClr val="333A40"/>
                </a:solidFill>
                <a:latin typeface="Roboto Medium"/>
                <a:cs typeface="Roboto Medium"/>
              </a:rPr>
              <a:t>Computação</a:t>
            </a:r>
            <a:r>
              <a:rPr sz="1400" b="0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400" b="0" spc="-75" dirty="0">
                <a:solidFill>
                  <a:srgbClr val="333A40"/>
                </a:solidFill>
                <a:latin typeface="Roboto Medium"/>
                <a:cs typeface="Roboto Medium"/>
              </a:rPr>
              <a:t>em </a:t>
            </a:r>
            <a:r>
              <a:rPr sz="1400" b="0" spc="-10" dirty="0">
                <a:solidFill>
                  <a:srgbClr val="333A40"/>
                </a:solidFill>
                <a:latin typeface="Roboto Medium"/>
                <a:cs typeface="Roboto Medium"/>
              </a:rPr>
              <a:t>Nuvem</a:t>
            </a:r>
            <a:endParaRPr sz="1400" dirty="0">
              <a:latin typeface="Roboto Medium"/>
              <a:cs typeface="Roboto Medium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484997" y="4889534"/>
            <a:ext cx="183405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333A40"/>
                </a:solidFill>
                <a:latin typeface="Roboto"/>
                <a:cs typeface="Roboto"/>
              </a:rPr>
              <a:t>Provisionamento adaptativo de </a:t>
            </a:r>
            <a:r>
              <a:rPr sz="1400" spc="-55" dirty="0" err="1">
                <a:solidFill>
                  <a:srgbClr val="333A40"/>
                </a:solidFill>
                <a:latin typeface="Roboto"/>
                <a:cs typeface="Roboto"/>
              </a:rPr>
              <a:t>recursos</a:t>
            </a:r>
            <a:r>
              <a:rPr lang="pt-BR" sz="1400" spc="-55" dirty="0">
                <a:solidFill>
                  <a:srgbClr val="333A40"/>
                </a:solidFill>
                <a:latin typeface="Roboto"/>
                <a:cs typeface="Roboto"/>
              </a:rPr>
              <a:t> em data center</a:t>
            </a:r>
            <a:endParaRPr sz="1400" spc="-55" dirty="0">
              <a:solidFill>
                <a:srgbClr val="333A40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135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0" dirty="0"/>
              <a:t> </a:t>
            </a:r>
            <a:r>
              <a:rPr spc="-155" dirty="0"/>
              <a:t>Baseado</a:t>
            </a:r>
            <a:r>
              <a:rPr spc="-15" dirty="0"/>
              <a:t> </a:t>
            </a:r>
            <a:r>
              <a:rPr spc="-195" dirty="0"/>
              <a:t>em</a:t>
            </a:r>
            <a:r>
              <a:rPr spc="-15" dirty="0"/>
              <a:t> </a:t>
            </a:r>
            <a:r>
              <a:rPr spc="-105" dirty="0"/>
              <a:t>Espécies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77755" y="1468836"/>
            <a:ext cx="6470653" cy="1134184"/>
            <a:chOff x="609599" y="6286498"/>
            <a:chExt cx="4210050" cy="1009650"/>
          </a:xfrm>
        </p:grpSpPr>
        <p:sp>
          <p:nvSpPr>
            <p:cNvPr id="4" name="object 4"/>
            <p:cNvSpPr/>
            <p:nvPr/>
          </p:nvSpPr>
          <p:spPr>
            <a:xfrm>
              <a:off x="614362" y="6291261"/>
              <a:ext cx="4200525" cy="1000125"/>
            </a:xfrm>
            <a:custGeom>
              <a:avLst/>
              <a:gdLst/>
              <a:ahLst/>
              <a:cxnLst/>
              <a:rect l="l" t="t" r="r" b="b"/>
              <a:pathLst>
                <a:path w="4200525" h="1000125">
                  <a:moveTo>
                    <a:pt x="4133777" y="1000124"/>
                  </a:moveTo>
                  <a:lnTo>
                    <a:pt x="66746" y="1000124"/>
                  </a:lnTo>
                  <a:lnTo>
                    <a:pt x="62101" y="999666"/>
                  </a:lnTo>
                  <a:lnTo>
                    <a:pt x="24240" y="982517"/>
                  </a:lnTo>
                  <a:lnTo>
                    <a:pt x="2287" y="947224"/>
                  </a:lnTo>
                  <a:lnTo>
                    <a:pt x="0" y="933378"/>
                  </a:lnTo>
                  <a:lnTo>
                    <a:pt x="0" y="9286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4133777" y="0"/>
                  </a:lnTo>
                  <a:lnTo>
                    <a:pt x="4172675" y="14644"/>
                  </a:lnTo>
                  <a:lnTo>
                    <a:pt x="4196881" y="48431"/>
                  </a:lnTo>
                  <a:lnTo>
                    <a:pt x="4200524" y="66746"/>
                  </a:lnTo>
                  <a:lnTo>
                    <a:pt x="4200524" y="933378"/>
                  </a:lnTo>
                  <a:lnTo>
                    <a:pt x="4185878" y="972275"/>
                  </a:lnTo>
                  <a:lnTo>
                    <a:pt x="4152090" y="996481"/>
                  </a:lnTo>
                  <a:lnTo>
                    <a:pt x="4138422" y="999666"/>
                  </a:lnTo>
                  <a:lnTo>
                    <a:pt x="4133777" y="10001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614362" y="6291261"/>
              <a:ext cx="4200525" cy="1000125"/>
            </a:xfrm>
            <a:custGeom>
              <a:avLst/>
              <a:gdLst/>
              <a:ahLst/>
              <a:cxnLst/>
              <a:rect l="l" t="t" r="r" b="b"/>
              <a:pathLst>
                <a:path w="4200525" h="1000125">
                  <a:moveTo>
                    <a:pt x="0" y="928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1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3" y="35647"/>
                  </a:lnTo>
                  <a:lnTo>
                    <a:pt x="12039" y="31748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129086" y="0"/>
                  </a:lnTo>
                  <a:lnTo>
                    <a:pt x="4133777" y="0"/>
                  </a:lnTo>
                  <a:lnTo>
                    <a:pt x="4138422" y="457"/>
                  </a:lnTo>
                  <a:lnTo>
                    <a:pt x="4176283" y="17605"/>
                  </a:lnTo>
                  <a:lnTo>
                    <a:pt x="4188484" y="31748"/>
                  </a:lnTo>
                  <a:lnTo>
                    <a:pt x="4191090" y="35647"/>
                  </a:lnTo>
                  <a:lnTo>
                    <a:pt x="4193291" y="39764"/>
                  </a:lnTo>
                  <a:lnTo>
                    <a:pt x="4195086" y="44098"/>
                  </a:lnTo>
                  <a:lnTo>
                    <a:pt x="4196881" y="48431"/>
                  </a:lnTo>
                  <a:lnTo>
                    <a:pt x="4198236" y="52899"/>
                  </a:lnTo>
                  <a:lnTo>
                    <a:pt x="4199151" y="57499"/>
                  </a:lnTo>
                  <a:lnTo>
                    <a:pt x="4200066" y="62100"/>
                  </a:lnTo>
                  <a:lnTo>
                    <a:pt x="4200524" y="66746"/>
                  </a:lnTo>
                  <a:lnTo>
                    <a:pt x="4200524" y="71437"/>
                  </a:lnTo>
                  <a:lnTo>
                    <a:pt x="4200524" y="928687"/>
                  </a:lnTo>
                  <a:lnTo>
                    <a:pt x="4200524" y="933378"/>
                  </a:lnTo>
                  <a:lnTo>
                    <a:pt x="4200066" y="938023"/>
                  </a:lnTo>
                  <a:lnTo>
                    <a:pt x="4182917" y="975884"/>
                  </a:lnTo>
                  <a:lnTo>
                    <a:pt x="4168775" y="988084"/>
                  </a:lnTo>
                  <a:lnTo>
                    <a:pt x="4164874" y="990691"/>
                  </a:lnTo>
                  <a:lnTo>
                    <a:pt x="4143023" y="998751"/>
                  </a:lnTo>
                  <a:lnTo>
                    <a:pt x="4138422" y="999666"/>
                  </a:lnTo>
                  <a:lnTo>
                    <a:pt x="4133777" y="1000124"/>
                  </a:lnTo>
                  <a:lnTo>
                    <a:pt x="4129086" y="1000124"/>
                  </a:lnTo>
                  <a:lnTo>
                    <a:pt x="71437" y="1000124"/>
                  </a:lnTo>
                  <a:lnTo>
                    <a:pt x="66746" y="1000124"/>
                  </a:lnTo>
                  <a:lnTo>
                    <a:pt x="62101" y="999666"/>
                  </a:lnTo>
                  <a:lnTo>
                    <a:pt x="57500" y="998751"/>
                  </a:lnTo>
                  <a:lnTo>
                    <a:pt x="52900" y="997836"/>
                  </a:lnTo>
                  <a:lnTo>
                    <a:pt x="31748" y="988084"/>
                  </a:lnTo>
                  <a:lnTo>
                    <a:pt x="27848" y="985479"/>
                  </a:lnTo>
                  <a:lnTo>
                    <a:pt x="24240" y="982517"/>
                  </a:lnTo>
                  <a:lnTo>
                    <a:pt x="20923" y="979201"/>
                  </a:lnTo>
                  <a:lnTo>
                    <a:pt x="17606" y="975884"/>
                  </a:lnTo>
                  <a:lnTo>
                    <a:pt x="457" y="938023"/>
                  </a:lnTo>
                  <a:lnTo>
                    <a:pt x="0" y="933378"/>
                  </a:lnTo>
                  <a:lnTo>
                    <a:pt x="0" y="928687"/>
                  </a:lnTo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6899" y="1004093"/>
            <a:ext cx="300228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0" spc="-90" dirty="0">
                <a:solidFill>
                  <a:srgbClr val="3398DA"/>
                </a:solidFill>
                <a:latin typeface="Roboto Medium"/>
                <a:cs typeface="Roboto Medium"/>
              </a:rPr>
              <a:t>Formação</a:t>
            </a:r>
            <a:r>
              <a:rPr sz="1650" b="0" spc="-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3398DA"/>
                </a:solidFill>
                <a:latin typeface="Roboto Medium"/>
                <a:cs typeface="Roboto Medium"/>
              </a:rPr>
              <a:t>de</a:t>
            </a:r>
            <a:r>
              <a:rPr sz="1650" b="0" spc="-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3398DA"/>
                </a:solidFill>
                <a:latin typeface="Roboto Medium"/>
                <a:cs typeface="Roboto Medium"/>
              </a:rPr>
              <a:t>Espécies</a:t>
            </a:r>
            <a:r>
              <a:rPr sz="165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65" dirty="0">
                <a:solidFill>
                  <a:srgbClr val="3398DA"/>
                </a:solidFill>
                <a:latin typeface="Roboto Medium"/>
                <a:cs typeface="Roboto Medium"/>
              </a:rPr>
              <a:t>(Clustering)</a:t>
            </a:r>
            <a:endParaRPr sz="1650">
              <a:latin typeface="Roboto Medium"/>
              <a:cs typeface="Roboto Medium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1562100"/>
            <a:ext cx="153322" cy="15335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3600" y="1478503"/>
            <a:ext cx="3717925" cy="4832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Espécies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são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formadas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com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base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na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posição</a:t>
            </a:r>
            <a:r>
              <a:rPr sz="130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3398DA"/>
                </a:solidFill>
                <a:latin typeface="Roboto Medium"/>
                <a:cs typeface="Roboto Medium"/>
              </a:rPr>
              <a:t>e</a:t>
            </a:r>
            <a:r>
              <a:rPr sz="1300" b="0" spc="-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45" dirty="0">
                <a:solidFill>
                  <a:srgbClr val="3398DA"/>
                </a:solidFill>
                <a:latin typeface="Roboto Medium"/>
                <a:cs typeface="Roboto Medium"/>
              </a:rPr>
              <a:t>fitness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dos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indivíduos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em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cada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iteração.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171699"/>
            <a:ext cx="133349" cy="1523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4550" y="2088140"/>
            <a:ext cx="3599179" cy="711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algoritmo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seleciona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sequencialmente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10" dirty="0">
                <a:solidFill>
                  <a:srgbClr val="3398DA"/>
                </a:solidFill>
                <a:latin typeface="Roboto Medium"/>
                <a:cs typeface="Roboto Medium"/>
              </a:rPr>
              <a:t>melhor </a:t>
            </a:r>
            <a:r>
              <a:rPr sz="1300" b="0" spc="-50" dirty="0">
                <a:solidFill>
                  <a:srgbClr val="3398DA"/>
                </a:solidFill>
                <a:latin typeface="Roboto Medium"/>
                <a:cs typeface="Roboto Medium"/>
              </a:rPr>
              <a:t>indivíduo</a:t>
            </a:r>
            <a:r>
              <a:rPr sz="1300" b="0" spc="-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disponível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como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semente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(seed)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para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cada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espécie.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3009899"/>
            <a:ext cx="171449" cy="1523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82650" y="2926340"/>
            <a:ext cx="3469004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Cada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espécie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é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composta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pela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semente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seus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45" dirty="0">
                <a:solidFill>
                  <a:srgbClr val="3398DA"/>
                </a:solidFill>
                <a:latin typeface="Roboto Medium"/>
                <a:cs typeface="Roboto Medium"/>
              </a:rPr>
              <a:t>n-</a:t>
            </a:r>
            <a:r>
              <a:rPr sz="1300" b="0" spc="-50" dirty="0">
                <a:solidFill>
                  <a:srgbClr val="3398DA"/>
                </a:solidFill>
                <a:latin typeface="Roboto Medium"/>
                <a:cs typeface="Roboto Medium"/>
              </a:rPr>
              <a:t>1 vizinhos</a:t>
            </a:r>
            <a:r>
              <a:rPr sz="1300" b="0" spc="-3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mais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próximos.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117" y="3629017"/>
            <a:ext cx="138119" cy="13336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63600" y="3535934"/>
            <a:ext cx="385762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processo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é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repetido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até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que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todos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os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indivíduos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4A5462"/>
                </a:solidFill>
                <a:latin typeface="Roboto"/>
                <a:cs typeface="Roboto"/>
              </a:rPr>
              <a:t>sejam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atribuídos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alguma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espécie.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6899" y="4242593"/>
            <a:ext cx="157035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0" spc="-85" dirty="0">
                <a:solidFill>
                  <a:srgbClr val="3398DA"/>
                </a:solidFill>
                <a:latin typeface="Roboto Medium"/>
                <a:cs typeface="Roboto Medium"/>
              </a:rPr>
              <a:t>Tipos</a:t>
            </a:r>
            <a:r>
              <a:rPr sz="1650" b="0" spc="-2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3398DA"/>
                </a:solidFill>
                <a:latin typeface="Roboto Medium"/>
                <a:cs typeface="Roboto Medium"/>
              </a:rPr>
              <a:t>de</a:t>
            </a:r>
            <a:r>
              <a:rPr sz="1650" b="0" spc="-2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75" dirty="0">
                <a:solidFill>
                  <a:srgbClr val="3398DA"/>
                </a:solidFill>
                <a:latin typeface="Roboto Medium"/>
                <a:cs typeface="Roboto Medium"/>
              </a:rPr>
              <a:t>Espécies</a:t>
            </a:r>
            <a:endParaRPr sz="1650" dirty="0">
              <a:latin typeface="Roboto Medium"/>
              <a:cs typeface="Roboto Medium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0088" y="4800599"/>
            <a:ext cx="151423" cy="1523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9599" y="5638799"/>
            <a:ext cx="152399" cy="1523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63600" y="5555203"/>
            <a:ext cx="3702050" cy="4832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Espécies</a:t>
            </a:r>
            <a:r>
              <a:rPr sz="130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Non-Tracker:</a:t>
            </a:r>
            <a:r>
              <a:rPr sz="130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Não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convergidas,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responsáveis pela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exploração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global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do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espaço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busca.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92392" y="1660123"/>
            <a:ext cx="152273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85" dirty="0">
                <a:solidFill>
                  <a:srgbClr val="4A5462"/>
                </a:solidFill>
                <a:latin typeface="Roboto Medium"/>
                <a:cs typeface="Roboto Medium"/>
              </a:rPr>
              <a:t>Tamanho</a:t>
            </a:r>
            <a:r>
              <a:rPr sz="1300" b="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4A5462"/>
                </a:solidFill>
                <a:latin typeface="Roboto Medium"/>
                <a:cs typeface="Roboto Medium"/>
              </a:rPr>
              <a:t>Espacial</a:t>
            </a:r>
            <a:r>
              <a:rPr sz="1300" b="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4A5462"/>
                </a:solidFill>
                <a:latin typeface="Roboto Medium"/>
                <a:cs typeface="Roboto Medium"/>
              </a:rPr>
              <a:t>(s</a:t>
            </a:r>
            <a:r>
              <a:rPr sz="1300" b="0" spc="-7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00" b="0" spc="-50" dirty="0">
                <a:solidFill>
                  <a:srgbClr val="4A5462"/>
                </a:solidFill>
                <a:latin typeface="Roboto Medium"/>
                <a:cs typeface="Roboto Medium"/>
              </a:rPr>
              <a:t>)</a:t>
            </a:r>
            <a:endParaRPr sz="1300" dirty="0">
              <a:latin typeface="Roboto Medium"/>
              <a:cs typeface="Robo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8200" y="4717003"/>
            <a:ext cx="3905885" cy="711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15399"/>
              </a:lnSpc>
              <a:spcBef>
                <a:spcPts val="90"/>
              </a:spcBef>
            </a:pP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Espécies</a:t>
            </a:r>
            <a:r>
              <a:rPr sz="1300" b="0" spc="-3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Tracker:</a:t>
            </a:r>
            <a:r>
              <a:rPr sz="1300" b="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Convergidas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regiões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promissoras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(tamanho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espacial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s</a:t>
            </a:r>
            <a:r>
              <a:rPr sz="1500" baseline="-13888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500" spc="75" baseline="-13888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dirty="0">
                <a:solidFill>
                  <a:srgbClr val="4A5462"/>
                </a:solidFill>
                <a:latin typeface="Arial"/>
                <a:cs typeface="Arial"/>
              </a:rPr>
              <a:t>≤</a:t>
            </a:r>
            <a:r>
              <a:rPr sz="1150" spc="-2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r</a:t>
            </a:r>
            <a:r>
              <a:rPr sz="1500" spc="-60" baseline="-13888" dirty="0">
                <a:solidFill>
                  <a:srgbClr val="4A5462"/>
                </a:solidFill>
                <a:latin typeface="Roboto"/>
                <a:cs typeface="Roboto"/>
              </a:rPr>
              <a:t>track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),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responsáveis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por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rastrear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o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ótimo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local.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57718" y="3101719"/>
            <a:ext cx="6457949" cy="2438399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6608653" y="5210875"/>
            <a:ext cx="8274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Espécie</a:t>
            </a:r>
            <a:r>
              <a:rPr sz="10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Tracker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89778" y="4829875"/>
            <a:ext cx="8274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Espécie</a:t>
            </a:r>
            <a:r>
              <a:rPr sz="10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Tracker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0FB678DA-C384-B382-272B-D5A03C115A7B}"/>
              </a:ext>
            </a:extLst>
          </p:cNvPr>
          <p:cNvSpPr txBox="1"/>
          <p:nvPr/>
        </p:nvSpPr>
        <p:spPr>
          <a:xfrm>
            <a:off x="5649530" y="1931722"/>
            <a:ext cx="6123336" cy="455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lang="pt-BR" sz="1300" spc="-80" dirty="0">
                <a:solidFill>
                  <a:srgbClr val="4A5462"/>
                </a:solidFill>
                <a:latin typeface="Roboto"/>
                <a:cs typeface="Roboto"/>
              </a:rPr>
              <a:t>A distância máxima entre a melhor posição pessoal (</a:t>
            </a:r>
            <a:r>
              <a:rPr lang="pt-BR" sz="1300" spc="-45" dirty="0" err="1">
                <a:solidFill>
                  <a:srgbClr val="3398DA"/>
                </a:solidFill>
                <a:latin typeface="Roboto Medium"/>
                <a:cs typeface="Roboto Medium"/>
              </a:rPr>
              <a:t>Pbest</a:t>
            </a:r>
            <a:r>
              <a:rPr lang="pt-BR" sz="1300" spc="-80" dirty="0">
                <a:solidFill>
                  <a:srgbClr val="4A5462"/>
                </a:solidFill>
                <a:latin typeface="Roboto"/>
                <a:cs typeface="Roboto"/>
              </a:rPr>
              <a:t>) da partícula "semente" daquela espécie e a melhor posição pessoal  de qualquer um de seus outros membros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52" name="object 40">
            <a:extLst>
              <a:ext uri="{FF2B5EF4-FFF2-40B4-BE49-F238E27FC236}">
                <a16:creationId xmlns:a16="http://schemas.microsoft.com/office/drawing/2014/main" id="{9412684A-848B-EDF5-EB54-06E4888807D0}"/>
              </a:ext>
            </a:extLst>
          </p:cNvPr>
          <p:cNvSpPr txBox="1"/>
          <p:nvPr/>
        </p:nvSpPr>
        <p:spPr>
          <a:xfrm>
            <a:off x="10523499" y="5300092"/>
            <a:ext cx="113657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5" dirty="0" err="1">
                <a:solidFill>
                  <a:srgbClr val="333A40"/>
                </a:solidFill>
                <a:latin typeface="Roboto"/>
                <a:cs typeface="Roboto"/>
              </a:rPr>
              <a:t>Espécie</a:t>
            </a:r>
            <a:r>
              <a:rPr lang="pt-BR" sz="1000" spc="-55" dirty="0">
                <a:solidFill>
                  <a:srgbClr val="333A40"/>
                </a:solidFill>
                <a:latin typeface="Roboto"/>
                <a:cs typeface="Roboto"/>
              </a:rPr>
              <a:t> Non </a:t>
            </a:r>
            <a:r>
              <a:rPr sz="10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Tracker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6EFCB458-A126-96D2-F628-C1DA872727A2}"/>
              </a:ext>
            </a:extLst>
          </p:cNvPr>
          <p:cNvSpPr/>
          <p:nvPr/>
        </p:nvSpPr>
        <p:spPr>
          <a:xfrm rot="21180000">
            <a:off x="10223779" y="5105570"/>
            <a:ext cx="108000" cy="121226"/>
          </a:xfrm>
          <a:prstGeom prst="ellipse">
            <a:avLst/>
          </a:prstGeom>
          <a:solidFill>
            <a:srgbClr val="60A5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object 15">
            <a:extLst>
              <a:ext uri="{FF2B5EF4-FFF2-40B4-BE49-F238E27FC236}">
                <a16:creationId xmlns:a16="http://schemas.microsoft.com/office/drawing/2014/main" id="{AB84DFB7-C522-8E9A-4FAB-A6D3C47A5A20}"/>
              </a:ext>
            </a:extLst>
          </p:cNvPr>
          <p:cNvSpPr txBox="1"/>
          <p:nvPr/>
        </p:nvSpPr>
        <p:spPr>
          <a:xfrm>
            <a:off x="5568579" y="3251086"/>
            <a:ext cx="2737221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pt-BR" sz="1650" b="0" spc="-85" dirty="0">
                <a:solidFill>
                  <a:srgbClr val="3398DA"/>
                </a:solidFill>
                <a:latin typeface="Roboto Medium"/>
                <a:cs typeface="Roboto Medium"/>
              </a:rPr>
              <a:t>Detalhamento</a:t>
            </a:r>
            <a:r>
              <a:rPr sz="1650" b="0" spc="-2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3398DA"/>
                </a:solidFill>
                <a:latin typeface="Roboto Medium"/>
                <a:cs typeface="Roboto Medium"/>
              </a:rPr>
              <a:t>de</a:t>
            </a:r>
            <a:r>
              <a:rPr sz="1650" b="0" spc="-2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75" dirty="0">
                <a:solidFill>
                  <a:srgbClr val="3398DA"/>
                </a:solidFill>
                <a:latin typeface="Roboto Medium"/>
                <a:cs typeface="Roboto Medium"/>
              </a:rPr>
              <a:t>Espécies</a:t>
            </a:r>
            <a:endParaRPr sz="1650" dirty="0">
              <a:latin typeface="Roboto Medium"/>
              <a:cs typeface="Roboto Medium"/>
            </a:endParaRPr>
          </a:p>
        </p:txBody>
      </p:sp>
      <p:pic>
        <p:nvPicPr>
          <p:cNvPr id="55" name="object 37">
            <a:extLst>
              <a:ext uri="{FF2B5EF4-FFF2-40B4-BE49-F238E27FC236}">
                <a16:creationId xmlns:a16="http://schemas.microsoft.com/office/drawing/2014/main" id="{BF0302E3-83D5-DE4B-25BE-9AFA357CEB72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6704806"/>
            <a:ext cx="12191999" cy="76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93303"/>
            <a:ext cx="558482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Componente</a:t>
            </a:r>
            <a:r>
              <a:rPr spc="-25" dirty="0"/>
              <a:t> </a:t>
            </a:r>
            <a:r>
              <a:rPr spc="-145" dirty="0"/>
              <a:t>de</a:t>
            </a:r>
            <a:r>
              <a:rPr spc="-25" dirty="0"/>
              <a:t> </a:t>
            </a:r>
            <a:r>
              <a:rPr spc="-150" dirty="0"/>
              <a:t>População</a:t>
            </a:r>
            <a:r>
              <a:rPr spc="-25" dirty="0"/>
              <a:t> </a:t>
            </a:r>
            <a:r>
              <a:rPr spc="-140" dirty="0"/>
              <a:t>Adaptativa</a:t>
            </a:r>
            <a:r>
              <a:rPr spc="-25" dirty="0"/>
              <a:t> </a:t>
            </a:r>
            <a:r>
              <a:rPr spc="-65" dirty="0"/>
              <a:t>(AP)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6899" y="1004093"/>
            <a:ext cx="299783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0" spc="-90" dirty="0">
                <a:solidFill>
                  <a:srgbClr val="3398DA"/>
                </a:solidFill>
                <a:latin typeface="Roboto Medium"/>
                <a:cs typeface="Roboto Medium"/>
              </a:rPr>
              <a:t>Adaptação</a:t>
            </a:r>
            <a:r>
              <a:rPr sz="1650" b="0" spc="-3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85" dirty="0">
                <a:solidFill>
                  <a:srgbClr val="3398DA"/>
                </a:solidFill>
                <a:latin typeface="Roboto Medium"/>
                <a:cs typeface="Roboto Medium"/>
              </a:rPr>
              <a:t>Dinâmica</a:t>
            </a:r>
            <a:r>
              <a:rPr sz="1650" b="0" spc="-3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3398DA"/>
                </a:solidFill>
                <a:latin typeface="Roboto Medium"/>
                <a:cs typeface="Roboto Medium"/>
              </a:rPr>
              <a:t>de</a:t>
            </a:r>
            <a:r>
              <a:rPr sz="1650" b="0" spc="-3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70" dirty="0">
                <a:solidFill>
                  <a:srgbClr val="3398DA"/>
                </a:solidFill>
                <a:latin typeface="Roboto Medium"/>
                <a:cs typeface="Roboto Medium"/>
              </a:rPr>
              <a:t>População</a:t>
            </a:r>
            <a:endParaRPr sz="1650">
              <a:latin typeface="Roboto Medium"/>
              <a:cs typeface="Roboto Medium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4" y="1524000"/>
            <a:ext cx="161627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2650" y="1440433"/>
            <a:ext cx="442341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Ajusta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5" dirty="0">
                <a:solidFill>
                  <a:srgbClr val="3398DA"/>
                </a:solidFill>
                <a:latin typeface="Roboto Medium"/>
                <a:cs typeface="Roboto Medium"/>
              </a:rPr>
              <a:t>automaticamente</a:t>
            </a:r>
            <a:r>
              <a:rPr sz="1300" b="0" spc="-2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tamanho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da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população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e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número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de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espécies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com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base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nas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regiões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promissoras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descobertas.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2171164"/>
            <a:ext cx="152399" cy="7727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63600" y="2050033"/>
            <a:ext cx="493903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Equilibra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55" dirty="0">
                <a:solidFill>
                  <a:srgbClr val="3398DA"/>
                </a:solidFill>
                <a:latin typeface="Roboto Medium"/>
                <a:cs typeface="Roboto Medium"/>
              </a:rPr>
              <a:t>eficiência</a:t>
            </a:r>
            <a:r>
              <a:rPr sz="130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3398DA"/>
                </a:solidFill>
                <a:latin typeface="Roboto Medium"/>
                <a:cs typeface="Roboto Medium"/>
              </a:rPr>
              <a:t>e</a:t>
            </a:r>
            <a:r>
              <a:rPr sz="130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3398DA"/>
                </a:solidFill>
                <a:latin typeface="Roboto Medium"/>
                <a:cs typeface="Roboto Medium"/>
              </a:rPr>
              <a:t>eficácia</a:t>
            </a:r>
            <a:r>
              <a:rPr sz="130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ao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evitar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excesso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ou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escassez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4A5462"/>
                </a:solidFill>
                <a:latin typeface="Roboto"/>
                <a:cs typeface="Roboto"/>
              </a:rPr>
              <a:t>espécies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em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relação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ao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número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picos.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899" y="2718593"/>
            <a:ext cx="169545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0" spc="-95" dirty="0">
                <a:solidFill>
                  <a:srgbClr val="3398DA"/>
                </a:solidFill>
                <a:latin typeface="Roboto Medium"/>
                <a:cs typeface="Roboto Medium"/>
              </a:rPr>
              <a:t>Mecanismos</a:t>
            </a:r>
            <a:r>
              <a:rPr sz="1650" b="0" spc="-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75" dirty="0">
                <a:solidFill>
                  <a:srgbClr val="3398DA"/>
                </a:solidFill>
                <a:latin typeface="Roboto Medium"/>
                <a:cs typeface="Roboto Medium"/>
              </a:rPr>
              <a:t>Chave</a:t>
            </a:r>
            <a:endParaRPr sz="1650" dirty="0">
              <a:latin typeface="Roboto Medium"/>
              <a:cs typeface="Roboto Medium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3238499"/>
            <a:ext cx="152399" cy="1523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63600" y="3408679"/>
            <a:ext cx="471614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9270" algn="l"/>
              </a:tabLst>
            </a:pP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	),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0" dirty="0">
                <a:solidFill>
                  <a:srgbClr val="4A5462"/>
                </a:solidFill>
                <a:latin typeface="Roboto"/>
                <a:cs typeface="Roboto"/>
              </a:rPr>
              <a:t>m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novos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indivíduos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aleatórios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são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injetados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para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restaurar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3600" y="3637279"/>
            <a:ext cx="129857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diversidade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4A5462"/>
                </a:solidFill>
                <a:latin typeface="Roboto"/>
                <a:cs typeface="Roboto"/>
              </a:rPr>
              <a:t>global.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4076700"/>
            <a:ext cx="152399" cy="1523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63600" y="4018279"/>
            <a:ext cx="449707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5" dirty="0">
                <a:solidFill>
                  <a:srgbClr val="3398DA"/>
                </a:solidFill>
                <a:latin typeface="Roboto Medium"/>
                <a:cs typeface="Roboto Medium"/>
              </a:rPr>
              <a:t>Exclusão:</a:t>
            </a:r>
            <a:r>
              <a:rPr sz="130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Remove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espécies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redundantes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quando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distância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entre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599" y="4923651"/>
            <a:ext cx="152429" cy="13489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619251" y="5714206"/>
            <a:ext cx="432752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Elimina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necessidade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ajustar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manualmente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tamanho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da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população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98626" y="5955785"/>
            <a:ext cx="424815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Adapta-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se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problemas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com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número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variável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ou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desconhecido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picos</a:t>
            </a:r>
            <a:endParaRPr sz="1150" dirty="0">
              <a:latin typeface="Roboto"/>
              <a:cs typeface="Roboto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86498" y="456406"/>
            <a:ext cx="5295899" cy="573404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629028" y="674212"/>
            <a:ext cx="261112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65" dirty="0">
                <a:solidFill>
                  <a:srgbClr val="333A40"/>
                </a:solidFill>
                <a:latin typeface="Roboto Medium"/>
                <a:cs typeface="Roboto Medium"/>
              </a:rPr>
              <a:t>Processo</a:t>
            </a:r>
            <a:r>
              <a:rPr sz="1300" b="0" spc="-1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333A40"/>
                </a:solidFill>
                <a:latin typeface="Roboto Medium"/>
                <a:cs typeface="Roboto Medium"/>
              </a:rPr>
              <a:t>de</a:t>
            </a:r>
            <a:r>
              <a:rPr sz="1300" b="0" spc="-1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333A40"/>
                </a:solidFill>
                <a:latin typeface="Roboto Medium"/>
                <a:cs typeface="Roboto Medium"/>
              </a:rPr>
              <a:t>Adaptação</a:t>
            </a:r>
            <a:r>
              <a:rPr sz="1300" b="0" spc="-1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333A40"/>
                </a:solidFill>
                <a:latin typeface="Roboto Medium"/>
                <a:cs typeface="Roboto Medium"/>
              </a:rPr>
              <a:t>da</a:t>
            </a:r>
            <a:r>
              <a:rPr sz="1300" b="0" spc="-1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300" b="0" spc="-45" dirty="0">
                <a:solidFill>
                  <a:srgbClr val="333A40"/>
                </a:solidFill>
                <a:latin typeface="Roboto Medium"/>
                <a:cs typeface="Roboto Medium"/>
              </a:rPr>
              <a:t>População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02425" y="1093311"/>
            <a:ext cx="13589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0" dirty="0">
                <a:solidFill>
                  <a:srgbClr val="2562EB"/>
                </a:solidFill>
                <a:latin typeface="Roboto Medium"/>
                <a:cs typeface="Roboto Medium"/>
              </a:rPr>
              <a:t>1.</a:t>
            </a:r>
            <a:r>
              <a:rPr sz="1300" b="0" spc="-3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2562EB"/>
                </a:solidFill>
                <a:latin typeface="Roboto Medium"/>
                <a:cs typeface="Roboto Medium"/>
              </a:rPr>
              <a:t>População</a:t>
            </a:r>
            <a:r>
              <a:rPr sz="1300" b="0" spc="-30" dirty="0">
                <a:solidFill>
                  <a:srgbClr val="2562EB"/>
                </a:solidFill>
                <a:latin typeface="Roboto Medium"/>
                <a:cs typeface="Roboto Medium"/>
              </a:rPr>
              <a:t> Inicial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02425" y="1714580"/>
            <a:ext cx="281432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solidFill>
                  <a:srgbClr val="333A40"/>
                </a:solidFill>
                <a:latin typeface="Roboto"/>
                <a:cs typeface="Roboto"/>
              </a:rPr>
              <a:t>Indivíduos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33A40"/>
                </a:solidFill>
                <a:latin typeface="Roboto"/>
                <a:cs typeface="Roboto"/>
              </a:rPr>
              <a:t>iniciais</a:t>
            </a:r>
            <a:r>
              <a:rPr sz="115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A40"/>
                </a:solidFill>
                <a:latin typeface="Roboto"/>
                <a:cs typeface="Roboto"/>
              </a:rPr>
              <a:t>exploram</a:t>
            </a:r>
            <a:r>
              <a:rPr sz="115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A40"/>
                </a:solidFill>
                <a:latin typeface="Roboto"/>
                <a:cs typeface="Roboto"/>
              </a:rPr>
              <a:t>o</a:t>
            </a:r>
            <a:r>
              <a:rPr sz="115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espaço</a:t>
            </a:r>
            <a:r>
              <a:rPr sz="115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15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33A40"/>
                </a:solidFill>
                <a:latin typeface="Roboto"/>
                <a:cs typeface="Roboto"/>
              </a:rPr>
              <a:t>busca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96822" y="1478598"/>
            <a:ext cx="37909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6A7280"/>
                </a:solidFill>
                <a:latin typeface="Roboto"/>
                <a:cs typeface="Roboto"/>
              </a:rPr>
              <a:t>Estado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39064" y="1638380"/>
            <a:ext cx="69469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spc="-55" dirty="0">
                <a:solidFill>
                  <a:srgbClr val="333A40"/>
                </a:solidFill>
                <a:latin typeface="Roboto Medium"/>
                <a:cs typeface="Roboto Medium"/>
              </a:rPr>
              <a:t>Explorando</a:t>
            </a:r>
            <a:endParaRPr sz="1150">
              <a:latin typeface="Roboto Medium"/>
              <a:cs typeface="Roboto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02425" y="2141061"/>
            <a:ext cx="207073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5" dirty="0">
                <a:solidFill>
                  <a:srgbClr val="2562EB"/>
                </a:solidFill>
                <a:latin typeface="Roboto Medium"/>
                <a:cs typeface="Roboto Medium"/>
              </a:rPr>
              <a:t>2.</a:t>
            </a:r>
            <a:r>
              <a:rPr sz="1300" b="0" spc="-3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300" b="0" spc="-85" dirty="0">
                <a:solidFill>
                  <a:srgbClr val="2562EB"/>
                </a:solidFill>
                <a:latin typeface="Roboto Medium"/>
                <a:cs typeface="Roboto Medium"/>
              </a:rPr>
              <a:t>Todas</a:t>
            </a:r>
            <a:r>
              <a:rPr sz="1300" b="0" spc="-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2562EB"/>
                </a:solidFill>
                <a:latin typeface="Roboto Medium"/>
                <a:cs typeface="Roboto Medium"/>
              </a:rPr>
              <a:t>Espécies</a:t>
            </a:r>
            <a:r>
              <a:rPr sz="1300" b="0" spc="-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2562EB"/>
                </a:solidFill>
                <a:latin typeface="Roboto Medium"/>
                <a:cs typeface="Roboto Medium"/>
              </a:rPr>
              <a:t>Convergem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02425" y="2762330"/>
            <a:ext cx="279209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5" dirty="0">
                <a:solidFill>
                  <a:srgbClr val="333A40"/>
                </a:solidFill>
                <a:latin typeface="Roboto"/>
                <a:cs typeface="Roboto"/>
              </a:rPr>
              <a:t>Espécies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convergem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para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A40"/>
                </a:solidFill>
                <a:latin typeface="Roboto"/>
                <a:cs typeface="Roboto"/>
              </a:rPr>
              <a:t>regiões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A40"/>
                </a:solidFill>
                <a:latin typeface="Roboto"/>
                <a:cs typeface="Roboto"/>
              </a:rPr>
              <a:t>promissoras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691166" y="2526348"/>
            <a:ext cx="37909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6A7280"/>
                </a:solidFill>
                <a:latin typeface="Roboto"/>
                <a:cs typeface="Roboto"/>
              </a:rPr>
              <a:t>Estado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527753" y="2686130"/>
            <a:ext cx="70548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spc="-55" dirty="0">
                <a:solidFill>
                  <a:srgbClr val="333A40"/>
                </a:solidFill>
                <a:latin typeface="Roboto Medium"/>
                <a:cs typeface="Roboto Medium"/>
              </a:rPr>
              <a:t>Convergido</a:t>
            </a:r>
            <a:endParaRPr sz="1150">
              <a:latin typeface="Roboto Medium"/>
              <a:cs typeface="Roboto Mediu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02425" y="3188811"/>
            <a:ext cx="210629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0" dirty="0">
                <a:solidFill>
                  <a:srgbClr val="2562EB"/>
                </a:solidFill>
                <a:latin typeface="Roboto Medium"/>
                <a:cs typeface="Roboto Medium"/>
              </a:rPr>
              <a:t>3.</a:t>
            </a:r>
            <a:r>
              <a:rPr sz="1300" b="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2562EB"/>
                </a:solidFill>
                <a:latin typeface="Roboto Medium"/>
                <a:cs typeface="Roboto Medium"/>
              </a:rPr>
              <a:t>Injeção</a:t>
            </a:r>
            <a:r>
              <a:rPr sz="1300" b="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2562EB"/>
                </a:solidFill>
                <a:latin typeface="Roboto Medium"/>
                <a:cs typeface="Roboto Medium"/>
              </a:rPr>
              <a:t>de</a:t>
            </a:r>
            <a:r>
              <a:rPr sz="1300" b="0" spc="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300" b="0" spc="-75" dirty="0">
                <a:solidFill>
                  <a:srgbClr val="2562EB"/>
                </a:solidFill>
                <a:latin typeface="Roboto Medium"/>
                <a:cs typeface="Roboto Medium"/>
              </a:rPr>
              <a:t>Novos</a:t>
            </a:r>
            <a:r>
              <a:rPr sz="1300" b="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300" b="0" spc="-40" dirty="0">
                <a:solidFill>
                  <a:srgbClr val="2562EB"/>
                </a:solidFill>
                <a:latin typeface="Roboto Medium"/>
                <a:cs typeface="Roboto Medium"/>
              </a:rPr>
              <a:t>Indivíduos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02425" y="3788077"/>
            <a:ext cx="3230880" cy="3865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50" dirty="0">
                <a:solidFill>
                  <a:srgbClr val="333A40"/>
                </a:solidFill>
                <a:latin typeface="Roboto"/>
                <a:cs typeface="Roboto"/>
              </a:rPr>
              <a:t>Injeção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110" dirty="0">
                <a:solidFill>
                  <a:srgbClr val="333A40"/>
                </a:solidFill>
                <a:latin typeface="Roboto"/>
                <a:cs typeface="Roboto"/>
              </a:rPr>
              <a:t>m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 err="1">
                <a:solidFill>
                  <a:srgbClr val="333A40"/>
                </a:solidFill>
                <a:latin typeface="Roboto"/>
                <a:cs typeface="Roboto"/>
              </a:rPr>
              <a:t>novos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45" dirty="0" err="1">
                <a:solidFill>
                  <a:srgbClr val="333A40"/>
                </a:solidFill>
                <a:latin typeface="Roboto"/>
                <a:cs typeface="Roboto"/>
              </a:rPr>
              <a:t>indivíduos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para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A40"/>
                </a:solidFill>
                <a:latin typeface="Roboto"/>
                <a:cs typeface="Roboto"/>
              </a:rPr>
              <a:t>restaurar</a:t>
            </a:r>
            <a:r>
              <a:rPr sz="115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A40"/>
                </a:solidFill>
                <a:latin typeface="Roboto"/>
                <a:cs typeface="Roboto"/>
              </a:rPr>
              <a:t>a </a:t>
            </a:r>
            <a:r>
              <a:rPr sz="1150" spc="-10" dirty="0">
                <a:solidFill>
                  <a:srgbClr val="333A40"/>
                </a:solidFill>
                <a:latin typeface="Roboto"/>
                <a:cs typeface="Roboto"/>
              </a:rPr>
              <a:t>diversidade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55708" y="3659823"/>
            <a:ext cx="877569" cy="36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6A7280"/>
                </a:solidFill>
                <a:latin typeface="Roboto"/>
                <a:cs typeface="Roboto"/>
              </a:rPr>
              <a:t>Estado</a:t>
            </a:r>
            <a:endParaRPr sz="10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150" b="0" spc="-45" dirty="0">
                <a:solidFill>
                  <a:srgbClr val="333A40"/>
                </a:solidFill>
                <a:latin typeface="Roboto Medium"/>
                <a:cs typeface="Roboto Medium"/>
              </a:rPr>
              <a:t>Diversificando</a:t>
            </a:r>
            <a:endParaRPr sz="1150">
              <a:latin typeface="Roboto Medium"/>
              <a:cs typeface="Roboto Medi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02425" y="4408011"/>
            <a:ext cx="259207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0" dirty="0">
                <a:solidFill>
                  <a:srgbClr val="2562EB"/>
                </a:solidFill>
                <a:latin typeface="Roboto Medium"/>
                <a:cs typeface="Roboto Medium"/>
              </a:rPr>
              <a:t>4.</a:t>
            </a:r>
            <a:r>
              <a:rPr sz="1300" b="0" spc="-1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2562EB"/>
                </a:solidFill>
                <a:latin typeface="Roboto Medium"/>
                <a:cs typeface="Roboto Medium"/>
              </a:rPr>
              <a:t>Exclusão</a:t>
            </a:r>
            <a:r>
              <a:rPr sz="1300" b="0" spc="-1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2562EB"/>
                </a:solidFill>
                <a:latin typeface="Roboto Medium"/>
                <a:cs typeface="Roboto Medium"/>
              </a:rPr>
              <a:t>de</a:t>
            </a:r>
            <a:r>
              <a:rPr sz="1300" b="0" spc="-1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2562EB"/>
                </a:solidFill>
                <a:latin typeface="Roboto Medium"/>
                <a:cs typeface="Roboto Medium"/>
              </a:rPr>
              <a:t>Espécies</a:t>
            </a:r>
            <a:r>
              <a:rPr sz="1300" b="0" spc="-1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300" b="0" spc="-50" dirty="0">
                <a:solidFill>
                  <a:srgbClr val="2562EB"/>
                </a:solidFill>
                <a:latin typeface="Roboto Medium"/>
                <a:cs typeface="Roboto Medium"/>
              </a:rPr>
              <a:t>Redundantes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02425" y="5540677"/>
            <a:ext cx="31648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70" dirty="0">
                <a:solidFill>
                  <a:srgbClr val="333A40"/>
                </a:solidFill>
                <a:latin typeface="Roboto"/>
                <a:cs typeface="Roboto"/>
              </a:rPr>
              <a:t>Remoção</a:t>
            </a:r>
            <a:r>
              <a:rPr sz="115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15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A40"/>
                </a:solidFill>
                <a:latin typeface="Roboto"/>
                <a:cs typeface="Roboto"/>
              </a:rPr>
              <a:t>espécies</a:t>
            </a:r>
            <a:r>
              <a:rPr sz="115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A40"/>
                </a:solidFill>
                <a:latin typeface="Roboto"/>
                <a:cs typeface="Roboto"/>
              </a:rPr>
              <a:t>quando</a:t>
            </a:r>
            <a:r>
              <a:rPr sz="115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A40"/>
                </a:solidFill>
                <a:latin typeface="Roboto"/>
                <a:cs typeface="Roboto"/>
              </a:rPr>
              <a:t>sementes</a:t>
            </a:r>
            <a:r>
              <a:rPr sz="115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A40"/>
                </a:solidFill>
                <a:latin typeface="Roboto"/>
                <a:cs typeface="Roboto"/>
              </a:rPr>
              <a:t>estão</a:t>
            </a:r>
            <a:r>
              <a:rPr sz="115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A40"/>
                </a:solidFill>
                <a:latin typeface="Roboto"/>
                <a:cs typeface="Roboto"/>
              </a:rPr>
              <a:t>muito </a:t>
            </a:r>
            <a:r>
              <a:rPr sz="1150" spc="-10" dirty="0">
                <a:solidFill>
                  <a:srgbClr val="333A40"/>
                </a:solidFill>
                <a:latin typeface="Roboto"/>
                <a:cs typeface="Roboto"/>
              </a:rPr>
              <a:t>próximas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88934" y="5145723"/>
            <a:ext cx="37909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6A7280"/>
                </a:solidFill>
                <a:latin typeface="Roboto"/>
                <a:cs typeface="Roboto"/>
              </a:rPr>
              <a:t>Estado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523288" y="5305504"/>
            <a:ext cx="709930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BR" sz="1150" b="0" spc="-55" dirty="0">
                <a:solidFill>
                  <a:srgbClr val="333A40"/>
                </a:solidFill>
                <a:latin typeface="Roboto Medium"/>
                <a:cs typeface="Roboto Medium"/>
              </a:rPr>
              <a:t>Adaptando</a:t>
            </a:r>
            <a:endParaRPr sz="1150" dirty="0">
              <a:latin typeface="Roboto Medium"/>
              <a:cs typeface="Roboto Medi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8200" y="3180079"/>
            <a:ext cx="503237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300" b="0" spc="-65" dirty="0">
                <a:solidFill>
                  <a:srgbClr val="3398DA"/>
                </a:solidFill>
                <a:latin typeface="Roboto Medium"/>
                <a:cs typeface="Roboto Medium"/>
              </a:rPr>
              <a:t>Geração</a:t>
            </a:r>
            <a:r>
              <a:rPr sz="130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3398DA"/>
                </a:solidFill>
                <a:latin typeface="Roboto Medium"/>
                <a:cs typeface="Roboto Medium"/>
              </a:rPr>
              <a:t>de</a:t>
            </a:r>
            <a:r>
              <a:rPr sz="130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75" dirty="0">
                <a:solidFill>
                  <a:srgbClr val="3398DA"/>
                </a:solidFill>
                <a:latin typeface="Roboto Medium"/>
                <a:cs typeface="Roboto Medium"/>
              </a:rPr>
              <a:t>Novos</a:t>
            </a:r>
            <a:r>
              <a:rPr sz="130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50" dirty="0">
                <a:solidFill>
                  <a:srgbClr val="3398DA"/>
                </a:solidFill>
                <a:latin typeface="Roboto Medium"/>
                <a:cs typeface="Roboto Medium"/>
              </a:rPr>
              <a:t>Indivíduos:</a:t>
            </a:r>
            <a:r>
              <a:rPr sz="130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Quando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todas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espécies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convergem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(s</a:t>
            </a:r>
            <a:r>
              <a:rPr sz="1500" spc="-15" baseline="-13888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500" spc="104" baseline="-13888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Arial"/>
                <a:cs typeface="Arial"/>
              </a:rPr>
              <a:t>≤</a:t>
            </a:r>
            <a:endParaRPr sz="11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15243" y="3479641"/>
            <a:ext cx="4711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4A5462"/>
                </a:solidFill>
                <a:latin typeface="Roboto"/>
                <a:cs typeface="Roboto"/>
              </a:rPr>
              <a:t>generate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8200" y="4221733"/>
            <a:ext cx="474091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15399"/>
              </a:lnSpc>
              <a:spcBef>
                <a:spcPts val="90"/>
              </a:spcBef>
            </a:pP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sementes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é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menor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que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r</a:t>
            </a:r>
            <a:r>
              <a:rPr sz="1500" spc="-60" baseline="-13888" dirty="0">
                <a:solidFill>
                  <a:srgbClr val="4A5462"/>
                </a:solidFill>
                <a:latin typeface="Roboto"/>
                <a:cs typeface="Roboto"/>
              </a:rPr>
              <a:t>excl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,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mantendo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apenas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espécie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com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4A5462"/>
                </a:solidFill>
                <a:latin typeface="Roboto"/>
                <a:cs typeface="Roboto"/>
              </a:rPr>
              <a:t>melhor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fitness.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38200" y="4831333"/>
            <a:ext cx="4897755" cy="711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15399"/>
              </a:lnSpc>
              <a:spcBef>
                <a:spcPts val="90"/>
              </a:spcBef>
            </a:pPr>
            <a:r>
              <a:rPr sz="1300" b="0" spc="-55" dirty="0">
                <a:solidFill>
                  <a:srgbClr val="3398DA"/>
                </a:solidFill>
                <a:latin typeface="Roboto Medium"/>
                <a:cs typeface="Roboto Medium"/>
              </a:rPr>
              <a:t>Anti-</a:t>
            </a: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Convergência:</a:t>
            </a:r>
            <a:r>
              <a:rPr sz="1300" b="0" spc="-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Quando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N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=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N</a:t>
            </a:r>
            <a:r>
              <a:rPr sz="1500" spc="-89" baseline="-13888" dirty="0">
                <a:solidFill>
                  <a:srgbClr val="4A5462"/>
                </a:solidFill>
                <a:latin typeface="Roboto"/>
                <a:cs typeface="Roboto"/>
              </a:rPr>
              <a:t>max</a:t>
            </a:r>
            <a:r>
              <a:rPr sz="1500" spc="97" baseline="-13888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todas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espécies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convergem,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 pior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espécie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é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reinicializada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aleatoriamente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em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vez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gerar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novos indivíduos.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457578" y="4900216"/>
            <a:ext cx="42037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dirty="0">
                <a:latin typeface="Roboto"/>
                <a:cs typeface="Roboto"/>
              </a:rPr>
              <a:t>d</a:t>
            </a:r>
            <a:r>
              <a:rPr sz="800" spc="-45" dirty="0">
                <a:latin typeface="Roboto"/>
                <a:cs typeface="Roboto"/>
              </a:rPr>
              <a:t> </a:t>
            </a:r>
            <a:r>
              <a:rPr sz="800" dirty="0">
                <a:latin typeface="Roboto"/>
                <a:cs typeface="Roboto"/>
              </a:rPr>
              <a:t>&lt;</a:t>
            </a:r>
            <a:r>
              <a:rPr sz="800" spc="-40" dirty="0">
                <a:latin typeface="Roboto"/>
                <a:cs typeface="Roboto"/>
              </a:rPr>
              <a:t> </a:t>
            </a:r>
            <a:r>
              <a:rPr sz="800" spc="-25" dirty="0">
                <a:latin typeface="Roboto"/>
                <a:cs typeface="Roboto"/>
              </a:rPr>
              <a:t>r_excl</a:t>
            </a:r>
            <a:endParaRPr sz="800">
              <a:latin typeface="Roboto"/>
              <a:cs typeface="Robo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33651" y="6197364"/>
            <a:ext cx="3413125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4"/>
              </a:spcBef>
            </a:pPr>
            <a:r>
              <a:rPr lang="pt-BR" sz="1725" spc="-97" baseline="2415" dirty="0">
                <a:solidFill>
                  <a:srgbClr val="4A5462"/>
                </a:solidFill>
                <a:latin typeface="Roboto"/>
                <a:cs typeface="Roboto"/>
              </a:rPr>
              <a:t>Melhor utilização </a:t>
            </a:r>
            <a:r>
              <a:rPr sz="1725" spc="-97" baseline="241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725" spc="22" baseline="24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725" spc="-75" baseline="2415" dirty="0">
                <a:solidFill>
                  <a:srgbClr val="4A5462"/>
                </a:solidFill>
                <a:latin typeface="Roboto"/>
                <a:cs typeface="Roboto"/>
              </a:rPr>
              <a:t>recursos</a:t>
            </a:r>
            <a:r>
              <a:rPr sz="1725" spc="15" baseline="24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725" spc="-67" baseline="2415" dirty="0">
                <a:solidFill>
                  <a:srgbClr val="4A5462"/>
                </a:solidFill>
                <a:latin typeface="Roboto"/>
                <a:cs typeface="Roboto"/>
              </a:rPr>
              <a:t>computacionais</a:t>
            </a:r>
            <a:endParaRPr sz="1725" baseline="2415" dirty="0">
              <a:latin typeface="Roboto"/>
              <a:cs typeface="Roboto"/>
            </a:endParaRPr>
          </a:p>
        </p:txBody>
      </p:sp>
      <p:sp>
        <p:nvSpPr>
          <p:cNvPr id="52" name="object 11">
            <a:extLst>
              <a:ext uri="{FF2B5EF4-FFF2-40B4-BE49-F238E27FC236}">
                <a16:creationId xmlns:a16="http://schemas.microsoft.com/office/drawing/2014/main" id="{A2A8B56E-C193-D335-E81C-5C1E37C04A74}"/>
              </a:ext>
            </a:extLst>
          </p:cNvPr>
          <p:cNvSpPr txBox="1"/>
          <p:nvPr/>
        </p:nvSpPr>
        <p:spPr>
          <a:xfrm>
            <a:off x="563563" y="5916871"/>
            <a:ext cx="1055688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pt-BR" sz="1650" b="0" spc="-95" dirty="0">
                <a:solidFill>
                  <a:srgbClr val="3398DA"/>
                </a:solidFill>
                <a:latin typeface="Roboto Medium"/>
                <a:cs typeface="Roboto Medium"/>
              </a:rPr>
              <a:t>Vantagens</a:t>
            </a:r>
            <a:endParaRPr sz="1650" dirty="0">
              <a:latin typeface="Roboto Medium"/>
              <a:cs typeface="Roboto Medium"/>
            </a:endParaRPr>
          </a:p>
        </p:txBody>
      </p:sp>
      <p:pic>
        <p:nvPicPr>
          <p:cNvPr id="53" name="object 37">
            <a:extLst>
              <a:ext uri="{FF2B5EF4-FFF2-40B4-BE49-F238E27FC236}">
                <a16:creationId xmlns:a16="http://schemas.microsoft.com/office/drawing/2014/main" id="{BF665DBE-068B-FB3E-D41A-E61F2519FD60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704806"/>
            <a:ext cx="12191999" cy="76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93303"/>
            <a:ext cx="580072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Componente</a:t>
            </a:r>
            <a:r>
              <a:rPr spc="-20" dirty="0"/>
              <a:t> </a:t>
            </a:r>
            <a:r>
              <a:rPr spc="-145" dirty="0"/>
              <a:t>de</a:t>
            </a:r>
            <a:r>
              <a:rPr spc="-15" dirty="0"/>
              <a:t> </a:t>
            </a:r>
            <a:r>
              <a:rPr spc="-145" dirty="0"/>
              <a:t>Desativação</a:t>
            </a:r>
            <a:r>
              <a:rPr spc="-15" dirty="0"/>
              <a:t> </a:t>
            </a:r>
            <a:r>
              <a:rPr spc="-140" dirty="0"/>
              <a:t>Adaptativa</a:t>
            </a:r>
            <a:r>
              <a:rPr spc="-20" dirty="0"/>
              <a:t> </a:t>
            </a:r>
            <a:r>
              <a:rPr spc="-60" dirty="0"/>
              <a:t>(AD)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4361" y="1004093"/>
            <a:ext cx="288861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0" spc="-85" dirty="0">
                <a:solidFill>
                  <a:srgbClr val="3398DA"/>
                </a:solidFill>
                <a:latin typeface="Roboto Medium"/>
                <a:cs typeface="Roboto Medium"/>
              </a:rPr>
              <a:t>Alocação</a:t>
            </a:r>
            <a:r>
              <a:rPr sz="165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3398DA"/>
                </a:solidFill>
                <a:latin typeface="Roboto Medium"/>
                <a:cs typeface="Roboto Medium"/>
              </a:rPr>
              <a:t>Adaptativa</a:t>
            </a:r>
            <a:r>
              <a:rPr sz="165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3398DA"/>
                </a:solidFill>
                <a:latin typeface="Roboto Medium"/>
                <a:cs typeface="Roboto Medium"/>
              </a:rPr>
              <a:t>de</a:t>
            </a:r>
            <a:r>
              <a:rPr sz="165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65" dirty="0">
                <a:solidFill>
                  <a:srgbClr val="3398DA"/>
                </a:solidFill>
                <a:latin typeface="Roboto Medium"/>
                <a:cs typeface="Roboto Medium"/>
              </a:rPr>
              <a:t>Recursos</a:t>
            </a:r>
            <a:endParaRPr sz="1650" dirty="0">
              <a:latin typeface="Roboto Medium"/>
              <a:cs typeface="Roboto Medium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362" y="1523999"/>
            <a:ext cx="142874" cy="1476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3600" y="1465580"/>
            <a:ext cx="48088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Controla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ativação/desativação</a:t>
            </a:r>
            <a:r>
              <a:rPr sz="130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espécies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tracker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com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base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em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seu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1694179"/>
            <a:ext cx="431482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tamanho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espacial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(s</a:t>
            </a:r>
            <a:r>
              <a:rPr sz="1500" spc="-60" baseline="-13888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)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e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um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raio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desativação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adaptativo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(r</a:t>
            </a:r>
            <a:r>
              <a:rPr sz="1500" spc="-15" baseline="-13888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).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2133599"/>
            <a:ext cx="152429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38200" y="2050033"/>
            <a:ext cx="466725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15399"/>
              </a:lnSpc>
              <a:spcBef>
                <a:spcPts val="90"/>
              </a:spcBef>
            </a:pP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Uma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espécie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tracker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é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desativada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quando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s</a:t>
            </a:r>
            <a:r>
              <a:rPr sz="1500" baseline="-13888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500" spc="82" baseline="-13888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dirty="0">
                <a:solidFill>
                  <a:srgbClr val="4A5462"/>
                </a:solidFill>
                <a:latin typeface="Arial"/>
                <a:cs typeface="Arial"/>
              </a:rPr>
              <a:t>≤</a:t>
            </a:r>
            <a:r>
              <a:rPr sz="1150" spc="-2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300" spc="-35" dirty="0">
                <a:solidFill>
                  <a:srgbClr val="4A5462"/>
                </a:solidFill>
                <a:latin typeface="Roboto"/>
                <a:cs typeface="Roboto"/>
              </a:rPr>
              <a:t>r</a:t>
            </a:r>
            <a:r>
              <a:rPr sz="1500" spc="-52" baseline="-13888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spc="-35" dirty="0">
                <a:solidFill>
                  <a:srgbClr val="4A5462"/>
                </a:solidFill>
                <a:latin typeface="Roboto"/>
                <a:cs typeface="Roboto"/>
              </a:rPr>
              <a:t>,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indicando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que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4A5462"/>
                </a:solidFill>
                <a:latin typeface="Roboto"/>
                <a:cs typeface="Roboto"/>
              </a:rPr>
              <a:t>está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suficientemente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próxima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ao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cume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da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região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promissora.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752724"/>
            <a:ext cx="152399" cy="1333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58799" y="2659633"/>
            <a:ext cx="5321300" cy="6948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6865" marR="17780">
              <a:lnSpc>
                <a:spcPct val="115399"/>
              </a:lnSpc>
              <a:spcBef>
                <a:spcPts val="90"/>
              </a:spcBef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Economiza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recursos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ao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hibernar</a:t>
            </a:r>
            <a:r>
              <a:rPr sz="1300" b="0" spc="-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espécies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que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4A5462"/>
                </a:solidFill>
                <a:latin typeface="Roboto"/>
                <a:cs typeface="Roboto"/>
              </a:rPr>
              <a:t>já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cumpriram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sua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tarefa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de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rastreamento,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direcionando-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os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para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exploração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melhor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explotação.</a:t>
            </a:r>
            <a:endParaRPr sz="13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 dirty="0">
              <a:latin typeface="Roboto"/>
              <a:cs typeface="Roboto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5741" y="3964977"/>
            <a:ext cx="77271" cy="1523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08676" y="3881410"/>
            <a:ext cx="487680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15399"/>
              </a:lnSpc>
              <a:spcBef>
                <a:spcPts val="90"/>
              </a:spcBef>
            </a:pPr>
            <a:r>
              <a:rPr sz="1300" b="0" spc="-60" dirty="0">
                <a:solidFill>
                  <a:srgbClr val="3398DA"/>
                </a:solidFill>
                <a:latin typeface="Roboto Medium"/>
                <a:cs typeface="Roboto Medium"/>
              </a:rPr>
              <a:t>Adaptação</a:t>
            </a:r>
            <a:r>
              <a:rPr sz="1300" b="0" spc="-2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65" dirty="0">
                <a:solidFill>
                  <a:srgbClr val="3398DA"/>
                </a:solidFill>
                <a:latin typeface="Roboto Medium"/>
                <a:cs typeface="Roboto Medium"/>
              </a:rPr>
              <a:t>Dinâmica:</a:t>
            </a:r>
            <a:r>
              <a:rPr sz="1300" b="0" spc="-2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raio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r</a:t>
            </a:r>
            <a:r>
              <a:rPr sz="1500" baseline="-13888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500" spc="82" baseline="-13888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inicia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com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valor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máximo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(r</a:t>
            </a:r>
            <a:r>
              <a:rPr sz="1500" spc="-75" baseline="-13888" dirty="0">
                <a:solidFill>
                  <a:srgbClr val="4A5462"/>
                </a:solidFill>
                <a:latin typeface="Roboto"/>
                <a:cs typeface="Roboto"/>
              </a:rPr>
              <a:t>max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)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e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4A5462"/>
                </a:solidFill>
                <a:latin typeface="Roboto"/>
                <a:cs typeface="Roboto"/>
              </a:rPr>
              <a:t>diminui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gradualmente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até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um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valor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mínimo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(r</a:t>
            </a:r>
            <a:r>
              <a:rPr sz="1500" spc="-15" baseline="-13888" dirty="0">
                <a:solidFill>
                  <a:srgbClr val="4A5462"/>
                </a:solidFill>
                <a:latin typeface="Roboto"/>
                <a:cs typeface="Roboto"/>
              </a:rPr>
              <a:t>min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).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5794" y="4584090"/>
            <a:ext cx="138119" cy="13336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84877" y="4491010"/>
            <a:ext cx="469011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15399"/>
              </a:lnSpc>
              <a:spcBef>
                <a:spcPts val="90"/>
              </a:spcBef>
            </a:pPr>
            <a:r>
              <a:rPr sz="1300" b="0" spc="-55" dirty="0">
                <a:solidFill>
                  <a:srgbClr val="3398DA"/>
                </a:solidFill>
                <a:latin typeface="Roboto Medium"/>
                <a:cs typeface="Roboto Medium"/>
              </a:rPr>
              <a:t>Reativação:</a:t>
            </a:r>
            <a:r>
              <a:rPr sz="1300" b="0" spc="-3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Quando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r</a:t>
            </a:r>
            <a:r>
              <a:rPr sz="1500" baseline="-13888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500" spc="-82" baseline="-13888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diminui,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espécies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desativadas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com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s</a:t>
            </a:r>
            <a:r>
              <a:rPr sz="1500" baseline="-13888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500" spc="44" baseline="-13888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&gt;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r</a:t>
            </a:r>
            <a:r>
              <a:rPr sz="1500" baseline="-13888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500" spc="44" baseline="-13888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são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reativadas,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permitindo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que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continuem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convergir.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5562" y="5192868"/>
            <a:ext cx="153114" cy="12942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2825" y="5793777"/>
            <a:ext cx="158472" cy="15299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29327" y="5710210"/>
            <a:ext cx="471360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b="0" spc="-65" dirty="0">
                <a:solidFill>
                  <a:srgbClr val="3398DA"/>
                </a:solidFill>
                <a:latin typeface="Roboto Medium"/>
                <a:cs typeface="Roboto Medium"/>
              </a:rPr>
              <a:t>Espécie</a:t>
            </a:r>
            <a:r>
              <a:rPr sz="1300" b="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40" dirty="0">
                <a:solidFill>
                  <a:srgbClr val="3398DA"/>
                </a:solidFill>
                <a:latin typeface="Roboto Medium"/>
                <a:cs typeface="Roboto Medium"/>
              </a:rPr>
              <a:t>Elite:</a:t>
            </a:r>
            <a:r>
              <a:rPr sz="1300" b="0" spc="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85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espécie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com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melhor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fitness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permanece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sempre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ativa,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garantindo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exploração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contínua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da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melhor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região.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35" name="object 35"/>
          <p:cNvPicPr/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0360" y="2321164"/>
            <a:ext cx="5295899" cy="2838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6" name="object 36"/>
          <p:cNvSpPr txBox="1"/>
          <p:nvPr/>
        </p:nvSpPr>
        <p:spPr>
          <a:xfrm>
            <a:off x="6551512" y="3229055"/>
            <a:ext cx="2116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Economiza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recursos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ao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45" dirty="0">
                <a:solidFill>
                  <a:srgbClr val="333A40"/>
                </a:solidFill>
                <a:latin typeface="Roboto"/>
                <a:cs typeface="Roboto"/>
              </a:rPr>
              <a:t>evitar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explotação</a:t>
            </a:r>
            <a:r>
              <a:rPr sz="1000" spc="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desnecessária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70" dirty="0">
                <a:solidFill>
                  <a:srgbClr val="333A40"/>
                </a:solidFill>
                <a:latin typeface="Roboto"/>
                <a:cs typeface="Roboto"/>
              </a:rPr>
              <a:t>em</a:t>
            </a:r>
            <a:r>
              <a:rPr sz="10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regiões</a:t>
            </a:r>
            <a:r>
              <a:rPr sz="10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45" dirty="0">
                <a:solidFill>
                  <a:srgbClr val="333A40"/>
                </a:solidFill>
                <a:latin typeface="Roboto"/>
                <a:cs typeface="Roboto"/>
              </a:rPr>
              <a:t>já</a:t>
            </a:r>
            <a:r>
              <a:rPr sz="10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333A40"/>
                </a:solidFill>
                <a:latin typeface="Roboto"/>
                <a:cs typeface="Roboto"/>
              </a:rPr>
              <a:t>rastreadas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80112" y="2500869"/>
            <a:ext cx="4271646" cy="7149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21690">
              <a:lnSpc>
                <a:spcPct val="100000"/>
              </a:lnSpc>
              <a:spcBef>
                <a:spcPts val="135"/>
              </a:spcBef>
            </a:pPr>
            <a:r>
              <a:rPr sz="1600" b="0" spc="-55" dirty="0">
                <a:solidFill>
                  <a:srgbClr val="333A40"/>
                </a:solidFill>
                <a:latin typeface="Roboto Medium"/>
                <a:cs typeface="Roboto Medium"/>
              </a:rPr>
              <a:t>Benefícios</a:t>
            </a:r>
            <a:r>
              <a:rPr sz="1600" b="0" spc="-10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600" b="0" spc="-70" dirty="0">
                <a:solidFill>
                  <a:srgbClr val="333A40"/>
                </a:solidFill>
                <a:latin typeface="Roboto Medium"/>
                <a:cs typeface="Roboto Medium"/>
              </a:rPr>
              <a:t>da</a:t>
            </a:r>
            <a:r>
              <a:rPr sz="1600" b="0" spc="-10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600" b="0" spc="-60" dirty="0">
                <a:solidFill>
                  <a:srgbClr val="333A40"/>
                </a:solidFill>
                <a:latin typeface="Roboto Medium"/>
                <a:cs typeface="Roboto Medium"/>
              </a:rPr>
              <a:t>Desativação</a:t>
            </a:r>
            <a:r>
              <a:rPr sz="1600" b="0" spc="-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600" b="0" spc="-40" dirty="0">
                <a:solidFill>
                  <a:srgbClr val="333A40"/>
                </a:solidFill>
                <a:latin typeface="Roboto Medium"/>
                <a:cs typeface="Roboto Medium"/>
              </a:rPr>
              <a:t>Adaptativa</a:t>
            </a:r>
            <a:endParaRPr sz="1600" dirty="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 dirty="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574290" algn="l"/>
              </a:tabLst>
            </a:pPr>
            <a:r>
              <a:rPr sz="1150" b="0" spc="-50" dirty="0">
                <a:solidFill>
                  <a:srgbClr val="333A40"/>
                </a:solidFill>
                <a:latin typeface="Roboto Medium"/>
                <a:cs typeface="Roboto Medium"/>
              </a:rPr>
              <a:t>Eficiência</a:t>
            </a:r>
            <a:r>
              <a:rPr sz="1150" b="0" spc="-10" dirty="0">
                <a:solidFill>
                  <a:srgbClr val="333A40"/>
                </a:solidFill>
                <a:latin typeface="Roboto Medium"/>
                <a:cs typeface="Roboto Medium"/>
              </a:rPr>
              <a:t> Computacional</a:t>
            </a:r>
            <a:r>
              <a:rPr sz="1150" b="0" dirty="0">
                <a:solidFill>
                  <a:srgbClr val="333A40"/>
                </a:solidFill>
                <a:latin typeface="Roboto Medium"/>
                <a:cs typeface="Roboto Medium"/>
              </a:rPr>
              <a:t>	</a:t>
            </a:r>
            <a:r>
              <a:rPr sz="1150" b="0" spc="-65" dirty="0">
                <a:solidFill>
                  <a:srgbClr val="333A40"/>
                </a:solidFill>
                <a:latin typeface="Roboto Medium"/>
                <a:cs typeface="Roboto Medium"/>
              </a:rPr>
              <a:t>Auto-</a:t>
            </a:r>
            <a:r>
              <a:rPr sz="1150" b="0" spc="-10" dirty="0">
                <a:solidFill>
                  <a:srgbClr val="333A40"/>
                </a:solidFill>
                <a:latin typeface="Roboto Medium"/>
                <a:cs typeface="Roboto Medium"/>
              </a:rPr>
              <a:t>Ajuste</a:t>
            </a:r>
            <a:endParaRPr sz="1150" dirty="0">
              <a:latin typeface="Roboto Medium"/>
              <a:cs typeface="Roboto Mediu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75637" y="3229055"/>
            <a:ext cx="19761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Adapta</a:t>
            </a:r>
            <a:r>
              <a:rPr sz="10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o</a:t>
            </a:r>
            <a:r>
              <a:rPr sz="10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processo</a:t>
            </a:r>
            <a:r>
              <a:rPr sz="10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a</a:t>
            </a:r>
            <a:r>
              <a:rPr sz="10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333A40"/>
                </a:solidFill>
                <a:latin typeface="Roboto"/>
                <a:cs typeface="Roboto"/>
              </a:rPr>
              <a:t>diferentes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problemas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70" dirty="0">
                <a:solidFill>
                  <a:srgbClr val="333A40"/>
                </a:solidFill>
                <a:latin typeface="Roboto"/>
                <a:cs typeface="Roboto"/>
              </a:rPr>
              <a:t>sem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necessidade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ajuste</a:t>
            </a:r>
            <a:r>
              <a:rPr sz="1000" spc="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manual</a:t>
            </a:r>
            <a:r>
              <a:rPr sz="10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333A40"/>
                </a:solidFill>
                <a:latin typeface="Roboto"/>
                <a:cs typeface="Roboto"/>
              </a:rPr>
              <a:t>parâmetros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18212" y="4092115"/>
            <a:ext cx="95504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b="0" spc="-60" dirty="0">
                <a:solidFill>
                  <a:srgbClr val="333A40"/>
                </a:solidFill>
                <a:latin typeface="Roboto Medium"/>
                <a:cs typeface="Roboto Medium"/>
              </a:rPr>
              <a:t>Balanceamento</a:t>
            </a:r>
            <a:endParaRPr sz="1150">
              <a:latin typeface="Roboto Medium"/>
              <a:cs typeface="Roboto Medi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97650" y="7232491"/>
            <a:ext cx="2070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Equilibra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exploração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45" dirty="0">
                <a:solidFill>
                  <a:srgbClr val="333A40"/>
                </a:solidFill>
                <a:latin typeface="Roboto"/>
                <a:cs typeface="Roboto"/>
              </a:rPr>
              <a:t>global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e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explotação</a:t>
            </a:r>
            <a:r>
              <a:rPr sz="1000" spc="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local</a:t>
            </a:r>
            <a:r>
              <a:rPr sz="10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0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acordo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75" dirty="0">
                <a:solidFill>
                  <a:srgbClr val="333A40"/>
                </a:solidFill>
                <a:latin typeface="Roboto"/>
                <a:cs typeface="Roboto"/>
              </a:rPr>
              <a:t>com</a:t>
            </a:r>
            <a:r>
              <a:rPr sz="10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o</a:t>
            </a:r>
            <a:r>
              <a:rPr sz="10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estado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35" dirty="0">
                <a:solidFill>
                  <a:srgbClr val="333A40"/>
                </a:solidFill>
                <a:latin typeface="Roboto"/>
                <a:cs typeface="Roboto"/>
              </a:rPr>
              <a:t>do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97650" y="7537291"/>
            <a:ext cx="5080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problema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04236" y="4092115"/>
            <a:ext cx="99758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b="0" spc="-75" dirty="0">
                <a:solidFill>
                  <a:srgbClr val="333A40"/>
                </a:solidFill>
                <a:latin typeface="Roboto Medium"/>
                <a:cs typeface="Roboto Medium"/>
              </a:rPr>
              <a:t>Foco</a:t>
            </a:r>
            <a:r>
              <a:rPr sz="1150" b="0" spc="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150" b="0" spc="-50" dirty="0">
                <a:solidFill>
                  <a:srgbClr val="333A40"/>
                </a:solidFill>
                <a:latin typeface="Roboto Medium"/>
                <a:cs typeface="Roboto Medium"/>
              </a:rPr>
              <a:t>Adaptativo</a:t>
            </a:r>
            <a:endParaRPr sz="1150">
              <a:latin typeface="Roboto Medium"/>
              <a:cs typeface="Roboto Medi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21775" y="7232491"/>
            <a:ext cx="2076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333A40"/>
                </a:solidFill>
                <a:latin typeface="Roboto"/>
                <a:cs typeface="Roboto"/>
              </a:rPr>
              <a:t>Prioriza</a:t>
            </a:r>
            <a:r>
              <a:rPr sz="100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automaticamente</a:t>
            </a:r>
            <a:r>
              <a:rPr sz="100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novas</a:t>
            </a:r>
            <a:r>
              <a:rPr sz="100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regiões</a:t>
            </a:r>
            <a:r>
              <a:rPr sz="1000" spc="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promissoras</a:t>
            </a:r>
            <a:r>
              <a:rPr sz="10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333A40"/>
                </a:solidFill>
                <a:latin typeface="Roboto"/>
                <a:cs typeface="Roboto"/>
              </a:rPr>
              <a:t>descobertas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4877" y="5100610"/>
            <a:ext cx="506920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15399"/>
              </a:lnSpc>
              <a:spcBef>
                <a:spcPts val="90"/>
              </a:spcBef>
            </a:pPr>
            <a:r>
              <a:rPr sz="1300" b="0" spc="-55" dirty="0">
                <a:solidFill>
                  <a:srgbClr val="3398DA"/>
                </a:solidFill>
                <a:latin typeface="Roboto Medium"/>
                <a:cs typeface="Roboto Medium"/>
              </a:rPr>
              <a:t>Priorização:</a:t>
            </a:r>
            <a:r>
              <a:rPr sz="1300" b="0" spc="-3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Ao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descobrir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nova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região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promissora,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r</a:t>
            </a:r>
            <a:r>
              <a:rPr sz="1500" baseline="-13888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500" spc="82" baseline="-13888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é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restaurado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ao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valor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máximo,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priorizando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nova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espécie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tracker.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0" y="7467599"/>
            <a:ext cx="12192000" cy="381000"/>
            <a:chOff x="0" y="7467599"/>
            <a:chExt cx="12192000" cy="381000"/>
          </a:xfrm>
        </p:grpSpPr>
        <p:pic>
          <p:nvPicPr>
            <p:cNvPr id="74" name="object 7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7467599"/>
              <a:ext cx="12191999" cy="76199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0563224" y="7524749"/>
              <a:ext cx="1438275" cy="323850"/>
            </a:xfrm>
            <a:custGeom>
              <a:avLst/>
              <a:gdLst/>
              <a:ahLst/>
              <a:cxnLst/>
              <a:rect l="l" t="t" r="r" b="b"/>
              <a:pathLst>
                <a:path w="1438275" h="323850">
                  <a:moveTo>
                    <a:pt x="14052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05227" y="0"/>
                  </a:lnTo>
                  <a:lnTo>
                    <a:pt x="1437308" y="28187"/>
                  </a:lnTo>
                  <a:lnTo>
                    <a:pt x="1438274" y="33047"/>
                  </a:lnTo>
                  <a:lnTo>
                    <a:pt x="1438274" y="290802"/>
                  </a:lnTo>
                  <a:lnTo>
                    <a:pt x="1410087" y="322883"/>
                  </a:lnTo>
                  <a:lnTo>
                    <a:pt x="14052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77524" y="7619999"/>
              <a:ext cx="133349" cy="133349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10856961" y="7584916"/>
            <a:ext cx="1043305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000"/>
              </a:lnSpc>
              <a:spcBef>
                <a:spcPts val="100"/>
              </a:spcBef>
            </a:pPr>
            <a:r>
              <a:rPr sz="1000" spc="-50" dirty="0">
                <a:solidFill>
                  <a:srgbClr val="FFFFFF"/>
                </a:solidFill>
                <a:latin typeface="Roboto"/>
                <a:cs typeface="Roboto"/>
              </a:rPr>
              <a:t>Feito</a:t>
            </a:r>
            <a:r>
              <a:rPr sz="10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com</a:t>
            </a:r>
            <a:r>
              <a:rPr sz="10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  <a:p>
            <a:pPr marL="61594" algn="ctr">
              <a:lnSpc>
                <a:spcPts val="1120"/>
              </a:lnSpc>
            </a:pPr>
            <a:r>
              <a:rPr sz="1100" dirty="0">
                <a:solidFill>
                  <a:srgbClr val="6A7280"/>
                </a:solidFill>
                <a:latin typeface="Roboto"/>
                <a:cs typeface="Roboto"/>
              </a:rPr>
              <a:t>5</a:t>
            </a:r>
            <a:r>
              <a:rPr sz="1100" spc="-4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6A7280"/>
                </a:solidFill>
                <a:latin typeface="Roboto"/>
                <a:cs typeface="Roboto"/>
              </a:rPr>
              <a:t>/</a:t>
            </a:r>
            <a:r>
              <a:rPr sz="1100" spc="-4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00" spc="-25" dirty="0">
                <a:solidFill>
                  <a:srgbClr val="6A7280"/>
                </a:solidFill>
                <a:latin typeface="Roboto"/>
                <a:cs typeface="Roboto"/>
              </a:rPr>
              <a:t>12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FD807893-30B3-E1B2-C685-717667D374F4}"/>
              </a:ext>
            </a:extLst>
          </p:cNvPr>
          <p:cNvSpPr txBox="1"/>
          <p:nvPr/>
        </p:nvSpPr>
        <p:spPr>
          <a:xfrm>
            <a:off x="574361" y="3382104"/>
            <a:ext cx="6096000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pt-BR" sz="1650" spc="-85" dirty="0">
                <a:solidFill>
                  <a:srgbClr val="3398DA"/>
                </a:solidFill>
                <a:latin typeface="Roboto Medium"/>
                <a:cs typeface="Roboto Medium"/>
              </a:rPr>
              <a:t>Mecanismo de Ajuste do Raio </a:t>
            </a:r>
            <a:r>
              <a:rPr lang="pt-BR" sz="1650" spc="-85" dirty="0" err="1">
                <a:solidFill>
                  <a:srgbClr val="3398DA"/>
                </a:solidFill>
                <a:latin typeface="Roboto Medium"/>
                <a:cs typeface="Roboto Medium"/>
              </a:rPr>
              <a:t>ra</a:t>
            </a:r>
            <a:endParaRPr lang="pt-BR" sz="1650" spc="-85" dirty="0">
              <a:solidFill>
                <a:srgbClr val="3398DA"/>
              </a:solidFill>
              <a:latin typeface="Roboto Medium"/>
              <a:cs typeface="Roboto Medium"/>
            </a:endParaRPr>
          </a:p>
        </p:txBody>
      </p:sp>
      <p:pic>
        <p:nvPicPr>
          <p:cNvPr id="81" name="object 37">
            <a:extLst>
              <a:ext uri="{FF2B5EF4-FFF2-40B4-BE49-F238E27FC236}">
                <a16:creationId xmlns:a16="http://schemas.microsoft.com/office/drawing/2014/main" id="{472264D5-118B-5F49-ABFB-8355DBD012BB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6704806"/>
            <a:ext cx="12191999" cy="761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Componente</a:t>
            </a:r>
            <a:r>
              <a:rPr spc="-50" dirty="0"/>
              <a:t> </a:t>
            </a:r>
            <a:r>
              <a:rPr spc="-145" dirty="0"/>
              <a:t>de</a:t>
            </a:r>
            <a:r>
              <a:rPr spc="-45" dirty="0"/>
              <a:t> </a:t>
            </a:r>
            <a:r>
              <a:rPr spc="-155" dirty="0"/>
              <a:t>Reação</a:t>
            </a:r>
            <a:r>
              <a:rPr spc="-50" dirty="0"/>
              <a:t> </a:t>
            </a:r>
            <a:r>
              <a:rPr spc="-155" dirty="0"/>
              <a:t>à</a:t>
            </a:r>
            <a:r>
              <a:rPr spc="-45" dirty="0"/>
              <a:t> </a:t>
            </a:r>
            <a:r>
              <a:rPr spc="-125" dirty="0"/>
              <a:t>Mudança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899" y="1004093"/>
            <a:ext cx="3009900" cy="630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0" spc="-90" dirty="0">
                <a:solidFill>
                  <a:srgbClr val="3398DA"/>
                </a:solidFill>
                <a:latin typeface="Roboto Medium"/>
                <a:cs typeface="Roboto Medium"/>
              </a:rPr>
              <a:t>Adaptação</a:t>
            </a:r>
            <a:r>
              <a:rPr sz="2000" b="0" spc="-2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2000" b="0" spc="-95" dirty="0">
                <a:solidFill>
                  <a:srgbClr val="3398DA"/>
                </a:solidFill>
                <a:latin typeface="Roboto Medium"/>
                <a:cs typeface="Roboto Medium"/>
              </a:rPr>
              <a:t>a</a:t>
            </a:r>
            <a:r>
              <a:rPr sz="2000" b="0" spc="-2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2000" b="0" spc="-90" dirty="0">
                <a:solidFill>
                  <a:srgbClr val="3398DA"/>
                </a:solidFill>
                <a:latin typeface="Roboto Medium"/>
                <a:cs typeface="Roboto Medium"/>
              </a:rPr>
              <a:t>Ambientes</a:t>
            </a:r>
            <a:r>
              <a:rPr sz="2000" b="0" spc="-2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2000" b="0" spc="-70" dirty="0">
                <a:solidFill>
                  <a:srgbClr val="3398DA"/>
                </a:solidFill>
                <a:latin typeface="Roboto Medium"/>
                <a:cs typeface="Roboto Medium"/>
              </a:rPr>
              <a:t>Dinâmicos</a:t>
            </a:r>
            <a:endParaRPr sz="2000" dirty="0">
              <a:latin typeface="Roboto Medium"/>
              <a:cs typeface="Roboto Medium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384" y="2207661"/>
            <a:ext cx="153322" cy="15335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94385" y="2124095"/>
            <a:ext cx="4940935" cy="7377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90"/>
              </a:spcBef>
            </a:pPr>
            <a:r>
              <a:rPr sz="1400" b="0" spc="-60" dirty="0">
                <a:solidFill>
                  <a:srgbClr val="3398DA"/>
                </a:solidFill>
                <a:latin typeface="Roboto Medium"/>
                <a:cs typeface="Roboto Medium"/>
              </a:rPr>
              <a:t>Detecção</a:t>
            </a:r>
            <a:r>
              <a:rPr sz="1400" b="0" spc="-2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400" b="0" spc="-70" dirty="0">
                <a:solidFill>
                  <a:srgbClr val="3398DA"/>
                </a:solidFill>
                <a:latin typeface="Roboto Medium"/>
                <a:cs typeface="Roboto Medium"/>
              </a:rPr>
              <a:t>de</a:t>
            </a:r>
            <a:r>
              <a:rPr sz="1400" b="0" spc="-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400" b="0" spc="-60" dirty="0">
                <a:solidFill>
                  <a:srgbClr val="3398DA"/>
                </a:solidFill>
                <a:latin typeface="Roboto Medium"/>
                <a:cs typeface="Roboto Medium"/>
              </a:rPr>
              <a:t>Mudanças:</a:t>
            </a:r>
            <a:r>
              <a:rPr sz="1400" b="0" spc="-1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400" spc="-50" dirty="0">
                <a:solidFill>
                  <a:srgbClr val="4A5462"/>
                </a:solidFill>
                <a:latin typeface="Roboto"/>
                <a:cs typeface="Roboto"/>
              </a:rPr>
              <a:t>Identificação</a:t>
            </a:r>
            <a:r>
              <a:rPr sz="14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4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4A5462"/>
                </a:solidFill>
                <a:latin typeface="Roboto"/>
                <a:cs typeface="Roboto"/>
              </a:rPr>
              <a:t>alterações</a:t>
            </a:r>
            <a:r>
              <a:rPr sz="14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A5462"/>
                </a:solidFill>
                <a:latin typeface="Roboto"/>
                <a:cs typeface="Roboto"/>
              </a:rPr>
              <a:t>no</a:t>
            </a:r>
            <a:r>
              <a:rPr sz="14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4A5462"/>
                </a:solidFill>
                <a:latin typeface="Roboto"/>
                <a:cs typeface="Roboto"/>
              </a:rPr>
              <a:t>ambiente</a:t>
            </a:r>
            <a:r>
              <a:rPr sz="14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40" dirty="0">
                <a:solidFill>
                  <a:srgbClr val="4A5462"/>
                </a:solidFill>
                <a:latin typeface="Roboto"/>
                <a:cs typeface="Roboto"/>
              </a:rPr>
              <a:t>através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4A5462"/>
                </a:solidFill>
                <a:latin typeface="Roboto"/>
                <a:cs typeface="Roboto"/>
              </a:rPr>
              <a:t>reavaliação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4A5462"/>
                </a:solidFill>
                <a:latin typeface="Roboto"/>
                <a:cs typeface="Roboto"/>
              </a:rPr>
              <a:t>periódica</a:t>
            </a:r>
            <a:r>
              <a:rPr sz="14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4A5462"/>
                </a:solidFill>
                <a:latin typeface="Roboto"/>
                <a:cs typeface="Roboto"/>
              </a:rPr>
              <a:t>sentinelas</a:t>
            </a:r>
            <a:r>
              <a:rPr sz="14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A5462"/>
                </a:solidFill>
                <a:latin typeface="Roboto"/>
                <a:cs typeface="Roboto"/>
              </a:rPr>
              <a:t>ou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da</a:t>
            </a:r>
            <a:r>
              <a:rPr sz="14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4A5462"/>
                </a:solidFill>
                <a:latin typeface="Roboto"/>
                <a:cs typeface="Roboto"/>
              </a:rPr>
              <a:t>deterioração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A5462"/>
                </a:solidFill>
                <a:latin typeface="Roboto"/>
                <a:cs typeface="Roboto"/>
              </a:rPr>
              <a:t>do</a:t>
            </a:r>
            <a:r>
              <a:rPr sz="14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fitness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4A5462"/>
                </a:solidFill>
                <a:latin typeface="Roboto"/>
                <a:cs typeface="Roboto"/>
              </a:rPr>
              <a:t>de </a:t>
            </a:r>
            <a:r>
              <a:rPr sz="1400" spc="-65" dirty="0">
                <a:solidFill>
                  <a:srgbClr val="4A5462"/>
                </a:solidFill>
                <a:latin typeface="Roboto"/>
                <a:cs typeface="Roboto"/>
              </a:rPr>
              <a:t>melhores</a:t>
            </a:r>
            <a:r>
              <a:rPr sz="1400" spc="4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A5462"/>
                </a:solidFill>
                <a:latin typeface="Roboto"/>
                <a:cs typeface="Roboto"/>
              </a:rPr>
              <a:t>soluções.</a:t>
            </a:r>
            <a:endParaRPr sz="1400" dirty="0">
              <a:latin typeface="Roboto"/>
              <a:cs typeface="Robo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049" y="3301706"/>
            <a:ext cx="152399" cy="1523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07050" y="3218140"/>
            <a:ext cx="4817745" cy="7377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90"/>
              </a:spcBef>
            </a:pPr>
            <a:r>
              <a:rPr sz="1400" b="0" spc="-55" dirty="0">
                <a:solidFill>
                  <a:srgbClr val="3398DA"/>
                </a:solidFill>
                <a:latin typeface="Roboto Medium"/>
                <a:cs typeface="Roboto Medium"/>
              </a:rPr>
              <a:t>Estimativa</a:t>
            </a:r>
            <a:r>
              <a:rPr sz="1400" b="0" spc="-2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400" b="0" spc="-70" dirty="0">
                <a:solidFill>
                  <a:srgbClr val="3398DA"/>
                </a:solidFill>
                <a:latin typeface="Roboto Medium"/>
                <a:cs typeface="Roboto Medium"/>
              </a:rPr>
              <a:t>de</a:t>
            </a:r>
            <a:r>
              <a:rPr sz="1400" b="0" spc="-2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400" b="0" spc="-60" dirty="0">
                <a:solidFill>
                  <a:srgbClr val="3398DA"/>
                </a:solidFill>
                <a:latin typeface="Roboto Medium"/>
                <a:cs typeface="Roboto Medium"/>
              </a:rPr>
              <a:t>Severidade</a:t>
            </a:r>
            <a:r>
              <a:rPr sz="1400" b="0" spc="-2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400" b="0" spc="-70" dirty="0">
                <a:solidFill>
                  <a:srgbClr val="3398DA"/>
                </a:solidFill>
                <a:latin typeface="Roboto Medium"/>
                <a:cs typeface="Roboto Medium"/>
              </a:rPr>
              <a:t>de</a:t>
            </a:r>
            <a:r>
              <a:rPr sz="1400" b="0" spc="-2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400" b="0" spc="-40" dirty="0">
                <a:solidFill>
                  <a:srgbClr val="3398DA"/>
                </a:solidFill>
                <a:latin typeface="Roboto Medium"/>
                <a:cs typeface="Roboto Medium"/>
              </a:rPr>
              <a:t>Shift:</a:t>
            </a:r>
            <a:r>
              <a:rPr sz="1400" b="0" spc="-2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400" spc="-50" dirty="0">
                <a:solidFill>
                  <a:srgbClr val="4A5462"/>
                </a:solidFill>
                <a:latin typeface="Roboto"/>
                <a:cs typeface="Roboto"/>
              </a:rPr>
              <a:t>Cálculo</a:t>
            </a:r>
            <a:r>
              <a:rPr sz="14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4A5462"/>
                </a:solidFill>
                <a:latin typeface="Roboto"/>
                <a:cs typeface="Roboto"/>
              </a:rPr>
              <a:t>adaptativo</a:t>
            </a:r>
            <a:r>
              <a:rPr sz="14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da</a:t>
            </a:r>
            <a:r>
              <a:rPr sz="14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4A5462"/>
                </a:solidFill>
                <a:latin typeface="Roboto"/>
                <a:cs typeface="Roboto"/>
              </a:rPr>
              <a:t>magnitude</a:t>
            </a:r>
            <a:r>
              <a:rPr sz="14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4A5462"/>
                </a:solidFill>
                <a:latin typeface="Roboto"/>
                <a:cs typeface="Roboto"/>
              </a:rPr>
              <a:t>de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deslocamento</a:t>
            </a:r>
            <a:r>
              <a:rPr sz="14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A5462"/>
                </a:solidFill>
                <a:latin typeface="Roboto"/>
                <a:cs typeface="Roboto"/>
              </a:rPr>
              <a:t>dos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A5462"/>
                </a:solidFill>
                <a:latin typeface="Roboto"/>
                <a:cs typeface="Roboto"/>
              </a:rPr>
              <a:t>ótimos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para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rgbClr val="4A5462"/>
                </a:solidFill>
                <a:latin typeface="Roboto"/>
                <a:cs typeface="Roboto"/>
              </a:rPr>
              <a:t>ajustar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parâmetros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400" spc="-10" dirty="0">
                <a:solidFill>
                  <a:srgbClr val="4A5462"/>
                </a:solidFill>
                <a:latin typeface="Roboto"/>
                <a:cs typeface="Roboto"/>
              </a:rPr>
              <a:t> diversidade.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0392" y="4371328"/>
            <a:ext cx="152429" cy="13489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74393" y="4279011"/>
            <a:ext cx="4966335" cy="7377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90"/>
              </a:spcBef>
            </a:pPr>
            <a:r>
              <a:rPr sz="1400" b="0" spc="-70" dirty="0">
                <a:solidFill>
                  <a:srgbClr val="3398DA"/>
                </a:solidFill>
                <a:latin typeface="Roboto Medium"/>
                <a:cs typeface="Roboto Medium"/>
              </a:rPr>
              <a:t>Aumento</a:t>
            </a:r>
            <a:r>
              <a:rPr sz="140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400" b="0" spc="-70" dirty="0">
                <a:solidFill>
                  <a:srgbClr val="3398DA"/>
                </a:solidFill>
                <a:latin typeface="Roboto Medium"/>
                <a:cs typeface="Roboto Medium"/>
              </a:rPr>
              <a:t>de</a:t>
            </a:r>
            <a:r>
              <a:rPr sz="140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400" b="0" spc="-60" dirty="0">
                <a:solidFill>
                  <a:srgbClr val="3398DA"/>
                </a:solidFill>
                <a:latin typeface="Roboto Medium"/>
                <a:cs typeface="Roboto Medium"/>
              </a:rPr>
              <a:t>Diversidade</a:t>
            </a:r>
            <a:r>
              <a:rPr sz="140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400" b="0" spc="-50" dirty="0">
                <a:solidFill>
                  <a:srgbClr val="3398DA"/>
                </a:solidFill>
                <a:latin typeface="Roboto Medium"/>
                <a:cs typeface="Roboto Medium"/>
              </a:rPr>
              <a:t>Local:</a:t>
            </a:r>
            <a:r>
              <a:rPr sz="140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400" spc="-50" dirty="0">
                <a:solidFill>
                  <a:srgbClr val="4A5462"/>
                </a:solidFill>
                <a:latin typeface="Roboto"/>
                <a:cs typeface="Roboto"/>
              </a:rPr>
              <a:t>Redistribuição</a:t>
            </a:r>
            <a:r>
              <a:rPr sz="14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4A5462"/>
                </a:solidFill>
                <a:latin typeface="Roboto"/>
                <a:cs typeface="Roboto"/>
              </a:rPr>
              <a:t>indivíduos</a:t>
            </a:r>
            <a:r>
              <a:rPr sz="14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A5462"/>
                </a:solidFill>
                <a:latin typeface="Roboto"/>
                <a:cs typeface="Roboto"/>
              </a:rPr>
              <a:t>ao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redor</a:t>
            </a:r>
            <a:r>
              <a:rPr sz="14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4A5462"/>
                </a:solidFill>
                <a:latin typeface="Roboto"/>
                <a:cs typeface="Roboto"/>
              </a:rPr>
              <a:t>das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sementes</a:t>
            </a:r>
            <a:r>
              <a:rPr sz="14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das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4A5462"/>
                </a:solidFill>
                <a:latin typeface="Roboto"/>
                <a:cs typeface="Roboto"/>
              </a:rPr>
              <a:t>espécies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4A5462"/>
                </a:solidFill>
                <a:latin typeface="Roboto"/>
                <a:cs typeface="Roboto"/>
              </a:rPr>
              <a:t>trackers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para</a:t>
            </a:r>
            <a:r>
              <a:rPr sz="14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manter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4A5462"/>
                </a:solidFill>
                <a:latin typeface="Roboto"/>
                <a:cs typeface="Roboto"/>
              </a:rPr>
              <a:t>capacidade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4A5462"/>
                </a:solidFill>
                <a:latin typeface="Roboto"/>
                <a:cs typeface="Roboto"/>
              </a:rPr>
              <a:t>de </a:t>
            </a:r>
            <a:r>
              <a:rPr sz="1400" spc="-10" dirty="0">
                <a:solidFill>
                  <a:srgbClr val="4A5462"/>
                </a:solidFill>
                <a:latin typeface="Roboto"/>
                <a:cs typeface="Roboto"/>
              </a:rPr>
              <a:t>rastreamento.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2623" y="5328927"/>
            <a:ext cx="142874" cy="13337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6498" y="456406"/>
            <a:ext cx="5295899" cy="596264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716986" y="674212"/>
            <a:ext cx="243522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5" dirty="0">
                <a:solidFill>
                  <a:srgbClr val="333A40"/>
                </a:solidFill>
                <a:latin typeface="Roboto Medium"/>
                <a:cs typeface="Roboto Medium"/>
              </a:rPr>
              <a:t>Visualização</a:t>
            </a:r>
            <a:r>
              <a:rPr sz="1300" b="0" spc="-10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333A40"/>
                </a:solidFill>
                <a:latin typeface="Roboto Medium"/>
                <a:cs typeface="Roboto Medium"/>
              </a:rPr>
              <a:t>da</a:t>
            </a:r>
            <a:r>
              <a:rPr sz="1300" b="0" spc="-10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333A40"/>
                </a:solidFill>
                <a:latin typeface="Roboto Medium"/>
                <a:cs typeface="Roboto Medium"/>
              </a:rPr>
              <a:t>Reação</a:t>
            </a:r>
            <a:r>
              <a:rPr sz="1300" b="0" spc="-10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333A40"/>
                </a:solidFill>
                <a:latin typeface="Roboto Medium"/>
                <a:cs typeface="Roboto Medium"/>
              </a:rPr>
              <a:t>à</a:t>
            </a:r>
            <a:r>
              <a:rPr sz="1300" b="0" spc="-10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300" b="0" spc="-40" dirty="0">
                <a:solidFill>
                  <a:srgbClr val="333A40"/>
                </a:solidFill>
                <a:latin typeface="Roboto Medium"/>
                <a:cs typeface="Roboto Medium"/>
              </a:rPr>
              <a:t>Mudança</a:t>
            </a:r>
            <a:endParaRPr sz="1300" dirty="0">
              <a:latin typeface="Roboto Medium"/>
              <a:cs typeface="Robo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07187" y="4133929"/>
            <a:ext cx="15868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245745" algn="l"/>
              </a:tabLst>
            </a:pPr>
            <a:r>
              <a:rPr sz="1300" spc="-50" dirty="0">
                <a:solidFill>
                  <a:srgbClr val="2562EB"/>
                </a:solidFill>
                <a:latin typeface="Arial"/>
                <a:cs typeface="Arial"/>
              </a:rPr>
              <a:t>1</a:t>
            </a:r>
            <a:r>
              <a:rPr sz="1300" dirty="0">
                <a:solidFill>
                  <a:srgbClr val="2562EB"/>
                </a:solidFill>
                <a:latin typeface="Arial"/>
                <a:cs typeface="Arial"/>
              </a:rPr>
              <a:t>	</a:t>
            </a:r>
            <a:r>
              <a:rPr sz="1150" b="0" spc="-60" dirty="0">
                <a:solidFill>
                  <a:srgbClr val="333A40"/>
                </a:solidFill>
                <a:latin typeface="Roboto Medium"/>
                <a:cs typeface="Roboto Medium"/>
              </a:rPr>
              <a:t>Detecção</a:t>
            </a:r>
            <a:r>
              <a:rPr sz="1150" b="0" spc="-1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150" b="0" spc="-60" dirty="0">
                <a:solidFill>
                  <a:srgbClr val="333A40"/>
                </a:solidFill>
                <a:latin typeface="Roboto Medium"/>
                <a:cs typeface="Roboto Medium"/>
              </a:rPr>
              <a:t>da</a:t>
            </a:r>
            <a:r>
              <a:rPr sz="1150" b="0" spc="-1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150" b="0" spc="-55" dirty="0">
                <a:solidFill>
                  <a:srgbClr val="333A40"/>
                </a:solidFill>
                <a:latin typeface="Roboto Medium"/>
                <a:cs typeface="Roboto Medium"/>
              </a:rPr>
              <a:t>Mudança</a:t>
            </a:r>
            <a:endParaRPr sz="1150">
              <a:latin typeface="Roboto Medium"/>
              <a:cs typeface="Roboto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35750" y="4412298"/>
            <a:ext cx="20402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Reavaliação</a:t>
            </a:r>
            <a:r>
              <a:rPr sz="10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0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sentinelas</a:t>
            </a:r>
            <a:r>
              <a:rPr sz="10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ou</a:t>
            </a:r>
            <a:r>
              <a:rPr sz="10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333A40"/>
                </a:solidFill>
                <a:latin typeface="Roboto"/>
                <a:cs typeface="Roboto"/>
              </a:rPr>
              <a:t>detecção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0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queda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súbita</a:t>
            </a:r>
            <a:r>
              <a:rPr sz="10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no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fitness</a:t>
            </a:r>
            <a:r>
              <a:rPr sz="10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identifica</a:t>
            </a:r>
            <a:r>
              <a:rPr sz="10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a</a:t>
            </a:r>
            <a:r>
              <a:rPr sz="1000" spc="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ocorrência</a:t>
            </a:r>
            <a:r>
              <a:rPr sz="10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0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75" dirty="0">
                <a:solidFill>
                  <a:srgbClr val="333A40"/>
                </a:solidFill>
                <a:latin typeface="Roboto"/>
                <a:cs typeface="Roboto"/>
              </a:rPr>
              <a:t>uma</a:t>
            </a:r>
            <a:r>
              <a:rPr sz="10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mudança</a:t>
            </a:r>
            <a:r>
              <a:rPr sz="10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ambiental.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93212" y="4133929"/>
            <a:ext cx="176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245745" algn="l"/>
              </a:tabLst>
            </a:pPr>
            <a:r>
              <a:rPr sz="1300" spc="-50" dirty="0">
                <a:solidFill>
                  <a:srgbClr val="2562EB"/>
                </a:solidFill>
                <a:latin typeface="Arial"/>
                <a:cs typeface="Arial"/>
              </a:rPr>
              <a:t>2</a:t>
            </a:r>
            <a:r>
              <a:rPr sz="1300" dirty="0">
                <a:solidFill>
                  <a:srgbClr val="2562EB"/>
                </a:solidFill>
                <a:latin typeface="Arial"/>
                <a:cs typeface="Arial"/>
              </a:rPr>
              <a:t>	</a:t>
            </a:r>
            <a:r>
              <a:rPr sz="1150" b="0" spc="-50" dirty="0">
                <a:solidFill>
                  <a:srgbClr val="333A40"/>
                </a:solidFill>
                <a:latin typeface="Roboto Medium"/>
                <a:cs typeface="Roboto Medium"/>
              </a:rPr>
              <a:t>Estimativa</a:t>
            </a:r>
            <a:r>
              <a:rPr sz="1150" b="0" spc="-20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150" b="0" spc="-60" dirty="0">
                <a:solidFill>
                  <a:srgbClr val="333A40"/>
                </a:solidFill>
                <a:latin typeface="Roboto Medium"/>
                <a:cs typeface="Roboto Medium"/>
              </a:rPr>
              <a:t>de</a:t>
            </a:r>
            <a:r>
              <a:rPr sz="1150" b="0" spc="-20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150" b="0" spc="-50" dirty="0">
                <a:solidFill>
                  <a:srgbClr val="333A40"/>
                </a:solidFill>
                <a:latin typeface="Roboto Medium"/>
                <a:cs typeface="Roboto Medium"/>
              </a:rPr>
              <a:t>Severidade</a:t>
            </a:r>
            <a:endParaRPr sz="1150">
              <a:latin typeface="Roboto Medium"/>
              <a:cs typeface="Roboto 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21775" y="4412298"/>
            <a:ext cx="16846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Cálculo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da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distância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média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entre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posições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anteriores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e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atuais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das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sementes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espécies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tracker.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07187" y="5295979"/>
            <a:ext cx="14592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245745" algn="l"/>
              </a:tabLst>
            </a:pPr>
            <a:r>
              <a:rPr sz="1300" spc="-50" dirty="0">
                <a:solidFill>
                  <a:srgbClr val="2562EB"/>
                </a:solidFill>
                <a:latin typeface="Arial"/>
                <a:cs typeface="Arial"/>
              </a:rPr>
              <a:t>3</a:t>
            </a:r>
            <a:r>
              <a:rPr sz="1300" dirty="0">
                <a:solidFill>
                  <a:srgbClr val="2562EB"/>
                </a:solidFill>
                <a:latin typeface="Arial"/>
                <a:cs typeface="Arial"/>
              </a:rPr>
              <a:t>	</a:t>
            </a:r>
            <a:r>
              <a:rPr sz="1150" b="0" spc="-55" dirty="0">
                <a:solidFill>
                  <a:srgbClr val="333A40"/>
                </a:solidFill>
                <a:latin typeface="Roboto Medium"/>
                <a:cs typeface="Roboto Medium"/>
              </a:rPr>
              <a:t>Diversificação</a:t>
            </a:r>
            <a:r>
              <a:rPr sz="1150" b="0" spc="25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150" b="0" spc="-35" dirty="0">
                <a:solidFill>
                  <a:srgbClr val="333A40"/>
                </a:solidFill>
                <a:latin typeface="Roboto Medium"/>
                <a:cs typeface="Roboto Medium"/>
              </a:rPr>
              <a:t>Local</a:t>
            </a:r>
            <a:endParaRPr sz="1150">
              <a:latin typeface="Roboto Medium"/>
              <a:cs typeface="Roboto 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35750" y="5574348"/>
            <a:ext cx="203771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Reposicionamento</a:t>
            </a:r>
            <a:r>
              <a:rPr sz="1000" spc="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000" spc="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indivíduos</a:t>
            </a:r>
            <a:r>
              <a:rPr sz="1000" spc="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333A40"/>
                </a:solidFill>
                <a:latin typeface="Roboto"/>
                <a:cs typeface="Roboto"/>
              </a:rPr>
              <a:t>em </a:t>
            </a: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torno</a:t>
            </a:r>
            <a:r>
              <a:rPr sz="100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das</a:t>
            </a:r>
            <a:r>
              <a:rPr sz="100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sementes</a:t>
            </a:r>
            <a:r>
              <a:rPr sz="100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mantidas,</a:t>
            </a:r>
            <a:r>
              <a:rPr sz="100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75" dirty="0">
                <a:solidFill>
                  <a:srgbClr val="333A40"/>
                </a:solidFill>
                <a:latin typeface="Roboto"/>
                <a:cs typeface="Roboto"/>
              </a:rPr>
              <a:t>com</a:t>
            </a:r>
            <a:r>
              <a:rPr sz="100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raio</a:t>
            </a:r>
            <a:r>
              <a:rPr sz="1000" spc="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proporcional</a:t>
            </a:r>
            <a:r>
              <a:rPr sz="1000" spc="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à</a:t>
            </a:r>
            <a:r>
              <a:rPr sz="1000" spc="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severidade</a:t>
            </a:r>
            <a:r>
              <a:rPr sz="1000" spc="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333A40"/>
                </a:solidFill>
                <a:latin typeface="Roboto"/>
                <a:cs typeface="Roboto"/>
              </a:rPr>
              <a:t>estimada.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93212" y="5295979"/>
            <a:ext cx="18681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245745" algn="l"/>
              </a:tabLst>
            </a:pPr>
            <a:r>
              <a:rPr sz="1300" spc="-50" dirty="0">
                <a:solidFill>
                  <a:srgbClr val="2562EB"/>
                </a:solidFill>
                <a:latin typeface="Arial"/>
                <a:cs typeface="Arial"/>
              </a:rPr>
              <a:t>4</a:t>
            </a:r>
            <a:r>
              <a:rPr sz="1300" dirty="0">
                <a:solidFill>
                  <a:srgbClr val="2562EB"/>
                </a:solidFill>
                <a:latin typeface="Arial"/>
                <a:cs typeface="Arial"/>
              </a:rPr>
              <a:t>	</a:t>
            </a:r>
            <a:r>
              <a:rPr sz="1150" b="0" spc="-55" dirty="0">
                <a:solidFill>
                  <a:srgbClr val="333A40"/>
                </a:solidFill>
                <a:latin typeface="Roboto Medium"/>
                <a:cs typeface="Roboto Medium"/>
              </a:rPr>
              <a:t>Atualização</a:t>
            </a:r>
            <a:r>
              <a:rPr sz="1150" b="0" spc="-10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150" b="0" spc="-60" dirty="0">
                <a:solidFill>
                  <a:srgbClr val="333A40"/>
                </a:solidFill>
                <a:latin typeface="Roboto Medium"/>
                <a:cs typeface="Roboto Medium"/>
              </a:rPr>
              <a:t>de</a:t>
            </a:r>
            <a:r>
              <a:rPr sz="1150" b="0" spc="-10" dirty="0">
                <a:solidFill>
                  <a:srgbClr val="333A40"/>
                </a:solidFill>
                <a:latin typeface="Roboto Medium"/>
                <a:cs typeface="Roboto Medium"/>
              </a:rPr>
              <a:t> </a:t>
            </a:r>
            <a:r>
              <a:rPr sz="1150" b="0" spc="-55" dirty="0">
                <a:solidFill>
                  <a:srgbClr val="333A40"/>
                </a:solidFill>
                <a:latin typeface="Roboto Medium"/>
                <a:cs typeface="Roboto Medium"/>
              </a:rPr>
              <a:t>Parâmetros</a:t>
            </a:r>
            <a:endParaRPr sz="1150">
              <a:latin typeface="Roboto Medium"/>
              <a:cs typeface="Roboto 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4385" y="5235848"/>
            <a:ext cx="5035550" cy="4900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9539" marR="43180" algn="just">
              <a:lnSpc>
                <a:spcPct val="115399"/>
              </a:lnSpc>
              <a:spcBef>
                <a:spcPts val="90"/>
              </a:spcBef>
            </a:pPr>
            <a:r>
              <a:rPr sz="1400" b="0" spc="-60" dirty="0">
                <a:solidFill>
                  <a:srgbClr val="3398DA"/>
                </a:solidFill>
                <a:latin typeface="Roboto Medium"/>
                <a:cs typeface="Roboto Medium"/>
              </a:rPr>
              <a:t>Atualização</a:t>
            </a:r>
            <a:r>
              <a:rPr sz="1400" b="0" spc="-3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400" b="0" spc="-70" dirty="0">
                <a:solidFill>
                  <a:srgbClr val="3398DA"/>
                </a:solidFill>
                <a:latin typeface="Roboto Medium"/>
                <a:cs typeface="Roboto Medium"/>
              </a:rPr>
              <a:t>de</a:t>
            </a:r>
            <a:r>
              <a:rPr sz="1400" b="0" spc="-2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400" b="0" spc="-65" dirty="0">
                <a:solidFill>
                  <a:srgbClr val="3398DA"/>
                </a:solidFill>
                <a:latin typeface="Roboto Medium"/>
                <a:cs typeface="Roboto Medium"/>
              </a:rPr>
              <a:t>Parâmetros:</a:t>
            </a:r>
            <a:r>
              <a:rPr sz="1400" b="0" spc="-2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400" spc="-55" dirty="0">
                <a:solidFill>
                  <a:srgbClr val="4A5462"/>
                </a:solidFill>
                <a:latin typeface="Roboto"/>
                <a:cs typeface="Roboto"/>
              </a:rPr>
              <a:t>Redefinição</a:t>
            </a:r>
            <a:r>
              <a:rPr sz="14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4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rgbClr val="4A5462"/>
                </a:solidFill>
                <a:latin typeface="Roboto"/>
                <a:cs typeface="Roboto"/>
              </a:rPr>
              <a:t>r</a:t>
            </a:r>
            <a:r>
              <a:rPr sz="1600" spc="-52" baseline="-13888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400" spc="-35" dirty="0">
                <a:solidFill>
                  <a:srgbClr val="4A5462"/>
                </a:solidFill>
                <a:latin typeface="Roboto"/>
                <a:cs typeface="Roboto"/>
              </a:rPr>
              <a:t>,</a:t>
            </a:r>
            <a:r>
              <a:rPr sz="14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rgbClr val="4A5462"/>
                </a:solidFill>
                <a:latin typeface="Roboto"/>
                <a:cs typeface="Roboto"/>
              </a:rPr>
              <a:t>r</a:t>
            </a:r>
            <a:r>
              <a:rPr sz="1600" spc="-52" baseline="-13888" dirty="0">
                <a:solidFill>
                  <a:srgbClr val="4A5462"/>
                </a:solidFill>
                <a:latin typeface="Roboto"/>
                <a:cs typeface="Roboto"/>
              </a:rPr>
              <a:t>track</a:t>
            </a:r>
            <a:r>
              <a:rPr sz="1600" spc="82" baseline="-13888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A5462"/>
                </a:solidFill>
                <a:latin typeface="Roboto"/>
                <a:cs typeface="Roboto"/>
              </a:rPr>
              <a:t>e</a:t>
            </a:r>
            <a:r>
              <a:rPr sz="14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outros</a:t>
            </a:r>
            <a:r>
              <a:rPr sz="14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rgbClr val="4A5462"/>
                </a:solidFill>
                <a:latin typeface="Roboto"/>
                <a:cs typeface="Roboto"/>
              </a:rPr>
              <a:t>parâmetros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baseados</a:t>
            </a:r>
            <a:r>
              <a:rPr sz="14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na</a:t>
            </a:r>
            <a:r>
              <a:rPr sz="14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4A5462"/>
                </a:solidFill>
                <a:latin typeface="Roboto"/>
                <a:cs typeface="Roboto"/>
              </a:rPr>
              <a:t>severidade</a:t>
            </a:r>
            <a:r>
              <a:rPr sz="14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4A5462"/>
                </a:solidFill>
                <a:latin typeface="Roboto"/>
                <a:cs typeface="Roboto"/>
              </a:rPr>
              <a:t>estimada</a:t>
            </a:r>
            <a:r>
              <a:rPr sz="14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da</a:t>
            </a:r>
            <a:r>
              <a:rPr sz="14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10" dirty="0" err="1">
                <a:solidFill>
                  <a:srgbClr val="4A5462"/>
                </a:solidFill>
                <a:latin typeface="Roboto"/>
                <a:cs typeface="Roboto"/>
              </a:rPr>
              <a:t>mudança</a:t>
            </a:r>
            <a:r>
              <a:rPr sz="1400" spc="-10" dirty="0">
                <a:solidFill>
                  <a:srgbClr val="4A5462"/>
                </a:solidFill>
                <a:latin typeface="Roboto"/>
                <a:cs typeface="Roboto"/>
              </a:rPr>
              <a:t>.</a:t>
            </a:r>
            <a:endParaRPr sz="1400" dirty="0">
              <a:latin typeface="Roboto"/>
              <a:cs typeface="Robo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14209" y="1333087"/>
            <a:ext cx="3840479" cy="2400300"/>
            <a:chOff x="7014209" y="1905380"/>
            <a:chExt cx="3840479" cy="2400300"/>
          </a:xfrm>
        </p:grpSpPr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14209" y="1905380"/>
              <a:ext cx="3840479" cy="24002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93458" y="2378240"/>
              <a:ext cx="1452180" cy="78001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37759" y="2810294"/>
              <a:ext cx="1740083" cy="97193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673528" y="2272858"/>
            <a:ext cx="350520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25" dirty="0">
                <a:solidFill>
                  <a:srgbClr val="E74B3C"/>
                </a:solidFill>
                <a:latin typeface="Roboto"/>
                <a:cs typeface="Roboto"/>
              </a:rPr>
              <a:t>Pico</a:t>
            </a:r>
            <a:r>
              <a:rPr sz="800" spc="-10" dirty="0">
                <a:solidFill>
                  <a:srgbClr val="E74B3C"/>
                </a:solidFill>
                <a:latin typeface="Roboto"/>
                <a:cs typeface="Roboto"/>
              </a:rPr>
              <a:t> </a:t>
            </a:r>
            <a:r>
              <a:rPr sz="800" spc="-25" dirty="0">
                <a:solidFill>
                  <a:srgbClr val="E74B3C"/>
                </a:solidFill>
                <a:latin typeface="Roboto"/>
                <a:cs typeface="Roboto"/>
              </a:rPr>
              <a:t>t-</a:t>
            </a:r>
            <a:r>
              <a:rPr sz="800" spc="-50" dirty="0">
                <a:solidFill>
                  <a:srgbClr val="E74B3C"/>
                </a:solidFill>
                <a:latin typeface="Roboto"/>
                <a:cs typeface="Roboto"/>
              </a:rPr>
              <a:t>1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13738" y="2848971"/>
            <a:ext cx="350520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25" dirty="0">
                <a:solidFill>
                  <a:srgbClr val="E74B3C"/>
                </a:solidFill>
                <a:latin typeface="Roboto"/>
                <a:cs typeface="Roboto"/>
              </a:rPr>
              <a:t>Pico</a:t>
            </a:r>
            <a:r>
              <a:rPr sz="800" spc="-10" dirty="0">
                <a:solidFill>
                  <a:srgbClr val="E74B3C"/>
                </a:solidFill>
                <a:latin typeface="Roboto"/>
                <a:cs typeface="Roboto"/>
              </a:rPr>
              <a:t> </a:t>
            </a:r>
            <a:r>
              <a:rPr sz="800" spc="-25" dirty="0">
                <a:solidFill>
                  <a:srgbClr val="E74B3C"/>
                </a:solidFill>
                <a:latin typeface="Roboto"/>
                <a:cs typeface="Roboto"/>
              </a:rPr>
              <a:t>t-</a:t>
            </a:r>
            <a:r>
              <a:rPr sz="800" spc="-50" dirty="0">
                <a:solidFill>
                  <a:srgbClr val="E74B3C"/>
                </a:solidFill>
                <a:latin typeface="Roboto"/>
                <a:cs typeface="Roboto"/>
              </a:rPr>
              <a:t>1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45636" y="1936804"/>
            <a:ext cx="26987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25" dirty="0">
                <a:solidFill>
                  <a:srgbClr val="3398DA"/>
                </a:solidFill>
                <a:latin typeface="Roboto"/>
                <a:cs typeface="Roboto"/>
              </a:rPr>
              <a:t>Pico</a:t>
            </a:r>
            <a:r>
              <a:rPr sz="800" spc="-2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800" spc="-50" dirty="0">
                <a:solidFill>
                  <a:srgbClr val="3398DA"/>
                </a:solidFill>
                <a:latin typeface="Roboto"/>
                <a:cs typeface="Roboto"/>
              </a:rPr>
              <a:t>t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81840" y="2416923"/>
            <a:ext cx="26987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25" dirty="0">
                <a:solidFill>
                  <a:srgbClr val="3398DA"/>
                </a:solidFill>
                <a:latin typeface="Roboto"/>
                <a:cs typeface="Roboto"/>
              </a:rPr>
              <a:t>Pico</a:t>
            </a:r>
            <a:r>
              <a:rPr sz="800" spc="-2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800" spc="-50" dirty="0">
                <a:solidFill>
                  <a:srgbClr val="3398DA"/>
                </a:solidFill>
                <a:latin typeface="Roboto"/>
                <a:cs typeface="Roboto"/>
              </a:rPr>
              <a:t>t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74329" y="3061303"/>
            <a:ext cx="672465" cy="0"/>
          </a:xfrm>
          <a:custGeom>
            <a:avLst/>
            <a:gdLst/>
            <a:ahLst/>
            <a:cxnLst/>
            <a:rect l="l" t="t" r="r" b="b"/>
            <a:pathLst>
              <a:path w="672465">
                <a:moveTo>
                  <a:pt x="0" y="0"/>
                </a:moveTo>
                <a:lnTo>
                  <a:pt x="672083" y="0"/>
                </a:lnTo>
              </a:path>
            </a:pathLst>
          </a:custGeom>
          <a:ln w="960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722492" y="3085796"/>
            <a:ext cx="98361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60" dirty="0">
                <a:latin typeface="Roboto"/>
                <a:cs typeface="Roboto"/>
              </a:rPr>
              <a:t>Severidade</a:t>
            </a:r>
            <a:r>
              <a:rPr sz="850" dirty="0">
                <a:latin typeface="Roboto"/>
                <a:cs typeface="Roboto"/>
              </a:rPr>
              <a:t> </a:t>
            </a:r>
            <a:r>
              <a:rPr sz="850" spc="-65" dirty="0">
                <a:latin typeface="Roboto"/>
                <a:cs typeface="Roboto"/>
              </a:rPr>
              <a:t>do</a:t>
            </a:r>
            <a:r>
              <a:rPr sz="850" spc="5" dirty="0">
                <a:latin typeface="Roboto"/>
                <a:cs typeface="Roboto"/>
              </a:rPr>
              <a:t> </a:t>
            </a:r>
            <a:r>
              <a:rPr sz="850" spc="-45" dirty="0">
                <a:latin typeface="Roboto"/>
                <a:cs typeface="Roboto"/>
              </a:rPr>
              <a:t>shift</a:t>
            </a:r>
            <a:r>
              <a:rPr sz="850" spc="5" dirty="0">
                <a:latin typeface="Roboto"/>
                <a:cs typeface="Roboto"/>
              </a:rPr>
              <a:t> </a:t>
            </a:r>
            <a:r>
              <a:rPr sz="850" spc="-25" dirty="0">
                <a:latin typeface="Roboto"/>
                <a:cs typeface="Roboto"/>
              </a:rPr>
              <a:t>(</a:t>
            </a:r>
            <a:r>
              <a:rPr sz="750" spc="-25" dirty="0">
                <a:latin typeface="Arial"/>
                <a:cs typeface="Arial"/>
              </a:rPr>
              <a:t>ŝ</a:t>
            </a:r>
            <a:r>
              <a:rPr sz="850" spc="-25" dirty="0">
                <a:latin typeface="Roboto"/>
                <a:cs typeface="Roboto"/>
              </a:rPr>
              <a:t>)</a:t>
            </a:r>
            <a:endParaRPr sz="85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096375" y="5574348"/>
            <a:ext cx="2112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000" spc="-55" dirty="0">
                <a:solidFill>
                  <a:srgbClr val="333A40"/>
                </a:solidFill>
                <a:latin typeface="Roboto"/>
                <a:cs typeface="Roboto"/>
              </a:rPr>
              <a:t>Redefinição</a:t>
            </a:r>
            <a:r>
              <a:rPr sz="10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de</a:t>
            </a:r>
            <a:r>
              <a:rPr sz="10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333A40"/>
                </a:solidFill>
                <a:latin typeface="Roboto"/>
                <a:cs typeface="Roboto"/>
              </a:rPr>
              <a:t>r</a:t>
            </a:r>
            <a:r>
              <a:rPr sz="1125" baseline="-11111" dirty="0">
                <a:solidFill>
                  <a:srgbClr val="333A40"/>
                </a:solidFill>
                <a:latin typeface="Roboto"/>
                <a:cs typeface="Roboto"/>
              </a:rPr>
              <a:t>a</a:t>
            </a:r>
            <a:r>
              <a:rPr sz="1125" spc="67" baseline="-11111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75" dirty="0">
                <a:solidFill>
                  <a:srgbClr val="333A40"/>
                </a:solidFill>
                <a:latin typeface="Roboto"/>
                <a:cs typeface="Roboto"/>
              </a:rPr>
              <a:t>=</a:t>
            </a:r>
            <a:r>
              <a:rPr sz="10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r</a:t>
            </a:r>
            <a:r>
              <a:rPr sz="1125" spc="-75" baseline="-11111" dirty="0">
                <a:solidFill>
                  <a:srgbClr val="333A40"/>
                </a:solidFill>
                <a:latin typeface="Roboto"/>
                <a:cs typeface="Roboto"/>
              </a:rPr>
              <a:t>max</a:t>
            </a:r>
            <a:r>
              <a:rPr sz="1000" spc="-50" dirty="0">
                <a:solidFill>
                  <a:srgbClr val="333A40"/>
                </a:solidFill>
                <a:latin typeface="Roboto"/>
                <a:cs typeface="Roboto"/>
              </a:rPr>
              <a:t>,</a:t>
            </a:r>
            <a:r>
              <a:rPr sz="10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850" dirty="0">
                <a:solidFill>
                  <a:srgbClr val="333A40"/>
                </a:solidFill>
                <a:latin typeface="Arial"/>
                <a:cs typeface="Arial"/>
              </a:rPr>
              <a:t>β</a:t>
            </a:r>
            <a:r>
              <a:rPr sz="850" spc="-5" dirty="0">
                <a:solidFill>
                  <a:srgbClr val="333A40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333A40"/>
                </a:solidFill>
                <a:latin typeface="Roboto"/>
                <a:cs typeface="Roboto"/>
              </a:rPr>
              <a:t>=</a:t>
            </a:r>
            <a:r>
              <a:rPr sz="10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35" dirty="0">
                <a:solidFill>
                  <a:srgbClr val="333A40"/>
                </a:solidFill>
                <a:latin typeface="Roboto"/>
                <a:cs typeface="Roboto"/>
              </a:rPr>
              <a:t>1,</a:t>
            </a:r>
            <a:r>
              <a:rPr sz="10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30" dirty="0">
                <a:solidFill>
                  <a:srgbClr val="333A40"/>
                </a:solidFill>
                <a:latin typeface="Roboto"/>
                <a:cs typeface="Roboto"/>
              </a:rPr>
              <a:t>r</a:t>
            </a:r>
            <a:r>
              <a:rPr sz="1125" spc="-44" baseline="-11111" dirty="0">
                <a:solidFill>
                  <a:srgbClr val="333A40"/>
                </a:solidFill>
                <a:latin typeface="Roboto"/>
                <a:cs typeface="Roboto"/>
              </a:rPr>
              <a:t>track</a:t>
            </a:r>
            <a:r>
              <a:rPr sz="1125" spc="67" baseline="-11111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75" dirty="0">
                <a:solidFill>
                  <a:srgbClr val="333A40"/>
                </a:solidFill>
                <a:latin typeface="Roboto"/>
                <a:cs typeface="Roboto"/>
              </a:rPr>
              <a:t>=</a:t>
            </a:r>
            <a:r>
              <a:rPr sz="10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900" spc="-25" dirty="0">
                <a:solidFill>
                  <a:srgbClr val="333A40"/>
                </a:solidFill>
                <a:latin typeface="Arial"/>
                <a:cs typeface="Arial"/>
              </a:rPr>
              <a:t>ŝ</a:t>
            </a:r>
            <a:r>
              <a:rPr sz="1125" spc="-37" baseline="22222" dirty="0">
                <a:solidFill>
                  <a:srgbClr val="333A40"/>
                </a:solidFill>
                <a:latin typeface="Roboto"/>
                <a:cs typeface="Roboto"/>
              </a:rPr>
              <a:t>(t)</a:t>
            </a:r>
            <a:r>
              <a:rPr sz="1125" spc="750" baseline="22222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para</a:t>
            </a:r>
            <a:r>
              <a:rPr sz="10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333A40"/>
                </a:solidFill>
                <a:latin typeface="Roboto"/>
                <a:cs typeface="Roboto"/>
              </a:rPr>
              <a:t>adaptação</a:t>
            </a:r>
            <a:r>
              <a:rPr sz="10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333A40"/>
                </a:solidFill>
                <a:latin typeface="Roboto"/>
                <a:cs typeface="Roboto"/>
              </a:rPr>
              <a:t>ao</a:t>
            </a:r>
            <a:r>
              <a:rPr sz="10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70" dirty="0">
                <a:solidFill>
                  <a:srgbClr val="333A40"/>
                </a:solidFill>
                <a:latin typeface="Roboto"/>
                <a:cs typeface="Roboto"/>
              </a:rPr>
              <a:t>novo</a:t>
            </a:r>
            <a:r>
              <a:rPr sz="10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333A40"/>
                </a:solidFill>
                <a:latin typeface="Roboto"/>
                <a:cs typeface="Roboto"/>
              </a:rPr>
              <a:t>ambiente.</a:t>
            </a:r>
            <a:endParaRPr sz="1000">
              <a:latin typeface="Roboto"/>
              <a:cs typeface="Roboto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6819899"/>
            <a:ext cx="12191999" cy="76199"/>
          </a:xfrm>
          <a:prstGeom prst="rect">
            <a:avLst/>
          </a:prstGeom>
        </p:spPr>
      </p:pic>
      <p:pic>
        <p:nvPicPr>
          <p:cNvPr id="49" name="object 37">
            <a:extLst>
              <a:ext uri="{FF2B5EF4-FFF2-40B4-BE49-F238E27FC236}">
                <a16:creationId xmlns:a16="http://schemas.microsoft.com/office/drawing/2014/main" id="{C87DA1DC-A6BA-CBF4-01E3-295F39A7AEC9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6704806"/>
            <a:ext cx="12191999" cy="76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93303"/>
            <a:ext cx="52514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Algoritmo</a:t>
            </a:r>
            <a:r>
              <a:rPr dirty="0"/>
              <a:t> </a:t>
            </a:r>
            <a:r>
              <a:rPr spc="-165" dirty="0"/>
              <a:t>SPSO+AP+AD:</a:t>
            </a:r>
            <a:r>
              <a:rPr spc="5" dirty="0"/>
              <a:t> </a:t>
            </a:r>
            <a:r>
              <a:rPr spc="-135" dirty="0"/>
              <a:t>Estrutura</a:t>
            </a:r>
            <a:r>
              <a:rPr spc="5" dirty="0"/>
              <a:t> </a:t>
            </a:r>
            <a:r>
              <a:rPr spc="-70" dirty="0"/>
              <a:t>Geral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006738"/>
            <a:ext cx="1714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362" y="2616327"/>
            <a:ext cx="142874" cy="1333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362" y="4130814"/>
            <a:ext cx="104768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6899" y="1477307"/>
            <a:ext cx="5229860" cy="355109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0" spc="-80" dirty="0">
                <a:solidFill>
                  <a:srgbClr val="3398DA"/>
                </a:solidFill>
                <a:latin typeface="Roboto Medium"/>
                <a:cs typeface="Roboto Medium"/>
              </a:rPr>
              <a:t>Estrutura</a:t>
            </a:r>
            <a:r>
              <a:rPr sz="1650" b="0" spc="-2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95" dirty="0">
                <a:solidFill>
                  <a:srgbClr val="3398DA"/>
                </a:solidFill>
                <a:latin typeface="Roboto Medium"/>
                <a:cs typeface="Roboto Medium"/>
              </a:rPr>
              <a:t>do</a:t>
            </a:r>
            <a:r>
              <a:rPr sz="1650" b="0" spc="-2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10" dirty="0">
                <a:solidFill>
                  <a:srgbClr val="3398DA"/>
                </a:solidFill>
                <a:latin typeface="Roboto Medium"/>
                <a:cs typeface="Roboto Medium"/>
              </a:rPr>
              <a:t>Algoritmo</a:t>
            </a:r>
            <a:endParaRPr sz="1650" dirty="0">
              <a:latin typeface="Roboto Medium"/>
              <a:cs typeface="Roboto Medium"/>
            </a:endParaRPr>
          </a:p>
          <a:p>
            <a:pPr marL="297815" marR="279400">
              <a:lnSpc>
                <a:spcPct val="111100"/>
              </a:lnSpc>
              <a:spcBef>
                <a:spcPts val="1440"/>
              </a:spcBef>
            </a:pPr>
            <a:r>
              <a:rPr sz="1350" spc="-11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100" dirty="0">
                <a:solidFill>
                  <a:srgbClr val="4A5462"/>
                </a:solidFill>
                <a:latin typeface="Roboto"/>
                <a:cs typeface="Roboto"/>
              </a:rPr>
              <a:t>SPSO+AP+AD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80" dirty="0">
                <a:solidFill>
                  <a:srgbClr val="4A5462"/>
                </a:solidFill>
                <a:latin typeface="Roboto"/>
                <a:cs typeface="Roboto"/>
              </a:rPr>
              <a:t>integra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95" dirty="0">
                <a:solidFill>
                  <a:srgbClr val="4A5462"/>
                </a:solidFill>
                <a:latin typeface="Roboto"/>
                <a:cs typeface="Roboto"/>
              </a:rPr>
              <a:t>os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4A5462"/>
                </a:solidFill>
                <a:latin typeface="Roboto"/>
                <a:cs typeface="Roboto"/>
              </a:rPr>
              <a:t>três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90" dirty="0">
                <a:solidFill>
                  <a:srgbClr val="4A5462"/>
                </a:solidFill>
                <a:latin typeface="Roboto"/>
                <a:cs typeface="Roboto"/>
              </a:rPr>
              <a:t>componentes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70" dirty="0">
                <a:solidFill>
                  <a:srgbClr val="4A5462"/>
                </a:solidFill>
                <a:latin typeface="Roboto"/>
                <a:cs typeface="Roboto"/>
              </a:rPr>
              <a:t>principais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114" dirty="0">
                <a:solidFill>
                  <a:srgbClr val="4A5462"/>
                </a:solidFill>
                <a:latin typeface="Roboto"/>
                <a:cs typeface="Roboto"/>
              </a:rPr>
              <a:t>em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120" dirty="0">
                <a:solidFill>
                  <a:srgbClr val="4A5462"/>
                </a:solidFill>
                <a:latin typeface="Roboto"/>
                <a:cs typeface="Roboto"/>
              </a:rPr>
              <a:t>um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65" dirty="0">
                <a:solidFill>
                  <a:srgbClr val="4A5462"/>
                </a:solidFill>
                <a:latin typeface="Roboto"/>
                <a:cs typeface="Roboto"/>
              </a:rPr>
              <a:t>fluxo </a:t>
            </a:r>
            <a:r>
              <a:rPr sz="1350" spc="-80" dirty="0">
                <a:solidFill>
                  <a:srgbClr val="4A5462"/>
                </a:solidFill>
                <a:latin typeface="Roboto"/>
                <a:cs typeface="Roboto"/>
              </a:rPr>
              <a:t>coerente</a:t>
            </a:r>
            <a:r>
              <a:rPr sz="13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90" dirty="0">
                <a:solidFill>
                  <a:srgbClr val="4A5462"/>
                </a:solidFill>
                <a:latin typeface="Roboto"/>
                <a:cs typeface="Roboto"/>
              </a:rPr>
              <a:t>para</a:t>
            </a:r>
            <a:r>
              <a:rPr sz="13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80" dirty="0">
                <a:solidFill>
                  <a:srgbClr val="4A5462"/>
                </a:solidFill>
                <a:latin typeface="Roboto"/>
                <a:cs typeface="Roboto"/>
              </a:rPr>
              <a:t>otimização</a:t>
            </a:r>
            <a:r>
              <a:rPr sz="13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A5462"/>
                </a:solidFill>
                <a:latin typeface="Roboto"/>
                <a:cs typeface="Roboto"/>
              </a:rPr>
              <a:t>dinâmica.</a:t>
            </a:r>
            <a:endParaRPr sz="1350" dirty="0">
              <a:latin typeface="Roboto"/>
              <a:cs typeface="Roboto"/>
            </a:endParaRPr>
          </a:p>
          <a:p>
            <a:pPr marL="278765">
              <a:lnSpc>
                <a:spcPct val="100000"/>
              </a:lnSpc>
              <a:spcBef>
                <a:spcPts val="1380"/>
              </a:spcBef>
            </a:pPr>
            <a:r>
              <a:rPr sz="1350" spc="-105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90" dirty="0">
                <a:solidFill>
                  <a:srgbClr val="4A5462"/>
                </a:solidFill>
                <a:latin typeface="Roboto"/>
                <a:cs typeface="Roboto"/>
              </a:rPr>
              <a:t>cada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70" dirty="0">
                <a:solidFill>
                  <a:srgbClr val="4A5462"/>
                </a:solidFill>
                <a:latin typeface="Roboto"/>
                <a:cs typeface="Roboto"/>
              </a:rPr>
              <a:t>iteração,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10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4A5462"/>
                </a:solidFill>
                <a:latin typeface="Roboto"/>
                <a:cs typeface="Roboto"/>
              </a:rPr>
              <a:t>algoritmo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A5462"/>
                </a:solidFill>
                <a:latin typeface="Roboto"/>
                <a:cs typeface="Roboto"/>
              </a:rPr>
              <a:t>realiza:</a:t>
            </a:r>
            <a:endParaRPr sz="1350" dirty="0">
              <a:latin typeface="Roboto"/>
              <a:cs typeface="Roboto"/>
            </a:endParaRPr>
          </a:p>
          <a:p>
            <a:pPr marL="443865" indent="-165100">
              <a:lnSpc>
                <a:spcPct val="100000"/>
              </a:lnSpc>
              <a:spcBef>
                <a:spcPts val="180"/>
              </a:spcBef>
              <a:buClr>
                <a:srgbClr val="3398DA"/>
              </a:buClr>
              <a:buSzPct val="96296"/>
              <a:buFont typeface="Ubuntu Light"/>
              <a:buAutoNum type="arabicPeriod"/>
              <a:tabLst>
                <a:tab pos="443865" algn="l"/>
              </a:tabLst>
            </a:pPr>
            <a:r>
              <a:rPr sz="1350" spc="-70" dirty="0">
                <a:solidFill>
                  <a:srgbClr val="4A5462"/>
                </a:solidFill>
                <a:latin typeface="Roboto"/>
                <a:cs typeface="Roboto"/>
              </a:rPr>
              <a:t>Clustering</a:t>
            </a:r>
            <a:r>
              <a:rPr sz="135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9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5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4A5462"/>
                </a:solidFill>
                <a:latin typeface="Roboto"/>
                <a:cs typeface="Roboto"/>
              </a:rPr>
              <a:t>indivíduos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114" dirty="0">
                <a:solidFill>
                  <a:srgbClr val="4A5462"/>
                </a:solidFill>
                <a:latin typeface="Roboto"/>
                <a:cs typeface="Roboto"/>
              </a:rPr>
              <a:t>em</a:t>
            </a:r>
            <a:r>
              <a:rPr sz="135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A5462"/>
                </a:solidFill>
                <a:latin typeface="Roboto"/>
                <a:cs typeface="Roboto"/>
              </a:rPr>
              <a:t>espécies</a:t>
            </a:r>
            <a:endParaRPr sz="1350" dirty="0">
              <a:latin typeface="Roboto"/>
              <a:cs typeface="Roboto"/>
            </a:endParaRPr>
          </a:p>
          <a:p>
            <a:pPr marL="443865" indent="-165100">
              <a:lnSpc>
                <a:spcPct val="100000"/>
              </a:lnSpc>
              <a:spcBef>
                <a:spcPts val="180"/>
              </a:spcBef>
              <a:buClr>
                <a:srgbClr val="3398DA"/>
              </a:buClr>
              <a:buSzPct val="96296"/>
              <a:buFont typeface="Ubuntu Light"/>
              <a:buAutoNum type="arabicPeriod"/>
              <a:tabLst>
                <a:tab pos="443865" algn="l"/>
              </a:tabLst>
            </a:pPr>
            <a:r>
              <a:rPr sz="1350" spc="-75" dirty="0">
                <a:solidFill>
                  <a:srgbClr val="4A5462"/>
                </a:solidFill>
                <a:latin typeface="Roboto"/>
                <a:cs typeface="Roboto"/>
              </a:rPr>
              <a:t>Identificação</a:t>
            </a:r>
            <a:r>
              <a:rPr sz="13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9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80" dirty="0">
                <a:solidFill>
                  <a:srgbClr val="4A5462"/>
                </a:solidFill>
                <a:latin typeface="Roboto"/>
                <a:cs typeface="Roboto"/>
              </a:rPr>
              <a:t>espécies</a:t>
            </a:r>
            <a:r>
              <a:rPr sz="13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80" dirty="0">
                <a:solidFill>
                  <a:srgbClr val="4A5462"/>
                </a:solidFill>
                <a:latin typeface="Roboto"/>
                <a:cs typeface="Roboto"/>
              </a:rPr>
              <a:t>tracker/non-</a:t>
            </a:r>
            <a:r>
              <a:rPr sz="1350" spc="-10" dirty="0">
                <a:solidFill>
                  <a:srgbClr val="4A5462"/>
                </a:solidFill>
                <a:latin typeface="Roboto"/>
                <a:cs typeface="Roboto"/>
              </a:rPr>
              <a:t>tracker</a:t>
            </a:r>
            <a:endParaRPr sz="1350" dirty="0">
              <a:latin typeface="Roboto"/>
              <a:cs typeface="Roboto"/>
            </a:endParaRPr>
          </a:p>
          <a:p>
            <a:pPr marL="443865" indent="-165100">
              <a:lnSpc>
                <a:spcPct val="100000"/>
              </a:lnSpc>
              <a:spcBef>
                <a:spcPts val="180"/>
              </a:spcBef>
              <a:buClr>
                <a:srgbClr val="3398DA"/>
              </a:buClr>
              <a:buSzPct val="96296"/>
              <a:buFont typeface="Ubuntu Light"/>
              <a:buAutoNum type="arabicPeriod"/>
              <a:tabLst>
                <a:tab pos="443865" algn="l"/>
              </a:tabLst>
            </a:pPr>
            <a:r>
              <a:rPr sz="1350" spc="-75" dirty="0">
                <a:solidFill>
                  <a:srgbClr val="4A5462"/>
                </a:solidFill>
                <a:latin typeface="Roboto"/>
                <a:cs typeface="Roboto"/>
              </a:rPr>
              <a:t>Controle</a:t>
            </a:r>
            <a:r>
              <a:rPr sz="135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9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5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85" dirty="0">
                <a:solidFill>
                  <a:srgbClr val="4A5462"/>
                </a:solidFill>
                <a:latin typeface="Roboto"/>
                <a:cs typeface="Roboto"/>
              </a:rPr>
              <a:t>população</a:t>
            </a:r>
            <a:r>
              <a:rPr sz="135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(AP)</a:t>
            </a:r>
            <a:endParaRPr sz="1350" dirty="0">
              <a:latin typeface="Roboto"/>
              <a:cs typeface="Roboto"/>
            </a:endParaRPr>
          </a:p>
          <a:p>
            <a:pPr marL="443865" indent="-165100">
              <a:lnSpc>
                <a:spcPct val="100000"/>
              </a:lnSpc>
              <a:spcBef>
                <a:spcPts val="180"/>
              </a:spcBef>
              <a:buClr>
                <a:srgbClr val="3398DA"/>
              </a:buClr>
              <a:buSzPct val="96296"/>
              <a:buFont typeface="Ubuntu Light"/>
              <a:buAutoNum type="arabicPeriod"/>
              <a:tabLst>
                <a:tab pos="443865" algn="l"/>
              </a:tabLst>
            </a:pPr>
            <a:r>
              <a:rPr sz="1350" spc="-90" dirty="0">
                <a:solidFill>
                  <a:srgbClr val="4A5462"/>
                </a:solidFill>
                <a:latin typeface="Roboto"/>
                <a:cs typeface="Roboto"/>
              </a:rPr>
              <a:t>Alocação</a:t>
            </a:r>
            <a:r>
              <a:rPr sz="13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4A5462"/>
                </a:solidFill>
                <a:latin typeface="Roboto"/>
                <a:cs typeface="Roboto"/>
              </a:rPr>
              <a:t>adaptativa</a:t>
            </a:r>
            <a:r>
              <a:rPr sz="13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9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80" dirty="0">
                <a:solidFill>
                  <a:srgbClr val="4A5462"/>
                </a:solidFill>
                <a:latin typeface="Roboto"/>
                <a:cs typeface="Roboto"/>
              </a:rPr>
              <a:t>recursos</a:t>
            </a:r>
            <a:r>
              <a:rPr sz="13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(AD)</a:t>
            </a:r>
            <a:endParaRPr sz="1350" dirty="0">
              <a:latin typeface="Roboto"/>
              <a:cs typeface="Roboto"/>
            </a:endParaRPr>
          </a:p>
          <a:p>
            <a:pPr marL="443865" indent="-165100">
              <a:lnSpc>
                <a:spcPct val="100000"/>
              </a:lnSpc>
              <a:spcBef>
                <a:spcPts val="180"/>
              </a:spcBef>
              <a:buClr>
                <a:srgbClr val="3398DA"/>
              </a:buClr>
              <a:buSzPct val="96296"/>
              <a:buFont typeface="Ubuntu Light"/>
              <a:buAutoNum type="arabicPeriod"/>
              <a:tabLst>
                <a:tab pos="443865" algn="l"/>
              </a:tabLst>
            </a:pPr>
            <a:r>
              <a:rPr sz="1350" spc="-80" dirty="0">
                <a:solidFill>
                  <a:srgbClr val="4A5462"/>
                </a:solidFill>
                <a:latin typeface="Roboto"/>
                <a:cs typeface="Roboto"/>
              </a:rPr>
              <a:t>Otimização</a:t>
            </a:r>
            <a:r>
              <a:rPr sz="13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95" dirty="0">
                <a:solidFill>
                  <a:srgbClr val="4A5462"/>
                </a:solidFill>
                <a:latin typeface="Roboto"/>
                <a:cs typeface="Roboto"/>
              </a:rPr>
              <a:t>usando</a:t>
            </a:r>
            <a:r>
              <a:rPr sz="13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105" dirty="0">
                <a:solidFill>
                  <a:srgbClr val="4A5462"/>
                </a:solidFill>
                <a:latin typeface="Roboto"/>
                <a:cs typeface="Roboto"/>
              </a:rPr>
              <a:t>PSO</a:t>
            </a:r>
            <a:r>
              <a:rPr sz="13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90" dirty="0">
                <a:solidFill>
                  <a:srgbClr val="4A5462"/>
                </a:solidFill>
                <a:latin typeface="Roboto"/>
                <a:cs typeface="Roboto"/>
              </a:rPr>
              <a:t>para</a:t>
            </a:r>
            <a:r>
              <a:rPr sz="13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80" dirty="0">
                <a:solidFill>
                  <a:srgbClr val="4A5462"/>
                </a:solidFill>
                <a:latin typeface="Roboto"/>
                <a:cs typeface="Roboto"/>
              </a:rPr>
              <a:t>espécies</a:t>
            </a:r>
            <a:r>
              <a:rPr sz="13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A5462"/>
                </a:solidFill>
                <a:latin typeface="Roboto"/>
                <a:cs typeface="Roboto"/>
              </a:rPr>
              <a:t>ativas</a:t>
            </a:r>
            <a:endParaRPr sz="1350" dirty="0">
              <a:latin typeface="Roboto"/>
              <a:cs typeface="Roboto"/>
            </a:endParaRPr>
          </a:p>
          <a:p>
            <a:pPr marL="240665">
              <a:lnSpc>
                <a:spcPct val="100000"/>
              </a:lnSpc>
              <a:spcBef>
                <a:spcPts val="1380"/>
              </a:spcBef>
            </a:pPr>
            <a:r>
              <a:rPr sz="1350" spc="-90" dirty="0">
                <a:solidFill>
                  <a:srgbClr val="4A5462"/>
                </a:solidFill>
                <a:latin typeface="Roboto"/>
                <a:cs typeface="Roboto"/>
              </a:rPr>
              <a:t>Quando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110" dirty="0">
                <a:solidFill>
                  <a:srgbClr val="4A5462"/>
                </a:solidFill>
                <a:latin typeface="Roboto"/>
                <a:cs typeface="Roboto"/>
              </a:rPr>
              <a:t>uma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100" dirty="0">
                <a:solidFill>
                  <a:srgbClr val="4A5462"/>
                </a:solidFill>
                <a:latin typeface="Roboto"/>
                <a:cs typeface="Roboto"/>
              </a:rPr>
              <a:t>mudança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4A5462"/>
                </a:solidFill>
                <a:latin typeface="Roboto"/>
                <a:cs typeface="Roboto"/>
              </a:rPr>
              <a:t>ambiental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90" dirty="0">
                <a:solidFill>
                  <a:srgbClr val="4A5462"/>
                </a:solidFill>
                <a:latin typeface="Roboto"/>
                <a:cs typeface="Roboto"/>
              </a:rPr>
              <a:t>é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4A5462"/>
                </a:solidFill>
                <a:latin typeface="Roboto"/>
                <a:cs typeface="Roboto"/>
              </a:rPr>
              <a:t>detectada,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10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4A5462"/>
                </a:solidFill>
                <a:latin typeface="Roboto"/>
                <a:cs typeface="Roboto"/>
              </a:rPr>
              <a:t>algoritmo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85" dirty="0">
                <a:solidFill>
                  <a:srgbClr val="4A5462"/>
                </a:solidFill>
                <a:latin typeface="Roboto"/>
                <a:cs typeface="Roboto"/>
              </a:rPr>
              <a:t>responde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4A5462"/>
                </a:solidFill>
                <a:latin typeface="Roboto"/>
                <a:cs typeface="Roboto"/>
              </a:rPr>
              <a:t>com:</a:t>
            </a:r>
            <a:endParaRPr sz="1350" dirty="0">
              <a:latin typeface="Roboto"/>
              <a:cs typeface="Roboto"/>
            </a:endParaRPr>
          </a:p>
          <a:p>
            <a:pPr marL="405765" lvl="1" indent="-165100">
              <a:lnSpc>
                <a:spcPct val="100000"/>
              </a:lnSpc>
              <a:spcBef>
                <a:spcPts val="180"/>
              </a:spcBef>
              <a:buClr>
                <a:srgbClr val="3398DA"/>
              </a:buClr>
              <a:buSzPct val="96296"/>
              <a:buFont typeface="Ubuntu Light"/>
              <a:buAutoNum type="arabicPeriod"/>
              <a:tabLst>
                <a:tab pos="405765" algn="l"/>
              </a:tabLst>
            </a:pPr>
            <a:r>
              <a:rPr sz="1350" spc="-75" dirty="0">
                <a:solidFill>
                  <a:srgbClr val="4A5462"/>
                </a:solidFill>
                <a:latin typeface="Roboto"/>
                <a:cs typeface="Roboto"/>
              </a:rPr>
              <a:t>Estimativa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90" dirty="0">
                <a:solidFill>
                  <a:srgbClr val="4A5462"/>
                </a:solidFill>
                <a:latin typeface="Roboto"/>
                <a:cs typeface="Roboto"/>
              </a:rPr>
              <a:t>da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80" dirty="0">
                <a:solidFill>
                  <a:srgbClr val="4A5462"/>
                </a:solidFill>
                <a:latin typeface="Roboto"/>
                <a:cs typeface="Roboto"/>
              </a:rPr>
              <a:t>severidade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95" dirty="0">
                <a:solidFill>
                  <a:srgbClr val="4A5462"/>
                </a:solidFill>
                <a:latin typeface="Roboto"/>
                <a:cs typeface="Roboto"/>
              </a:rPr>
              <a:t>do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shift</a:t>
            </a:r>
            <a:endParaRPr sz="1350" dirty="0">
              <a:latin typeface="Roboto"/>
              <a:cs typeface="Roboto"/>
            </a:endParaRPr>
          </a:p>
          <a:p>
            <a:pPr marL="405765" lvl="1" indent="-165100">
              <a:lnSpc>
                <a:spcPct val="100000"/>
              </a:lnSpc>
              <a:spcBef>
                <a:spcPts val="180"/>
              </a:spcBef>
              <a:buClr>
                <a:srgbClr val="3398DA"/>
              </a:buClr>
              <a:buSzPct val="96296"/>
              <a:buFont typeface="Ubuntu Light"/>
              <a:buAutoNum type="arabicPeriod"/>
              <a:tabLst>
                <a:tab pos="405765" algn="l"/>
              </a:tabLst>
            </a:pPr>
            <a:r>
              <a:rPr sz="1350" spc="-95" dirty="0">
                <a:solidFill>
                  <a:srgbClr val="4A5462"/>
                </a:solidFill>
                <a:latin typeface="Roboto"/>
                <a:cs typeface="Roboto"/>
              </a:rPr>
              <a:t>Aumento</a:t>
            </a:r>
            <a:r>
              <a:rPr sz="135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90" dirty="0">
                <a:solidFill>
                  <a:srgbClr val="4A5462"/>
                </a:solidFill>
                <a:latin typeface="Roboto"/>
                <a:cs typeface="Roboto"/>
              </a:rPr>
              <a:t>da</a:t>
            </a:r>
            <a:r>
              <a:rPr sz="135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4A5462"/>
                </a:solidFill>
                <a:latin typeface="Roboto"/>
                <a:cs typeface="Roboto"/>
              </a:rPr>
              <a:t>diversidade</a:t>
            </a:r>
            <a:r>
              <a:rPr sz="135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local</a:t>
            </a:r>
            <a:endParaRPr sz="1350" dirty="0">
              <a:latin typeface="Roboto"/>
              <a:cs typeface="Roboto"/>
            </a:endParaRPr>
          </a:p>
          <a:p>
            <a:pPr marL="405765" lvl="1" indent="-165100">
              <a:lnSpc>
                <a:spcPct val="100000"/>
              </a:lnSpc>
              <a:spcBef>
                <a:spcPts val="180"/>
              </a:spcBef>
              <a:buClr>
                <a:srgbClr val="3398DA"/>
              </a:buClr>
              <a:buSzPct val="96296"/>
              <a:buFont typeface="Ubuntu Light"/>
              <a:buAutoNum type="arabicPeriod"/>
              <a:tabLst>
                <a:tab pos="405765" algn="l"/>
              </a:tabLst>
            </a:pPr>
            <a:r>
              <a:rPr sz="1350" spc="-80" dirty="0">
                <a:solidFill>
                  <a:srgbClr val="4A5462"/>
                </a:solidFill>
                <a:latin typeface="Roboto"/>
                <a:cs typeface="Roboto"/>
              </a:rPr>
              <a:t>Redefinição</a:t>
            </a:r>
            <a:r>
              <a:rPr sz="135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95" dirty="0">
                <a:solidFill>
                  <a:srgbClr val="4A5462"/>
                </a:solidFill>
                <a:latin typeface="Roboto"/>
                <a:cs typeface="Roboto"/>
              </a:rPr>
              <a:t>dos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85" dirty="0">
                <a:solidFill>
                  <a:srgbClr val="4A5462"/>
                </a:solidFill>
                <a:latin typeface="Roboto"/>
                <a:cs typeface="Roboto"/>
              </a:rPr>
              <a:t>parâmetros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90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3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A5462"/>
                </a:solidFill>
                <a:latin typeface="Roboto"/>
                <a:cs typeface="Roboto"/>
              </a:rPr>
              <a:t>control</a:t>
            </a:r>
            <a:endParaRPr sz="1300" dirty="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5600" y="2151633"/>
            <a:ext cx="2895600" cy="232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0" spc="-50" dirty="0">
                <a:solidFill>
                  <a:srgbClr val="3398DA"/>
                </a:solidFill>
                <a:latin typeface="Roboto Medium"/>
                <a:cs typeface="Roboto Medium"/>
              </a:rPr>
              <a:t>n</a:t>
            </a:r>
            <a:r>
              <a:rPr sz="1400" spc="-50" dirty="0">
                <a:solidFill>
                  <a:srgbClr val="4A5462"/>
                </a:solidFill>
                <a:latin typeface="Roboto"/>
                <a:cs typeface="Roboto"/>
              </a:rPr>
              <a:t>:</a:t>
            </a:r>
            <a:r>
              <a:rPr sz="1400" spc="-3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4A5462"/>
                </a:solidFill>
                <a:latin typeface="Roboto"/>
                <a:cs typeface="Roboto"/>
              </a:rPr>
              <a:t>Tamanho</a:t>
            </a:r>
            <a:r>
              <a:rPr sz="14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A5462"/>
                </a:solidFill>
                <a:latin typeface="Roboto"/>
                <a:cs typeface="Roboto"/>
              </a:rPr>
              <a:t>da</a:t>
            </a:r>
            <a:r>
              <a:rPr sz="14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rgbClr val="4A5462"/>
                </a:solidFill>
                <a:latin typeface="Roboto"/>
                <a:cs typeface="Roboto"/>
              </a:rPr>
              <a:t>espécie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05600" y="3199395"/>
            <a:ext cx="3403600" cy="232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0" spc="-65" dirty="0">
                <a:solidFill>
                  <a:srgbClr val="3398DA"/>
                </a:solidFill>
                <a:latin typeface="Roboto Medium"/>
                <a:cs typeface="Roboto Medium"/>
              </a:rPr>
              <a:t>m</a:t>
            </a:r>
            <a:r>
              <a:rPr sz="1400" spc="-65" dirty="0">
                <a:solidFill>
                  <a:srgbClr val="4A5462"/>
                </a:solidFill>
                <a:latin typeface="Roboto"/>
                <a:cs typeface="Roboto"/>
              </a:rPr>
              <a:t>:</a:t>
            </a:r>
            <a:r>
              <a:rPr sz="14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4A5462"/>
                </a:solidFill>
                <a:latin typeface="Roboto"/>
                <a:cs typeface="Roboto"/>
              </a:rPr>
              <a:t>Número</a:t>
            </a:r>
            <a:r>
              <a:rPr sz="14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4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A5462"/>
                </a:solidFill>
                <a:latin typeface="Roboto"/>
                <a:cs typeface="Roboto"/>
              </a:rPr>
              <a:t>novos</a:t>
            </a:r>
            <a:r>
              <a:rPr sz="14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rgbClr val="4A5462"/>
                </a:solidFill>
                <a:latin typeface="Roboto"/>
                <a:cs typeface="Roboto"/>
              </a:rPr>
              <a:t>indivíduos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05600" y="2500887"/>
            <a:ext cx="3048000" cy="232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0" spc="-45" dirty="0">
                <a:solidFill>
                  <a:srgbClr val="3398DA"/>
                </a:solidFill>
                <a:latin typeface="Roboto Medium"/>
                <a:cs typeface="Roboto Medium"/>
              </a:rPr>
              <a:t>rtrack</a:t>
            </a:r>
            <a:r>
              <a:rPr sz="1400" spc="-45" dirty="0">
                <a:solidFill>
                  <a:srgbClr val="4A5462"/>
                </a:solidFill>
                <a:latin typeface="Roboto"/>
                <a:cs typeface="Roboto"/>
              </a:rPr>
              <a:t>:</a:t>
            </a:r>
            <a:r>
              <a:rPr sz="14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Raio</a:t>
            </a:r>
            <a:r>
              <a:rPr sz="14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4A5462"/>
                </a:solidFill>
                <a:latin typeface="Roboto"/>
                <a:cs typeface="Roboto"/>
              </a:rPr>
              <a:t>convergência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5600" y="3548649"/>
            <a:ext cx="3708400" cy="232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0" spc="-55" dirty="0">
                <a:solidFill>
                  <a:srgbClr val="3398DA"/>
                </a:solidFill>
                <a:latin typeface="Roboto Medium"/>
                <a:cs typeface="Roboto Medium"/>
              </a:rPr>
              <a:t>rgenerate</a:t>
            </a:r>
            <a:r>
              <a:rPr sz="1400" spc="-55" dirty="0">
                <a:solidFill>
                  <a:srgbClr val="4A5462"/>
                </a:solidFill>
                <a:latin typeface="Roboto"/>
                <a:cs typeface="Roboto"/>
              </a:rPr>
              <a:t>:</a:t>
            </a:r>
            <a:r>
              <a:rPr sz="14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4A5462"/>
                </a:solidFill>
                <a:latin typeface="Roboto"/>
                <a:cs typeface="Roboto"/>
              </a:rPr>
              <a:t>Limiar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rgbClr val="4A5462"/>
                </a:solidFill>
                <a:latin typeface="Roboto"/>
                <a:cs typeface="Roboto"/>
              </a:rPr>
              <a:t>geração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05600" y="2850141"/>
            <a:ext cx="2971800" cy="232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0" spc="-50" dirty="0">
                <a:solidFill>
                  <a:srgbClr val="3398DA"/>
                </a:solidFill>
                <a:latin typeface="Roboto Medium"/>
                <a:cs typeface="Roboto Medium"/>
              </a:rPr>
              <a:t>ra</a:t>
            </a:r>
            <a:r>
              <a:rPr sz="1400" spc="-50" dirty="0">
                <a:solidFill>
                  <a:srgbClr val="4A5462"/>
                </a:solidFill>
                <a:latin typeface="Roboto"/>
                <a:cs typeface="Roboto"/>
              </a:rPr>
              <a:t>:</a:t>
            </a:r>
            <a:r>
              <a:rPr sz="14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Raio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4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4A5462"/>
                </a:solidFill>
                <a:latin typeface="Roboto"/>
                <a:cs typeface="Roboto"/>
              </a:rPr>
              <a:t>desativação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5600" y="3897905"/>
            <a:ext cx="4622800" cy="232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0" spc="-55" dirty="0">
                <a:solidFill>
                  <a:srgbClr val="3398DA"/>
                </a:solidFill>
                <a:latin typeface="Roboto Medium"/>
                <a:cs typeface="Roboto Medium"/>
              </a:rPr>
              <a:t>rexcl</a:t>
            </a:r>
            <a:r>
              <a:rPr sz="1400" spc="-55" dirty="0">
                <a:solidFill>
                  <a:srgbClr val="4A5462"/>
                </a:solidFill>
                <a:latin typeface="Roboto"/>
                <a:cs typeface="Roboto"/>
              </a:rPr>
              <a:t>:</a:t>
            </a:r>
            <a:r>
              <a:rPr sz="14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A5462"/>
                </a:solidFill>
                <a:latin typeface="Roboto"/>
                <a:cs typeface="Roboto"/>
              </a:rPr>
              <a:t>Raio</a:t>
            </a:r>
            <a:r>
              <a:rPr sz="14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4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rgbClr val="4A5462"/>
                </a:solidFill>
                <a:latin typeface="Roboto"/>
                <a:cs typeface="Roboto"/>
              </a:rPr>
              <a:t>exclusão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6A015F2-44CA-1FAD-AB74-2FE422924C06}"/>
              </a:ext>
            </a:extLst>
          </p:cNvPr>
          <p:cNvSpPr txBox="1"/>
          <p:nvPr/>
        </p:nvSpPr>
        <p:spPr>
          <a:xfrm>
            <a:off x="6553200" y="14630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spc="-70" dirty="0">
                <a:solidFill>
                  <a:srgbClr val="4A5462"/>
                </a:solidFill>
                <a:latin typeface="Roboto Medium"/>
                <a:cs typeface="Roboto Medium"/>
              </a:rPr>
              <a:t>Parâmetros-</a:t>
            </a:r>
            <a:r>
              <a:rPr lang="pt-BR" sz="1800" b="0" spc="-20" dirty="0">
                <a:solidFill>
                  <a:srgbClr val="4A5462"/>
                </a:solidFill>
                <a:latin typeface="Roboto Medium"/>
                <a:cs typeface="Roboto Medium"/>
              </a:rPr>
              <a:t>Chave</a:t>
            </a:r>
            <a:endParaRPr lang="pt-BR" dirty="0"/>
          </a:p>
        </p:txBody>
      </p:sp>
      <p:pic>
        <p:nvPicPr>
          <p:cNvPr id="29" name="object 37">
            <a:extLst>
              <a:ext uri="{FF2B5EF4-FFF2-40B4-BE49-F238E27FC236}">
                <a16:creationId xmlns:a16="http://schemas.microsoft.com/office/drawing/2014/main" id="{B2BA7D09-948B-6F1F-DDDC-E9470911D65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704806"/>
            <a:ext cx="12191999" cy="761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Implementação</a:t>
            </a:r>
            <a:r>
              <a:rPr spc="-40" dirty="0"/>
              <a:t> </a:t>
            </a:r>
            <a:r>
              <a:rPr spc="-135" dirty="0"/>
              <a:t>e</a:t>
            </a:r>
            <a:r>
              <a:rPr spc="-35" dirty="0"/>
              <a:t> </a:t>
            </a:r>
            <a:r>
              <a:rPr spc="-145" dirty="0"/>
              <a:t>Análise</a:t>
            </a:r>
            <a:r>
              <a:rPr spc="-35" dirty="0"/>
              <a:t> </a:t>
            </a:r>
            <a:r>
              <a:rPr spc="-95" dirty="0"/>
              <a:t>Prática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1485899"/>
            <a:ext cx="5334000" cy="952500"/>
            <a:chOff x="609599" y="1485899"/>
            <a:chExt cx="5334000" cy="952500"/>
          </a:xfrm>
        </p:grpSpPr>
        <p:sp>
          <p:nvSpPr>
            <p:cNvPr id="4" name="object 4"/>
            <p:cNvSpPr/>
            <p:nvPr/>
          </p:nvSpPr>
          <p:spPr>
            <a:xfrm>
              <a:off x="609599" y="1485899"/>
              <a:ext cx="5334000" cy="952500"/>
            </a:xfrm>
            <a:custGeom>
              <a:avLst/>
              <a:gdLst/>
              <a:ahLst/>
              <a:cxnLst/>
              <a:rect l="l" t="t" r="r" b="b"/>
              <a:pathLst>
                <a:path w="5334000" h="952500">
                  <a:moveTo>
                    <a:pt x="53339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9524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48589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0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52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564" y="1685924"/>
              <a:ext cx="153471" cy="13334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09599" y="2628899"/>
            <a:ext cx="5334000" cy="952500"/>
            <a:chOff x="609599" y="2628899"/>
            <a:chExt cx="5334000" cy="952500"/>
          </a:xfrm>
        </p:grpSpPr>
        <p:sp>
          <p:nvSpPr>
            <p:cNvPr id="8" name="object 8"/>
            <p:cNvSpPr/>
            <p:nvPr/>
          </p:nvSpPr>
          <p:spPr>
            <a:xfrm>
              <a:off x="609599" y="2628899"/>
              <a:ext cx="5334000" cy="952500"/>
            </a:xfrm>
            <a:custGeom>
              <a:avLst/>
              <a:gdLst/>
              <a:ahLst/>
              <a:cxnLst/>
              <a:rect l="l" t="t" r="r" b="b"/>
              <a:pathLst>
                <a:path w="5334000" h="952500">
                  <a:moveTo>
                    <a:pt x="53339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9524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262889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0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52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099" y="2819399"/>
              <a:ext cx="152399" cy="15239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09599" y="3771899"/>
            <a:ext cx="5334000" cy="952500"/>
            <a:chOff x="609599" y="3771899"/>
            <a:chExt cx="5334000" cy="952500"/>
          </a:xfrm>
        </p:grpSpPr>
        <p:sp>
          <p:nvSpPr>
            <p:cNvPr id="12" name="object 12"/>
            <p:cNvSpPr/>
            <p:nvPr/>
          </p:nvSpPr>
          <p:spPr>
            <a:xfrm>
              <a:off x="609599" y="3771899"/>
              <a:ext cx="5334000" cy="952500"/>
            </a:xfrm>
            <a:custGeom>
              <a:avLst/>
              <a:gdLst/>
              <a:ahLst/>
              <a:cxnLst/>
              <a:rect l="l" t="t" r="r" b="b"/>
              <a:pathLst>
                <a:path w="5334000" h="952500">
                  <a:moveTo>
                    <a:pt x="53339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9524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377189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0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52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099" y="3962072"/>
              <a:ext cx="171479" cy="15323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9599" y="4914899"/>
            <a:ext cx="5334000" cy="952500"/>
            <a:chOff x="609599" y="4914899"/>
            <a:chExt cx="5334000" cy="952500"/>
          </a:xfrm>
        </p:grpSpPr>
        <p:sp>
          <p:nvSpPr>
            <p:cNvPr id="16" name="object 16"/>
            <p:cNvSpPr/>
            <p:nvPr/>
          </p:nvSpPr>
          <p:spPr>
            <a:xfrm>
              <a:off x="609599" y="4914899"/>
              <a:ext cx="5334000" cy="952500"/>
            </a:xfrm>
            <a:custGeom>
              <a:avLst/>
              <a:gdLst/>
              <a:ahLst/>
              <a:cxnLst/>
              <a:rect l="l" t="t" r="r" b="b"/>
              <a:pathLst>
                <a:path w="5334000" h="952500">
                  <a:moveTo>
                    <a:pt x="53339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9524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599" y="491489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0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52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576" y="5107900"/>
              <a:ext cx="187523" cy="14936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96899" y="1001847"/>
            <a:ext cx="240220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0" spc="-90" dirty="0">
                <a:solidFill>
                  <a:srgbClr val="3398DA"/>
                </a:solidFill>
                <a:latin typeface="Roboto Medium"/>
                <a:cs typeface="Roboto Medium"/>
              </a:rPr>
              <a:t>Desafios</a:t>
            </a:r>
            <a:r>
              <a:rPr sz="165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3398DA"/>
                </a:solidFill>
                <a:latin typeface="Roboto Medium"/>
                <a:cs typeface="Roboto Medium"/>
              </a:rPr>
              <a:t>de</a:t>
            </a:r>
            <a:r>
              <a:rPr sz="1650" b="0" spc="-1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80" dirty="0">
                <a:solidFill>
                  <a:srgbClr val="3398DA"/>
                </a:solidFill>
                <a:latin typeface="Roboto Medium"/>
                <a:cs typeface="Roboto Medium"/>
              </a:rPr>
              <a:t>Implementação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7699" y="1541075"/>
            <a:ext cx="5295900" cy="73977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690"/>
              </a:spcBef>
            </a:pPr>
            <a:r>
              <a:rPr sz="1350" b="0" spc="-90" dirty="0">
                <a:solidFill>
                  <a:srgbClr val="4A5462"/>
                </a:solidFill>
                <a:latin typeface="Roboto Medium"/>
                <a:cs typeface="Roboto Medium"/>
              </a:rPr>
              <a:t>Detecção</a:t>
            </a:r>
            <a:r>
              <a:rPr sz="1350" b="0" spc="-2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75" dirty="0">
                <a:solidFill>
                  <a:srgbClr val="4A5462"/>
                </a:solidFill>
                <a:latin typeface="Roboto Medium"/>
                <a:cs typeface="Roboto Medium"/>
              </a:rPr>
              <a:t>Eficiente</a:t>
            </a:r>
            <a:r>
              <a:rPr sz="1350" b="0" spc="-2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95" dirty="0">
                <a:solidFill>
                  <a:srgbClr val="4A5462"/>
                </a:solidFill>
                <a:latin typeface="Roboto Medium"/>
                <a:cs typeface="Roboto Medium"/>
              </a:rPr>
              <a:t>de</a:t>
            </a:r>
            <a:r>
              <a:rPr sz="1350" b="0" spc="-2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10" dirty="0">
                <a:solidFill>
                  <a:srgbClr val="4A5462"/>
                </a:solidFill>
                <a:latin typeface="Roboto Medium"/>
                <a:cs typeface="Roboto Medium"/>
              </a:rPr>
              <a:t>Mudanças</a:t>
            </a:r>
            <a:endParaRPr sz="1350">
              <a:latin typeface="Roboto Medium"/>
              <a:cs typeface="Roboto Medium"/>
            </a:endParaRPr>
          </a:p>
          <a:p>
            <a:pPr marL="419100" marR="541020">
              <a:lnSpc>
                <a:spcPct val="108700"/>
              </a:lnSpc>
              <a:spcBef>
                <a:spcPts val="409"/>
              </a:spcBef>
            </a:pP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Identificar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alterações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ambientais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Roboto"/>
                <a:cs typeface="Roboto"/>
              </a:rPr>
              <a:t>sem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reavaliações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excessivas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Roboto"/>
                <a:cs typeface="Roboto"/>
              </a:rPr>
              <a:t>fitness,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mantendo</a:t>
            </a:r>
            <a:r>
              <a:rPr sz="11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eficiência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computacional.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699" y="2684075"/>
            <a:ext cx="5295900" cy="73977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690"/>
              </a:spcBef>
            </a:pPr>
            <a:r>
              <a:rPr sz="1350" b="0" spc="-80" dirty="0">
                <a:solidFill>
                  <a:srgbClr val="4A5462"/>
                </a:solidFill>
                <a:latin typeface="Roboto Medium"/>
                <a:cs typeface="Roboto Medium"/>
              </a:rPr>
              <a:t>Estimativa</a:t>
            </a:r>
            <a:r>
              <a:rPr sz="1350" b="0" spc="-2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95" dirty="0">
                <a:solidFill>
                  <a:srgbClr val="4A5462"/>
                </a:solidFill>
                <a:latin typeface="Roboto Medium"/>
                <a:cs typeface="Roboto Medium"/>
              </a:rPr>
              <a:t>de</a:t>
            </a:r>
            <a:r>
              <a:rPr sz="1350" b="0" spc="-1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85" dirty="0">
                <a:solidFill>
                  <a:srgbClr val="4A5462"/>
                </a:solidFill>
                <a:latin typeface="Roboto Medium"/>
                <a:cs typeface="Roboto Medium"/>
              </a:rPr>
              <a:t>Severidade</a:t>
            </a:r>
            <a:r>
              <a:rPr sz="1350" b="0" spc="-2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95" dirty="0">
                <a:solidFill>
                  <a:srgbClr val="4A5462"/>
                </a:solidFill>
                <a:latin typeface="Roboto Medium"/>
                <a:cs typeface="Roboto Medium"/>
              </a:rPr>
              <a:t>de</a:t>
            </a:r>
            <a:r>
              <a:rPr sz="1350" b="0" spc="-1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20" dirty="0">
                <a:solidFill>
                  <a:srgbClr val="4A5462"/>
                </a:solidFill>
                <a:latin typeface="Roboto Medium"/>
                <a:cs typeface="Roboto Medium"/>
              </a:rPr>
              <a:t>Shift</a:t>
            </a:r>
            <a:endParaRPr sz="1350">
              <a:latin typeface="Roboto Medium"/>
              <a:cs typeface="Roboto Medium"/>
            </a:endParaRPr>
          </a:p>
          <a:p>
            <a:pPr marL="419100" marR="273685">
              <a:lnSpc>
                <a:spcPct val="108700"/>
              </a:lnSpc>
              <a:spcBef>
                <a:spcPts val="409"/>
              </a:spcBef>
            </a:pP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Calcular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com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precisão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magnitude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do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deslocamento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dos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ótimos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para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Roboto"/>
                <a:cs typeface="Roboto"/>
              </a:rPr>
              <a:t>ajustar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corretamente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os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parâmetros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diversidade.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7699" y="3827075"/>
            <a:ext cx="5295900" cy="73977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690"/>
              </a:spcBef>
            </a:pPr>
            <a:r>
              <a:rPr sz="1350" b="0" spc="-90" dirty="0">
                <a:solidFill>
                  <a:srgbClr val="4A5462"/>
                </a:solidFill>
                <a:latin typeface="Roboto Medium"/>
                <a:cs typeface="Roboto Medium"/>
              </a:rPr>
              <a:t>Controle</a:t>
            </a:r>
            <a:r>
              <a:rPr sz="1350" b="0" spc="-1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95" dirty="0">
                <a:solidFill>
                  <a:srgbClr val="4A5462"/>
                </a:solidFill>
                <a:latin typeface="Roboto Medium"/>
                <a:cs typeface="Roboto Medium"/>
              </a:rPr>
              <a:t>de</a:t>
            </a:r>
            <a:r>
              <a:rPr sz="1350" b="0" spc="-1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85" dirty="0">
                <a:solidFill>
                  <a:srgbClr val="4A5462"/>
                </a:solidFill>
                <a:latin typeface="Roboto Medium"/>
                <a:cs typeface="Roboto Medium"/>
              </a:rPr>
              <a:t>Espécies</a:t>
            </a:r>
            <a:r>
              <a:rPr sz="1350" b="0" spc="-1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100" dirty="0">
                <a:solidFill>
                  <a:srgbClr val="4A5462"/>
                </a:solidFill>
                <a:latin typeface="Roboto Medium"/>
                <a:cs typeface="Roboto Medium"/>
              </a:rPr>
              <a:t>e</a:t>
            </a:r>
            <a:r>
              <a:rPr sz="1350" b="0" spc="-10" dirty="0">
                <a:solidFill>
                  <a:srgbClr val="4A5462"/>
                </a:solidFill>
                <a:latin typeface="Roboto Medium"/>
                <a:cs typeface="Roboto Medium"/>
              </a:rPr>
              <a:t> Clustering</a:t>
            </a:r>
            <a:endParaRPr sz="1350">
              <a:latin typeface="Roboto Medium"/>
              <a:cs typeface="Roboto Medium"/>
            </a:endParaRPr>
          </a:p>
          <a:p>
            <a:pPr marL="438150" marR="692785">
              <a:lnSpc>
                <a:spcPct val="108700"/>
              </a:lnSpc>
              <a:spcBef>
                <a:spcPts val="409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Implementar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agrupamento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eficiente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e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adaptar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número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espécies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dinamicamente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Roboto"/>
                <a:cs typeface="Roboto"/>
              </a:rPr>
              <a:t>sem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introduzir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sobrecarga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computacional.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2299" y="4970075"/>
            <a:ext cx="5346700" cy="73977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690"/>
              </a:spcBef>
            </a:pPr>
            <a:r>
              <a:rPr sz="1350" b="0" spc="-80" dirty="0">
                <a:solidFill>
                  <a:srgbClr val="4A5462"/>
                </a:solidFill>
                <a:latin typeface="Roboto Medium"/>
                <a:cs typeface="Roboto Medium"/>
              </a:rPr>
              <a:t>Ajuste</a:t>
            </a:r>
            <a:r>
              <a:rPr sz="1350" b="0" spc="-3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85" dirty="0">
                <a:solidFill>
                  <a:srgbClr val="4A5462"/>
                </a:solidFill>
                <a:latin typeface="Roboto Medium"/>
                <a:cs typeface="Roboto Medium"/>
              </a:rPr>
              <a:t>Dinâmico</a:t>
            </a:r>
            <a:r>
              <a:rPr sz="1350" b="0" spc="-3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95" dirty="0">
                <a:solidFill>
                  <a:srgbClr val="4A5462"/>
                </a:solidFill>
                <a:latin typeface="Roboto Medium"/>
                <a:cs typeface="Roboto Medium"/>
              </a:rPr>
              <a:t>de</a:t>
            </a:r>
            <a:r>
              <a:rPr sz="1350" b="0" spc="-3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10" dirty="0">
                <a:solidFill>
                  <a:srgbClr val="4A5462"/>
                </a:solidFill>
                <a:latin typeface="Roboto Medium"/>
                <a:cs typeface="Roboto Medium"/>
              </a:rPr>
              <a:t>Parâmetros</a:t>
            </a:r>
            <a:endParaRPr sz="1350">
              <a:latin typeface="Roboto Medium"/>
              <a:cs typeface="Roboto Medium"/>
            </a:endParaRPr>
          </a:p>
          <a:p>
            <a:pPr marL="482600" marR="276225">
              <a:lnSpc>
                <a:spcPct val="108700"/>
              </a:lnSpc>
              <a:spcBef>
                <a:spcPts val="409"/>
              </a:spcBef>
            </a:pP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Atualizar</a:t>
            </a:r>
            <a:r>
              <a:rPr sz="11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adaptivamente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valores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Roboto"/>
                <a:cs typeface="Roboto"/>
              </a:rPr>
              <a:t>como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Roboto"/>
                <a:cs typeface="Roboto"/>
              </a:rPr>
              <a:t>r</a:t>
            </a:r>
            <a:r>
              <a:rPr sz="1275" spc="-30" baseline="-16339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150" spc="-20" dirty="0">
                <a:solidFill>
                  <a:srgbClr val="4A5462"/>
                </a:solidFill>
                <a:latin typeface="Roboto"/>
                <a:cs typeface="Roboto"/>
              </a:rPr>
              <a:t>,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Roboto"/>
                <a:cs typeface="Roboto"/>
              </a:rPr>
              <a:t>r</a:t>
            </a:r>
            <a:r>
              <a:rPr sz="1275" spc="-37" baseline="-16339" dirty="0">
                <a:solidFill>
                  <a:srgbClr val="4A5462"/>
                </a:solidFill>
                <a:latin typeface="Roboto"/>
                <a:cs typeface="Roboto"/>
              </a:rPr>
              <a:t>track</a:t>
            </a:r>
            <a:r>
              <a:rPr sz="1275" spc="97" baseline="-1633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e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outros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parâmetros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baseados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na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severidade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estimada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da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mudança.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22573" y="756850"/>
            <a:ext cx="5334000" cy="1524000"/>
            <a:chOff x="6248399" y="1485899"/>
            <a:chExt cx="5334000" cy="1524000"/>
          </a:xfrm>
        </p:grpSpPr>
        <p:sp>
          <p:nvSpPr>
            <p:cNvPr id="25" name="object 25"/>
            <p:cNvSpPr/>
            <p:nvPr/>
          </p:nvSpPr>
          <p:spPr>
            <a:xfrm>
              <a:off x="6248399" y="1485899"/>
              <a:ext cx="5334000" cy="1524000"/>
            </a:xfrm>
            <a:custGeom>
              <a:avLst/>
              <a:gdLst/>
              <a:ahLst/>
              <a:cxnLst/>
              <a:rect l="l" t="t" r="r" b="b"/>
              <a:pathLst>
                <a:path w="5334000" h="1524000">
                  <a:moveTo>
                    <a:pt x="5333999" y="1523999"/>
                  </a:moveTo>
                  <a:lnTo>
                    <a:pt x="0" y="15239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15239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48399" y="1485899"/>
              <a:ext cx="38100" cy="1524000"/>
            </a:xfrm>
            <a:custGeom>
              <a:avLst/>
              <a:gdLst/>
              <a:ahLst/>
              <a:cxnLst/>
              <a:rect l="l" t="t" r="r" b="b"/>
              <a:pathLst>
                <a:path w="38100" h="1524000">
                  <a:moveTo>
                    <a:pt x="38099" y="1523999"/>
                  </a:moveTo>
                  <a:lnTo>
                    <a:pt x="0" y="1523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523999"/>
                  </a:lnTo>
                  <a:close/>
                </a:path>
              </a:pathLst>
            </a:custGeom>
            <a:solidFill>
              <a:srgbClr val="2ECC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7977" y="1675298"/>
              <a:ext cx="192345" cy="15460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800837" y="2200274"/>
              <a:ext cx="38100" cy="609600"/>
            </a:xfrm>
            <a:custGeom>
              <a:avLst/>
              <a:gdLst/>
              <a:ahLst/>
              <a:cxnLst/>
              <a:rect l="l" t="t" r="r" b="b"/>
              <a:pathLst>
                <a:path w="38100" h="609600">
                  <a:moveTo>
                    <a:pt x="38100" y="588035"/>
                  </a:moveTo>
                  <a:lnTo>
                    <a:pt x="21577" y="571500"/>
                  </a:lnTo>
                  <a:lnTo>
                    <a:pt x="16522" y="571500"/>
                  </a:lnTo>
                  <a:lnTo>
                    <a:pt x="0" y="588035"/>
                  </a:lnTo>
                  <a:lnTo>
                    <a:pt x="0" y="593077"/>
                  </a:lnTo>
                  <a:lnTo>
                    <a:pt x="16522" y="609600"/>
                  </a:lnTo>
                  <a:lnTo>
                    <a:pt x="21577" y="609600"/>
                  </a:lnTo>
                  <a:lnTo>
                    <a:pt x="38100" y="593077"/>
                  </a:lnTo>
                  <a:lnTo>
                    <a:pt x="38100" y="590550"/>
                  </a:lnTo>
                  <a:lnTo>
                    <a:pt x="38100" y="588035"/>
                  </a:lnTo>
                  <a:close/>
                </a:path>
                <a:path w="38100" h="609600">
                  <a:moveTo>
                    <a:pt x="38100" y="397535"/>
                  </a:moveTo>
                  <a:lnTo>
                    <a:pt x="21577" y="381000"/>
                  </a:lnTo>
                  <a:lnTo>
                    <a:pt x="16522" y="381000"/>
                  </a:lnTo>
                  <a:lnTo>
                    <a:pt x="0" y="397535"/>
                  </a:lnTo>
                  <a:lnTo>
                    <a:pt x="0" y="402577"/>
                  </a:lnTo>
                  <a:lnTo>
                    <a:pt x="16522" y="419100"/>
                  </a:lnTo>
                  <a:lnTo>
                    <a:pt x="21577" y="419100"/>
                  </a:lnTo>
                  <a:lnTo>
                    <a:pt x="38100" y="402577"/>
                  </a:lnTo>
                  <a:lnTo>
                    <a:pt x="38100" y="400050"/>
                  </a:lnTo>
                  <a:lnTo>
                    <a:pt x="38100" y="397535"/>
                  </a:lnTo>
                  <a:close/>
                </a:path>
                <a:path w="38100" h="609600">
                  <a:moveTo>
                    <a:pt x="38100" y="207035"/>
                  </a:moveTo>
                  <a:lnTo>
                    <a:pt x="21577" y="190500"/>
                  </a:lnTo>
                  <a:lnTo>
                    <a:pt x="16522" y="190500"/>
                  </a:lnTo>
                  <a:lnTo>
                    <a:pt x="0" y="207035"/>
                  </a:lnTo>
                  <a:lnTo>
                    <a:pt x="0" y="212077"/>
                  </a:lnTo>
                  <a:lnTo>
                    <a:pt x="16522" y="228600"/>
                  </a:lnTo>
                  <a:lnTo>
                    <a:pt x="21577" y="228600"/>
                  </a:lnTo>
                  <a:lnTo>
                    <a:pt x="38100" y="212077"/>
                  </a:lnTo>
                  <a:lnTo>
                    <a:pt x="38100" y="209550"/>
                  </a:lnTo>
                  <a:lnTo>
                    <a:pt x="38100" y="207035"/>
                  </a:lnTo>
                  <a:close/>
                </a:path>
                <a:path w="38100" h="609600">
                  <a:moveTo>
                    <a:pt x="38100" y="16535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433460" y="2822652"/>
            <a:ext cx="5334000" cy="1295400"/>
            <a:chOff x="6248399" y="4781549"/>
            <a:chExt cx="5334000" cy="1295400"/>
          </a:xfrm>
        </p:grpSpPr>
        <p:sp>
          <p:nvSpPr>
            <p:cNvPr id="34" name="object 34"/>
            <p:cNvSpPr/>
            <p:nvPr/>
          </p:nvSpPr>
          <p:spPr>
            <a:xfrm>
              <a:off x="6248399" y="4781549"/>
              <a:ext cx="5334000" cy="1295400"/>
            </a:xfrm>
            <a:custGeom>
              <a:avLst/>
              <a:gdLst/>
              <a:ahLst/>
              <a:cxnLst/>
              <a:rect l="l" t="t" r="r" b="b"/>
              <a:pathLst>
                <a:path w="5334000" h="1295400">
                  <a:moveTo>
                    <a:pt x="53339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12953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48399" y="4781549"/>
              <a:ext cx="38100" cy="1295400"/>
            </a:xfrm>
            <a:custGeom>
              <a:avLst/>
              <a:gdLst/>
              <a:ahLst/>
              <a:cxnLst/>
              <a:rect l="l" t="t" r="r" b="b"/>
              <a:pathLst>
                <a:path w="38100" h="1295400">
                  <a:moveTo>
                    <a:pt x="380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95399"/>
                  </a:lnTo>
                  <a:close/>
                </a:path>
              </a:pathLst>
            </a:custGeom>
            <a:solidFill>
              <a:srgbClr val="2ECC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900" y="4981574"/>
              <a:ext cx="152399" cy="13334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762737" y="5267324"/>
              <a:ext cx="38100" cy="609600"/>
            </a:xfrm>
            <a:custGeom>
              <a:avLst/>
              <a:gdLst/>
              <a:ahLst/>
              <a:cxnLst/>
              <a:rect l="l" t="t" r="r" b="b"/>
              <a:pathLst>
                <a:path w="38100" h="609600">
                  <a:moveTo>
                    <a:pt x="38100" y="588035"/>
                  </a:moveTo>
                  <a:lnTo>
                    <a:pt x="21577" y="571500"/>
                  </a:lnTo>
                  <a:lnTo>
                    <a:pt x="16522" y="571500"/>
                  </a:lnTo>
                  <a:lnTo>
                    <a:pt x="0" y="588035"/>
                  </a:lnTo>
                  <a:lnTo>
                    <a:pt x="0" y="593077"/>
                  </a:lnTo>
                  <a:lnTo>
                    <a:pt x="16522" y="609600"/>
                  </a:lnTo>
                  <a:lnTo>
                    <a:pt x="21577" y="609600"/>
                  </a:lnTo>
                  <a:lnTo>
                    <a:pt x="38100" y="593077"/>
                  </a:lnTo>
                  <a:lnTo>
                    <a:pt x="38100" y="590550"/>
                  </a:lnTo>
                  <a:lnTo>
                    <a:pt x="38100" y="588035"/>
                  </a:lnTo>
                  <a:close/>
                </a:path>
                <a:path w="38100" h="609600">
                  <a:moveTo>
                    <a:pt x="38100" y="397535"/>
                  </a:moveTo>
                  <a:lnTo>
                    <a:pt x="21577" y="381000"/>
                  </a:lnTo>
                  <a:lnTo>
                    <a:pt x="16522" y="381000"/>
                  </a:lnTo>
                  <a:lnTo>
                    <a:pt x="0" y="397535"/>
                  </a:lnTo>
                  <a:lnTo>
                    <a:pt x="0" y="402577"/>
                  </a:lnTo>
                  <a:lnTo>
                    <a:pt x="16522" y="419100"/>
                  </a:lnTo>
                  <a:lnTo>
                    <a:pt x="21577" y="419100"/>
                  </a:lnTo>
                  <a:lnTo>
                    <a:pt x="38100" y="402577"/>
                  </a:lnTo>
                  <a:lnTo>
                    <a:pt x="38100" y="400050"/>
                  </a:lnTo>
                  <a:lnTo>
                    <a:pt x="38100" y="397535"/>
                  </a:lnTo>
                  <a:close/>
                </a:path>
                <a:path w="38100" h="609600">
                  <a:moveTo>
                    <a:pt x="38100" y="207035"/>
                  </a:moveTo>
                  <a:lnTo>
                    <a:pt x="21577" y="190500"/>
                  </a:lnTo>
                  <a:lnTo>
                    <a:pt x="16522" y="190500"/>
                  </a:lnTo>
                  <a:lnTo>
                    <a:pt x="0" y="207035"/>
                  </a:lnTo>
                  <a:lnTo>
                    <a:pt x="0" y="212077"/>
                  </a:lnTo>
                  <a:lnTo>
                    <a:pt x="16522" y="228600"/>
                  </a:lnTo>
                  <a:lnTo>
                    <a:pt x="21577" y="228600"/>
                  </a:lnTo>
                  <a:lnTo>
                    <a:pt x="38100" y="212077"/>
                  </a:lnTo>
                  <a:lnTo>
                    <a:pt x="38100" y="209550"/>
                  </a:lnTo>
                  <a:lnTo>
                    <a:pt x="38100" y="207035"/>
                  </a:lnTo>
                  <a:close/>
                </a:path>
                <a:path w="38100" h="609600">
                  <a:moveTo>
                    <a:pt x="38100" y="16535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433459" y="4308552"/>
            <a:ext cx="5334000" cy="2038350"/>
            <a:chOff x="6248398" y="6267449"/>
            <a:chExt cx="5334000" cy="2038350"/>
          </a:xfrm>
        </p:grpSpPr>
        <p:sp>
          <p:nvSpPr>
            <p:cNvPr id="39" name="object 39"/>
            <p:cNvSpPr/>
            <p:nvPr/>
          </p:nvSpPr>
          <p:spPr>
            <a:xfrm>
              <a:off x="6253160" y="6272211"/>
              <a:ext cx="5324475" cy="2028825"/>
            </a:xfrm>
            <a:custGeom>
              <a:avLst/>
              <a:gdLst/>
              <a:ahLst/>
              <a:cxnLst/>
              <a:rect l="l" t="t" r="r" b="b"/>
              <a:pathLst>
                <a:path w="5324475" h="2028825">
                  <a:moveTo>
                    <a:pt x="5257727" y="2028824"/>
                  </a:moveTo>
                  <a:lnTo>
                    <a:pt x="66747" y="2028824"/>
                  </a:lnTo>
                  <a:lnTo>
                    <a:pt x="62102" y="2028367"/>
                  </a:lnTo>
                  <a:lnTo>
                    <a:pt x="24240" y="2011217"/>
                  </a:lnTo>
                  <a:lnTo>
                    <a:pt x="2287" y="1975923"/>
                  </a:lnTo>
                  <a:lnTo>
                    <a:pt x="0" y="1962077"/>
                  </a:lnTo>
                  <a:lnTo>
                    <a:pt x="0" y="1957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5257727" y="0"/>
                  </a:lnTo>
                  <a:lnTo>
                    <a:pt x="5296624" y="14645"/>
                  </a:lnTo>
                  <a:lnTo>
                    <a:pt x="5320829" y="48432"/>
                  </a:lnTo>
                  <a:lnTo>
                    <a:pt x="5324474" y="66746"/>
                  </a:lnTo>
                  <a:lnTo>
                    <a:pt x="5324474" y="1962077"/>
                  </a:lnTo>
                  <a:lnTo>
                    <a:pt x="5309828" y="2000975"/>
                  </a:lnTo>
                  <a:lnTo>
                    <a:pt x="5276041" y="2025181"/>
                  </a:lnTo>
                  <a:lnTo>
                    <a:pt x="5262372" y="2028367"/>
                  </a:lnTo>
                  <a:lnTo>
                    <a:pt x="5257727" y="20288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53160" y="6272211"/>
              <a:ext cx="5324475" cy="2028825"/>
            </a:xfrm>
            <a:custGeom>
              <a:avLst/>
              <a:gdLst/>
              <a:ahLst/>
              <a:cxnLst/>
              <a:rect l="l" t="t" r="r" b="b"/>
              <a:pathLst>
                <a:path w="5324475" h="2028825">
                  <a:moveTo>
                    <a:pt x="0" y="1957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7" y="24240"/>
                  </a:lnTo>
                  <a:lnTo>
                    <a:pt x="20923" y="20923"/>
                  </a:lnTo>
                  <a:lnTo>
                    <a:pt x="24240" y="17607"/>
                  </a:lnTo>
                  <a:lnTo>
                    <a:pt x="62102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5253037" y="0"/>
                  </a:lnTo>
                  <a:lnTo>
                    <a:pt x="5257727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4" y="2287"/>
                  </a:lnTo>
                  <a:lnTo>
                    <a:pt x="5306866" y="24240"/>
                  </a:lnTo>
                  <a:lnTo>
                    <a:pt x="5319034" y="44099"/>
                  </a:lnTo>
                  <a:lnTo>
                    <a:pt x="5320829" y="48432"/>
                  </a:lnTo>
                  <a:lnTo>
                    <a:pt x="5322185" y="52899"/>
                  </a:lnTo>
                  <a:lnTo>
                    <a:pt x="5323101" y="57500"/>
                  </a:lnTo>
                  <a:lnTo>
                    <a:pt x="5324016" y="62100"/>
                  </a:lnTo>
                  <a:lnTo>
                    <a:pt x="5324474" y="66746"/>
                  </a:lnTo>
                  <a:lnTo>
                    <a:pt x="5324474" y="71437"/>
                  </a:lnTo>
                  <a:lnTo>
                    <a:pt x="5324474" y="1957387"/>
                  </a:lnTo>
                  <a:lnTo>
                    <a:pt x="5324474" y="1962077"/>
                  </a:lnTo>
                  <a:lnTo>
                    <a:pt x="5324016" y="1966723"/>
                  </a:lnTo>
                  <a:lnTo>
                    <a:pt x="5323101" y="1971323"/>
                  </a:lnTo>
                  <a:lnTo>
                    <a:pt x="5322185" y="1975923"/>
                  </a:lnTo>
                  <a:lnTo>
                    <a:pt x="5320829" y="1980391"/>
                  </a:lnTo>
                  <a:lnTo>
                    <a:pt x="5319034" y="1984724"/>
                  </a:lnTo>
                  <a:lnTo>
                    <a:pt x="5317240" y="1989058"/>
                  </a:lnTo>
                  <a:lnTo>
                    <a:pt x="5315039" y="1993175"/>
                  </a:lnTo>
                  <a:lnTo>
                    <a:pt x="5312433" y="1997074"/>
                  </a:lnTo>
                  <a:lnTo>
                    <a:pt x="5309828" y="2000975"/>
                  </a:lnTo>
                  <a:lnTo>
                    <a:pt x="5276041" y="2025181"/>
                  </a:lnTo>
                  <a:lnTo>
                    <a:pt x="5266973" y="2027451"/>
                  </a:lnTo>
                  <a:lnTo>
                    <a:pt x="5262372" y="2028367"/>
                  </a:lnTo>
                  <a:lnTo>
                    <a:pt x="5257727" y="2028824"/>
                  </a:lnTo>
                  <a:lnTo>
                    <a:pt x="5253037" y="2028824"/>
                  </a:lnTo>
                  <a:lnTo>
                    <a:pt x="71438" y="2028824"/>
                  </a:lnTo>
                  <a:lnTo>
                    <a:pt x="66747" y="2028824"/>
                  </a:lnTo>
                  <a:lnTo>
                    <a:pt x="62102" y="2028367"/>
                  </a:lnTo>
                  <a:lnTo>
                    <a:pt x="57501" y="2027451"/>
                  </a:lnTo>
                  <a:lnTo>
                    <a:pt x="52900" y="2026536"/>
                  </a:lnTo>
                  <a:lnTo>
                    <a:pt x="48433" y="2025181"/>
                  </a:lnTo>
                  <a:lnTo>
                    <a:pt x="44099" y="2023386"/>
                  </a:lnTo>
                  <a:lnTo>
                    <a:pt x="39765" y="2021591"/>
                  </a:lnTo>
                  <a:lnTo>
                    <a:pt x="35648" y="2019390"/>
                  </a:lnTo>
                  <a:lnTo>
                    <a:pt x="31748" y="2016784"/>
                  </a:lnTo>
                  <a:lnTo>
                    <a:pt x="27848" y="2014178"/>
                  </a:lnTo>
                  <a:lnTo>
                    <a:pt x="24240" y="2011217"/>
                  </a:lnTo>
                  <a:lnTo>
                    <a:pt x="20923" y="2007900"/>
                  </a:lnTo>
                  <a:lnTo>
                    <a:pt x="17607" y="2004583"/>
                  </a:lnTo>
                  <a:lnTo>
                    <a:pt x="14645" y="2000975"/>
                  </a:lnTo>
                  <a:lnTo>
                    <a:pt x="12039" y="1997074"/>
                  </a:lnTo>
                  <a:lnTo>
                    <a:pt x="9433" y="1993175"/>
                  </a:lnTo>
                  <a:lnTo>
                    <a:pt x="7232" y="1989058"/>
                  </a:lnTo>
                  <a:lnTo>
                    <a:pt x="5438" y="1984724"/>
                  </a:lnTo>
                  <a:lnTo>
                    <a:pt x="3642" y="1980391"/>
                  </a:lnTo>
                  <a:lnTo>
                    <a:pt x="2287" y="1975923"/>
                  </a:lnTo>
                  <a:lnTo>
                    <a:pt x="1372" y="1971323"/>
                  </a:lnTo>
                  <a:lnTo>
                    <a:pt x="457" y="1966723"/>
                  </a:lnTo>
                  <a:lnTo>
                    <a:pt x="0" y="1962077"/>
                  </a:lnTo>
                  <a:lnTo>
                    <a:pt x="0" y="1957387"/>
                  </a:lnTo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5087" y="6467474"/>
              <a:ext cx="104768" cy="15239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409873" y="272798"/>
            <a:ext cx="233616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0" spc="-90" dirty="0">
                <a:solidFill>
                  <a:srgbClr val="3398DA"/>
                </a:solidFill>
                <a:latin typeface="Roboto Medium"/>
                <a:cs typeface="Roboto Medium"/>
              </a:rPr>
              <a:t>Soluções</a:t>
            </a:r>
            <a:r>
              <a:rPr sz="1650" b="0" spc="-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85" dirty="0">
                <a:solidFill>
                  <a:srgbClr val="3398DA"/>
                </a:solidFill>
                <a:latin typeface="Roboto Medium"/>
                <a:cs typeface="Roboto Medium"/>
              </a:rPr>
              <a:t>e</a:t>
            </a:r>
            <a:r>
              <a:rPr sz="1650" b="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650" b="0" spc="-80" dirty="0">
                <a:solidFill>
                  <a:srgbClr val="3398DA"/>
                </a:solidFill>
                <a:latin typeface="Roboto Medium"/>
                <a:cs typeface="Roboto Medium"/>
              </a:rPr>
              <a:t>Implementação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60673" y="812026"/>
            <a:ext cx="5295900" cy="13169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690"/>
              </a:spcBef>
            </a:pPr>
            <a:r>
              <a:rPr sz="1350" b="0" spc="-75" dirty="0">
                <a:solidFill>
                  <a:srgbClr val="4A5462"/>
                </a:solidFill>
                <a:latin typeface="Roboto Medium"/>
                <a:cs typeface="Roboto Medium"/>
              </a:rPr>
              <a:t>Estrutura</a:t>
            </a:r>
            <a:r>
              <a:rPr sz="1350" b="0" spc="-3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95" dirty="0">
                <a:solidFill>
                  <a:srgbClr val="4A5462"/>
                </a:solidFill>
                <a:latin typeface="Roboto Medium"/>
                <a:cs typeface="Roboto Medium"/>
              </a:rPr>
              <a:t>de</a:t>
            </a:r>
            <a:r>
              <a:rPr sz="1350" b="0" spc="-3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90" dirty="0">
                <a:solidFill>
                  <a:srgbClr val="4A5462"/>
                </a:solidFill>
                <a:latin typeface="Roboto Medium"/>
                <a:cs typeface="Roboto Medium"/>
              </a:rPr>
              <a:t>Classes</a:t>
            </a:r>
            <a:r>
              <a:rPr sz="1350" b="0" spc="-3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100" dirty="0">
                <a:solidFill>
                  <a:srgbClr val="4A5462"/>
                </a:solidFill>
                <a:latin typeface="Roboto Medium"/>
                <a:cs typeface="Roboto Medium"/>
              </a:rPr>
              <a:t>e</a:t>
            </a:r>
            <a:r>
              <a:rPr sz="1350" b="0" spc="-3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10" dirty="0">
                <a:solidFill>
                  <a:srgbClr val="4A5462"/>
                </a:solidFill>
                <a:latin typeface="Roboto Medium"/>
                <a:cs typeface="Roboto Medium"/>
              </a:rPr>
              <a:t>Módulos</a:t>
            </a:r>
            <a:endParaRPr sz="1350" dirty="0">
              <a:latin typeface="Roboto Medium"/>
              <a:cs typeface="Roboto Medium"/>
            </a:endParaRPr>
          </a:p>
          <a:p>
            <a:pPr marL="647700" marR="1812289" indent="-190500">
              <a:lnSpc>
                <a:spcPct val="125000"/>
              </a:lnSpc>
              <a:spcBef>
                <a:spcPts val="185"/>
              </a:spcBef>
            </a:pP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Arquitetura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modular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com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classes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10" dirty="0" err="1">
                <a:solidFill>
                  <a:srgbClr val="4A5462"/>
                </a:solidFill>
                <a:latin typeface="Roboto"/>
                <a:cs typeface="Roboto"/>
              </a:rPr>
              <a:t>definidas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: </a:t>
            </a:r>
            <a:r>
              <a:rPr sz="1000" spc="-60" dirty="0">
                <a:solidFill>
                  <a:srgbClr val="4A5462"/>
                </a:solidFill>
                <a:latin typeface="Roboto"/>
                <a:cs typeface="Roboto"/>
              </a:rPr>
              <a:t>ASPSOOptimizer:</a:t>
            </a:r>
            <a:r>
              <a:rPr sz="10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Gerencia</a:t>
            </a:r>
            <a:r>
              <a:rPr sz="10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população</a:t>
            </a:r>
            <a:r>
              <a:rPr sz="10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e</a:t>
            </a:r>
            <a:r>
              <a:rPr sz="10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espécies </a:t>
            </a:r>
            <a:r>
              <a:rPr sz="1000" spc="-40" dirty="0">
                <a:solidFill>
                  <a:srgbClr val="4A5462"/>
                </a:solidFill>
                <a:latin typeface="Roboto"/>
                <a:cs typeface="Roboto"/>
              </a:rPr>
              <a:t>Particle: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Encapsula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4A5462"/>
                </a:solidFill>
                <a:latin typeface="Roboto"/>
                <a:cs typeface="Roboto"/>
              </a:rPr>
              <a:t>comportamento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partículas </a:t>
            </a:r>
            <a:r>
              <a:rPr sz="1000" spc="-50" dirty="0">
                <a:solidFill>
                  <a:srgbClr val="4A5462"/>
                </a:solidFill>
                <a:latin typeface="Roboto"/>
                <a:cs typeface="Roboto"/>
              </a:rPr>
              <a:t>Species: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4A5462"/>
                </a:solidFill>
                <a:latin typeface="Roboto"/>
                <a:cs typeface="Roboto"/>
              </a:rPr>
              <a:t>Implementa</a:t>
            </a:r>
            <a:r>
              <a:rPr sz="10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4A5462"/>
                </a:solidFill>
                <a:latin typeface="Roboto"/>
                <a:cs typeface="Roboto"/>
              </a:rPr>
              <a:t>agrupamentos</a:t>
            </a:r>
            <a:r>
              <a:rPr sz="10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e</a:t>
            </a:r>
            <a:r>
              <a:rPr sz="10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4A5462"/>
                </a:solidFill>
                <a:latin typeface="Roboto"/>
                <a:cs typeface="Roboto"/>
              </a:rPr>
              <a:t>comportamentos</a:t>
            </a:r>
            <a:r>
              <a:rPr sz="1000" spc="5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4A5462"/>
                </a:solidFill>
                <a:latin typeface="Roboto"/>
                <a:cs typeface="Roboto"/>
              </a:rPr>
              <a:t>GMPBProblem:</a:t>
            </a:r>
            <a:r>
              <a:rPr sz="10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4A5462"/>
                </a:solidFill>
                <a:latin typeface="Roboto"/>
                <a:cs typeface="Roboto"/>
              </a:rPr>
              <a:t>Interface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75" dirty="0">
                <a:solidFill>
                  <a:srgbClr val="4A5462"/>
                </a:solidFill>
                <a:latin typeface="Roboto"/>
                <a:cs typeface="Roboto"/>
              </a:rPr>
              <a:t>com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0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ambiente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dinâmico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46160" y="2875257"/>
            <a:ext cx="5346700" cy="109093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710"/>
              </a:spcBef>
            </a:pPr>
            <a:r>
              <a:rPr sz="1350" b="0" spc="-90" dirty="0">
                <a:solidFill>
                  <a:srgbClr val="4A5462"/>
                </a:solidFill>
                <a:latin typeface="Roboto Medium"/>
                <a:cs typeface="Roboto Medium"/>
              </a:rPr>
              <a:t>Aprendizados</a:t>
            </a:r>
            <a:r>
              <a:rPr sz="1350" b="0" spc="1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10" dirty="0">
                <a:solidFill>
                  <a:srgbClr val="4A5462"/>
                </a:solidFill>
                <a:latin typeface="Roboto Medium"/>
                <a:cs typeface="Roboto Medium"/>
              </a:rPr>
              <a:t>Práticos</a:t>
            </a:r>
            <a:endParaRPr sz="1350">
              <a:latin typeface="Roboto Medium"/>
              <a:cs typeface="Roboto Medium"/>
            </a:endParaRPr>
          </a:p>
          <a:p>
            <a:pPr marL="635000" marR="360045">
              <a:lnSpc>
                <a:spcPct val="125000"/>
              </a:lnSpc>
              <a:spcBef>
                <a:spcPts val="155"/>
              </a:spcBef>
            </a:pP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Calibração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4A5462"/>
                </a:solidFill>
                <a:latin typeface="Roboto"/>
                <a:cs typeface="Roboto"/>
              </a:rPr>
              <a:t>parâmetros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45" dirty="0">
                <a:solidFill>
                  <a:srgbClr val="4A5462"/>
                </a:solidFill>
                <a:latin typeface="Roboto"/>
                <a:cs typeface="Roboto"/>
              </a:rPr>
              <a:t>críticos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40" dirty="0">
                <a:solidFill>
                  <a:srgbClr val="4A5462"/>
                </a:solidFill>
                <a:latin typeface="Roboto"/>
                <a:cs typeface="Roboto"/>
              </a:rPr>
              <a:t>(r</a:t>
            </a:r>
            <a:r>
              <a:rPr sz="1125" spc="-60" baseline="-11111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000" spc="-40" dirty="0">
                <a:solidFill>
                  <a:srgbClr val="4A5462"/>
                </a:solidFill>
                <a:latin typeface="Roboto"/>
                <a:cs typeface="Roboto"/>
              </a:rPr>
              <a:t>,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40" dirty="0">
                <a:solidFill>
                  <a:srgbClr val="4A5462"/>
                </a:solidFill>
                <a:latin typeface="Roboto"/>
                <a:cs typeface="Roboto"/>
              </a:rPr>
              <a:t>r</a:t>
            </a:r>
            <a:r>
              <a:rPr sz="1125" spc="-60" baseline="-11111" dirty="0">
                <a:solidFill>
                  <a:srgbClr val="4A5462"/>
                </a:solidFill>
                <a:latin typeface="Roboto"/>
                <a:cs typeface="Roboto"/>
              </a:rPr>
              <a:t>track</a:t>
            </a:r>
            <a:r>
              <a:rPr sz="1000" spc="-40" dirty="0">
                <a:solidFill>
                  <a:srgbClr val="4A5462"/>
                </a:solidFill>
                <a:latin typeface="Roboto"/>
                <a:cs typeface="Roboto"/>
              </a:rPr>
              <a:t>)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tem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impacto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4A5462"/>
                </a:solidFill>
                <a:latin typeface="Roboto"/>
                <a:cs typeface="Roboto"/>
              </a:rPr>
              <a:t>significativo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no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4A5462"/>
                </a:solidFill>
                <a:latin typeface="Roboto"/>
                <a:cs typeface="Roboto"/>
              </a:rPr>
              <a:t>desempenho</a:t>
            </a:r>
            <a:r>
              <a:rPr sz="1000" spc="5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70" dirty="0">
                <a:solidFill>
                  <a:srgbClr val="4A5462"/>
                </a:solidFill>
                <a:latin typeface="Roboto"/>
                <a:cs typeface="Roboto"/>
              </a:rPr>
              <a:t>Uso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caching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4A5462"/>
                </a:solidFill>
                <a:latin typeface="Roboto"/>
                <a:cs typeface="Roboto"/>
              </a:rPr>
              <a:t>para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45" dirty="0">
                <a:solidFill>
                  <a:srgbClr val="4A5462"/>
                </a:solidFill>
                <a:latin typeface="Roboto"/>
                <a:cs typeface="Roboto"/>
              </a:rPr>
              <a:t>evitar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reavaliações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desnecessárias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da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função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objetivo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Vetorização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4A5462"/>
                </a:solidFill>
                <a:latin typeface="Roboto"/>
                <a:cs typeface="Roboto"/>
              </a:rPr>
              <a:t>operações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75" dirty="0">
                <a:solidFill>
                  <a:srgbClr val="4A5462"/>
                </a:solidFill>
                <a:latin typeface="Roboto"/>
                <a:cs typeface="Roboto"/>
              </a:rPr>
              <a:t>com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NumPy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4A5462"/>
                </a:solidFill>
                <a:latin typeface="Roboto"/>
                <a:cs typeface="Roboto"/>
              </a:rPr>
              <a:t>aumenta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significativamente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performance </a:t>
            </a:r>
            <a:r>
              <a:rPr sz="1000" spc="-60" dirty="0">
                <a:solidFill>
                  <a:srgbClr val="4A5462"/>
                </a:solidFill>
                <a:latin typeface="Roboto"/>
                <a:cs typeface="Roboto"/>
              </a:rPr>
              <a:t>Rastreamento</a:t>
            </a:r>
            <a:r>
              <a:rPr sz="10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4A5462"/>
                </a:solidFill>
                <a:latin typeface="Roboto"/>
                <a:cs typeface="Roboto"/>
              </a:rPr>
              <a:t>espécies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4A5462"/>
                </a:solidFill>
                <a:latin typeface="Roboto"/>
                <a:cs typeface="Roboto"/>
              </a:rPr>
              <a:t>via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estruturas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4A5462"/>
                </a:solidFill>
                <a:latin typeface="Roboto"/>
                <a:cs typeface="Roboto"/>
              </a:rPr>
              <a:t>dados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4A5462"/>
                </a:solidFill>
                <a:latin typeface="Roboto"/>
                <a:cs typeface="Roboto"/>
              </a:rPr>
              <a:t>eficientes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reduz</a:t>
            </a:r>
            <a:r>
              <a:rPr sz="10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sobrecarga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11286" y="4448360"/>
            <a:ext cx="301307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0" spc="-85" dirty="0">
                <a:solidFill>
                  <a:srgbClr val="4A5462"/>
                </a:solidFill>
                <a:latin typeface="Roboto Medium"/>
                <a:cs typeface="Roboto Medium"/>
              </a:rPr>
              <a:t>Métricas</a:t>
            </a:r>
            <a:r>
              <a:rPr sz="1350" b="0" spc="-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95" dirty="0">
                <a:solidFill>
                  <a:srgbClr val="4A5462"/>
                </a:solidFill>
                <a:latin typeface="Roboto Medium"/>
                <a:cs typeface="Roboto Medium"/>
              </a:rPr>
              <a:t>de</a:t>
            </a:r>
            <a:r>
              <a:rPr sz="1350" b="0" spc="-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95" dirty="0">
                <a:solidFill>
                  <a:srgbClr val="4A5462"/>
                </a:solidFill>
                <a:latin typeface="Roboto Medium"/>
                <a:cs typeface="Roboto Medium"/>
              </a:rPr>
              <a:t>Monitoramento</a:t>
            </a:r>
            <a:r>
              <a:rPr sz="1350" b="0" spc="-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350" b="0" spc="-75" dirty="0">
                <a:solidFill>
                  <a:srgbClr val="4A5462"/>
                </a:solidFill>
                <a:latin typeface="Roboto Medium"/>
                <a:cs typeface="Roboto Medium"/>
              </a:rPr>
              <a:t>Implementadas</a:t>
            </a:r>
            <a:endParaRPr sz="1350">
              <a:latin typeface="Roboto Medium"/>
              <a:cs typeface="Roboto Medium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823984" y="4775277"/>
            <a:ext cx="2352675" cy="666750"/>
            <a:chOff x="6638923" y="6734174"/>
            <a:chExt cx="2352675" cy="666750"/>
          </a:xfrm>
        </p:grpSpPr>
        <p:sp>
          <p:nvSpPr>
            <p:cNvPr id="49" name="object 49"/>
            <p:cNvSpPr/>
            <p:nvPr/>
          </p:nvSpPr>
          <p:spPr>
            <a:xfrm>
              <a:off x="6643685" y="6738936"/>
              <a:ext cx="2343150" cy="657225"/>
            </a:xfrm>
            <a:custGeom>
              <a:avLst/>
              <a:gdLst/>
              <a:ahLst/>
              <a:cxnLst/>
              <a:rect l="l" t="t" r="r" b="b"/>
              <a:pathLst>
                <a:path w="2343150" h="657225">
                  <a:moveTo>
                    <a:pt x="2314232" y="657224"/>
                  </a:moveTo>
                  <a:lnTo>
                    <a:pt x="28916" y="657224"/>
                  </a:lnTo>
                  <a:lnTo>
                    <a:pt x="24664" y="656377"/>
                  </a:lnTo>
                  <a:lnTo>
                    <a:pt x="0" y="628308"/>
                  </a:lnTo>
                  <a:lnTo>
                    <a:pt x="0" y="6238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314232" y="0"/>
                  </a:lnTo>
                  <a:lnTo>
                    <a:pt x="2343149" y="28916"/>
                  </a:lnTo>
                  <a:lnTo>
                    <a:pt x="2343149" y="628308"/>
                  </a:lnTo>
                  <a:lnTo>
                    <a:pt x="2318485" y="656377"/>
                  </a:lnTo>
                  <a:lnTo>
                    <a:pt x="2314232" y="657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643685" y="6738936"/>
              <a:ext cx="2343150" cy="657225"/>
            </a:xfrm>
            <a:custGeom>
              <a:avLst/>
              <a:gdLst/>
              <a:ahLst/>
              <a:cxnLst/>
              <a:rect l="l" t="t" r="r" b="b"/>
              <a:pathLst>
                <a:path w="2343150" h="657225">
                  <a:moveTo>
                    <a:pt x="0" y="6238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2"/>
                  </a:lnTo>
                  <a:lnTo>
                    <a:pt x="2537" y="20578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89" y="6637"/>
                  </a:lnTo>
                  <a:lnTo>
                    <a:pt x="16494" y="4228"/>
                  </a:lnTo>
                  <a:lnTo>
                    <a:pt x="20580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2309812" y="0"/>
                  </a:lnTo>
                  <a:lnTo>
                    <a:pt x="2314232" y="0"/>
                  </a:lnTo>
                  <a:lnTo>
                    <a:pt x="2318485" y="845"/>
                  </a:lnTo>
                  <a:lnTo>
                    <a:pt x="2340611" y="20578"/>
                  </a:lnTo>
                  <a:lnTo>
                    <a:pt x="2342303" y="24662"/>
                  </a:lnTo>
                  <a:lnTo>
                    <a:pt x="2343149" y="28916"/>
                  </a:lnTo>
                  <a:lnTo>
                    <a:pt x="2343150" y="33337"/>
                  </a:lnTo>
                  <a:lnTo>
                    <a:pt x="2343150" y="623887"/>
                  </a:lnTo>
                  <a:lnTo>
                    <a:pt x="2322569" y="654686"/>
                  </a:lnTo>
                  <a:lnTo>
                    <a:pt x="2318485" y="656377"/>
                  </a:lnTo>
                  <a:lnTo>
                    <a:pt x="2314232" y="657224"/>
                  </a:lnTo>
                  <a:lnTo>
                    <a:pt x="2309812" y="657224"/>
                  </a:lnTo>
                  <a:lnTo>
                    <a:pt x="33338" y="657224"/>
                  </a:lnTo>
                  <a:lnTo>
                    <a:pt x="28916" y="657224"/>
                  </a:lnTo>
                  <a:lnTo>
                    <a:pt x="24664" y="656377"/>
                  </a:lnTo>
                  <a:lnTo>
                    <a:pt x="20580" y="654686"/>
                  </a:lnTo>
                  <a:lnTo>
                    <a:pt x="16494" y="652994"/>
                  </a:lnTo>
                  <a:lnTo>
                    <a:pt x="12889" y="650585"/>
                  </a:lnTo>
                  <a:lnTo>
                    <a:pt x="9764" y="647459"/>
                  </a:lnTo>
                  <a:lnTo>
                    <a:pt x="6638" y="644333"/>
                  </a:lnTo>
                  <a:lnTo>
                    <a:pt x="4229" y="640728"/>
                  </a:lnTo>
                  <a:lnTo>
                    <a:pt x="2537" y="636644"/>
                  </a:lnTo>
                  <a:lnTo>
                    <a:pt x="845" y="632560"/>
                  </a:lnTo>
                  <a:lnTo>
                    <a:pt x="0" y="628308"/>
                  </a:lnTo>
                  <a:lnTo>
                    <a:pt x="0" y="623887"/>
                  </a:lnTo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897011" y="4797534"/>
            <a:ext cx="2085339" cy="5588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b="0" spc="-65" dirty="0">
                <a:solidFill>
                  <a:srgbClr val="4A5462"/>
                </a:solidFill>
                <a:latin typeface="Roboto Medium"/>
                <a:cs typeface="Roboto Medium"/>
              </a:rPr>
              <a:t>Rastreamento</a:t>
            </a:r>
            <a:r>
              <a:rPr sz="1000" b="0" spc="1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000" b="0" spc="-70" dirty="0">
                <a:solidFill>
                  <a:srgbClr val="4A5462"/>
                </a:solidFill>
                <a:latin typeface="Roboto Medium"/>
                <a:cs typeface="Roboto Medium"/>
              </a:rPr>
              <a:t>de</a:t>
            </a:r>
            <a:r>
              <a:rPr sz="1000" b="0" spc="1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000" b="0" spc="-25" dirty="0">
                <a:solidFill>
                  <a:srgbClr val="4A5462"/>
                </a:solidFill>
                <a:latin typeface="Roboto Medium"/>
                <a:cs typeface="Roboto Medium"/>
              </a:rPr>
              <a:t>FEs</a:t>
            </a:r>
            <a:endParaRPr sz="1000" dirty="0">
              <a:latin typeface="Roboto Medium"/>
              <a:cs typeface="Roboto Medium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000" spc="-65" dirty="0" err="1">
                <a:solidFill>
                  <a:srgbClr val="4A5462"/>
                </a:solidFill>
                <a:latin typeface="Roboto"/>
                <a:cs typeface="Roboto"/>
              </a:rPr>
              <a:t>Monitoramento</a:t>
            </a:r>
            <a:r>
              <a:rPr sz="10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00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avaliações</a:t>
            </a:r>
            <a:r>
              <a:rPr sz="100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000" spc="5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função</a:t>
            </a:r>
            <a:r>
              <a:rPr sz="10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por</a:t>
            </a:r>
            <a:r>
              <a:rPr sz="10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ambiente</a:t>
            </a:r>
            <a:endParaRPr sz="1000" dirty="0">
              <a:latin typeface="Roboto"/>
              <a:cs typeface="Robo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252859" y="4775277"/>
            <a:ext cx="2352675" cy="666750"/>
            <a:chOff x="9067798" y="6734174"/>
            <a:chExt cx="2352675" cy="666750"/>
          </a:xfrm>
        </p:grpSpPr>
        <p:sp>
          <p:nvSpPr>
            <p:cNvPr id="53" name="object 53"/>
            <p:cNvSpPr/>
            <p:nvPr/>
          </p:nvSpPr>
          <p:spPr>
            <a:xfrm>
              <a:off x="9072560" y="6738936"/>
              <a:ext cx="2343150" cy="657225"/>
            </a:xfrm>
            <a:custGeom>
              <a:avLst/>
              <a:gdLst/>
              <a:ahLst/>
              <a:cxnLst/>
              <a:rect l="l" t="t" r="r" b="b"/>
              <a:pathLst>
                <a:path w="2343150" h="657225">
                  <a:moveTo>
                    <a:pt x="2314232" y="657224"/>
                  </a:moveTo>
                  <a:lnTo>
                    <a:pt x="28916" y="657224"/>
                  </a:lnTo>
                  <a:lnTo>
                    <a:pt x="24662" y="656377"/>
                  </a:lnTo>
                  <a:lnTo>
                    <a:pt x="0" y="628308"/>
                  </a:lnTo>
                  <a:lnTo>
                    <a:pt x="0" y="6238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314232" y="0"/>
                  </a:lnTo>
                  <a:lnTo>
                    <a:pt x="2343148" y="28916"/>
                  </a:lnTo>
                  <a:lnTo>
                    <a:pt x="2343148" y="628308"/>
                  </a:lnTo>
                  <a:lnTo>
                    <a:pt x="2318484" y="656377"/>
                  </a:lnTo>
                  <a:lnTo>
                    <a:pt x="2314232" y="657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72560" y="6738936"/>
              <a:ext cx="2343150" cy="657225"/>
            </a:xfrm>
            <a:custGeom>
              <a:avLst/>
              <a:gdLst/>
              <a:ahLst/>
              <a:cxnLst/>
              <a:rect l="l" t="t" r="r" b="b"/>
              <a:pathLst>
                <a:path w="2343150" h="657225">
                  <a:moveTo>
                    <a:pt x="0" y="6238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2"/>
                  </a:lnTo>
                  <a:lnTo>
                    <a:pt x="2537" y="20578"/>
                  </a:lnTo>
                  <a:lnTo>
                    <a:pt x="4228" y="16494"/>
                  </a:lnTo>
                  <a:lnTo>
                    <a:pt x="6637" y="12889"/>
                  </a:lnTo>
                  <a:lnTo>
                    <a:pt x="9763" y="9763"/>
                  </a:lnTo>
                  <a:lnTo>
                    <a:pt x="12889" y="6637"/>
                  </a:lnTo>
                  <a:lnTo>
                    <a:pt x="16494" y="4228"/>
                  </a:lnTo>
                  <a:lnTo>
                    <a:pt x="20578" y="2537"/>
                  </a:lnTo>
                  <a:lnTo>
                    <a:pt x="24662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2309812" y="0"/>
                  </a:lnTo>
                  <a:lnTo>
                    <a:pt x="2314232" y="0"/>
                  </a:lnTo>
                  <a:lnTo>
                    <a:pt x="2318484" y="845"/>
                  </a:lnTo>
                  <a:lnTo>
                    <a:pt x="2322568" y="2537"/>
                  </a:lnTo>
                  <a:lnTo>
                    <a:pt x="2326653" y="4228"/>
                  </a:lnTo>
                  <a:lnTo>
                    <a:pt x="2330258" y="6637"/>
                  </a:lnTo>
                  <a:lnTo>
                    <a:pt x="2333385" y="9763"/>
                  </a:lnTo>
                  <a:lnTo>
                    <a:pt x="2336511" y="12889"/>
                  </a:lnTo>
                  <a:lnTo>
                    <a:pt x="2338919" y="16494"/>
                  </a:lnTo>
                  <a:lnTo>
                    <a:pt x="2340611" y="20578"/>
                  </a:lnTo>
                  <a:lnTo>
                    <a:pt x="2342303" y="24662"/>
                  </a:lnTo>
                  <a:lnTo>
                    <a:pt x="2343148" y="28916"/>
                  </a:lnTo>
                  <a:lnTo>
                    <a:pt x="2343149" y="33337"/>
                  </a:lnTo>
                  <a:lnTo>
                    <a:pt x="2343149" y="623887"/>
                  </a:lnTo>
                  <a:lnTo>
                    <a:pt x="2333385" y="647459"/>
                  </a:lnTo>
                  <a:lnTo>
                    <a:pt x="2330258" y="650585"/>
                  </a:lnTo>
                  <a:lnTo>
                    <a:pt x="2326653" y="652994"/>
                  </a:lnTo>
                  <a:lnTo>
                    <a:pt x="2322568" y="654686"/>
                  </a:lnTo>
                  <a:lnTo>
                    <a:pt x="2318484" y="656377"/>
                  </a:lnTo>
                  <a:lnTo>
                    <a:pt x="2314232" y="657224"/>
                  </a:lnTo>
                  <a:lnTo>
                    <a:pt x="2309812" y="657224"/>
                  </a:lnTo>
                  <a:lnTo>
                    <a:pt x="33337" y="657224"/>
                  </a:lnTo>
                  <a:lnTo>
                    <a:pt x="9763" y="647459"/>
                  </a:lnTo>
                  <a:lnTo>
                    <a:pt x="6637" y="644333"/>
                  </a:lnTo>
                  <a:lnTo>
                    <a:pt x="4228" y="640728"/>
                  </a:lnTo>
                  <a:lnTo>
                    <a:pt x="2537" y="636644"/>
                  </a:lnTo>
                  <a:lnTo>
                    <a:pt x="845" y="632560"/>
                  </a:lnTo>
                  <a:lnTo>
                    <a:pt x="0" y="628308"/>
                  </a:lnTo>
                  <a:lnTo>
                    <a:pt x="0" y="623887"/>
                  </a:lnTo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9325886" y="4797534"/>
            <a:ext cx="1982470" cy="5588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b="0" spc="-55" dirty="0">
                <a:solidFill>
                  <a:srgbClr val="4A5462"/>
                </a:solidFill>
                <a:latin typeface="Roboto Medium"/>
                <a:cs typeface="Roboto Medium"/>
              </a:rPr>
              <a:t>Diversidade</a:t>
            </a:r>
            <a:r>
              <a:rPr sz="1000" b="0" spc="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000" b="0" spc="-10" dirty="0">
                <a:solidFill>
                  <a:srgbClr val="4A5462"/>
                </a:solidFill>
                <a:latin typeface="Roboto Medium"/>
                <a:cs typeface="Roboto Medium"/>
              </a:rPr>
              <a:t>Populacional</a:t>
            </a:r>
            <a:endParaRPr sz="1000">
              <a:latin typeface="Roboto Medium"/>
              <a:cs typeface="Roboto Medium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Métricas</a:t>
            </a:r>
            <a:r>
              <a:rPr sz="10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0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4A5462"/>
                </a:solidFill>
                <a:latin typeface="Roboto"/>
                <a:cs typeface="Roboto"/>
              </a:rPr>
              <a:t>espalhamento</a:t>
            </a:r>
            <a:r>
              <a:rPr sz="10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4A5462"/>
                </a:solidFill>
                <a:latin typeface="Roboto"/>
                <a:cs typeface="Roboto"/>
              </a:rPr>
              <a:t>espacial</a:t>
            </a:r>
            <a:r>
              <a:rPr sz="10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 indivíduos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823984" y="5518227"/>
            <a:ext cx="2352675" cy="666750"/>
            <a:chOff x="6638923" y="7477124"/>
            <a:chExt cx="2352675" cy="666750"/>
          </a:xfrm>
        </p:grpSpPr>
        <p:sp>
          <p:nvSpPr>
            <p:cNvPr id="57" name="object 57"/>
            <p:cNvSpPr/>
            <p:nvPr/>
          </p:nvSpPr>
          <p:spPr>
            <a:xfrm>
              <a:off x="6643685" y="7481886"/>
              <a:ext cx="2343150" cy="657225"/>
            </a:xfrm>
            <a:custGeom>
              <a:avLst/>
              <a:gdLst/>
              <a:ahLst/>
              <a:cxnLst/>
              <a:rect l="l" t="t" r="r" b="b"/>
              <a:pathLst>
                <a:path w="2343150" h="657225">
                  <a:moveTo>
                    <a:pt x="2314232" y="657224"/>
                  </a:moveTo>
                  <a:lnTo>
                    <a:pt x="28916" y="657224"/>
                  </a:lnTo>
                  <a:lnTo>
                    <a:pt x="24664" y="656377"/>
                  </a:lnTo>
                  <a:lnTo>
                    <a:pt x="0" y="628307"/>
                  </a:lnTo>
                  <a:lnTo>
                    <a:pt x="0" y="6238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314232" y="0"/>
                  </a:lnTo>
                  <a:lnTo>
                    <a:pt x="2343149" y="28916"/>
                  </a:lnTo>
                  <a:lnTo>
                    <a:pt x="2343149" y="628307"/>
                  </a:lnTo>
                  <a:lnTo>
                    <a:pt x="2318485" y="656377"/>
                  </a:lnTo>
                  <a:lnTo>
                    <a:pt x="2314232" y="657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43685" y="7481886"/>
              <a:ext cx="2343150" cy="657225"/>
            </a:xfrm>
            <a:custGeom>
              <a:avLst/>
              <a:gdLst/>
              <a:ahLst/>
              <a:cxnLst/>
              <a:rect l="l" t="t" r="r" b="b"/>
              <a:pathLst>
                <a:path w="2343150" h="657225">
                  <a:moveTo>
                    <a:pt x="0" y="6238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2"/>
                  </a:lnTo>
                  <a:lnTo>
                    <a:pt x="2537" y="20578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89" y="6637"/>
                  </a:lnTo>
                  <a:lnTo>
                    <a:pt x="16494" y="4228"/>
                  </a:lnTo>
                  <a:lnTo>
                    <a:pt x="20580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2309812" y="0"/>
                  </a:lnTo>
                  <a:lnTo>
                    <a:pt x="2314232" y="0"/>
                  </a:lnTo>
                  <a:lnTo>
                    <a:pt x="2318485" y="845"/>
                  </a:lnTo>
                  <a:lnTo>
                    <a:pt x="2322569" y="2537"/>
                  </a:lnTo>
                  <a:lnTo>
                    <a:pt x="2326653" y="4228"/>
                  </a:lnTo>
                  <a:lnTo>
                    <a:pt x="2343150" y="33337"/>
                  </a:lnTo>
                  <a:lnTo>
                    <a:pt x="2343150" y="623887"/>
                  </a:lnTo>
                  <a:lnTo>
                    <a:pt x="2343149" y="628307"/>
                  </a:lnTo>
                  <a:lnTo>
                    <a:pt x="2342303" y="632560"/>
                  </a:lnTo>
                  <a:lnTo>
                    <a:pt x="2340611" y="636644"/>
                  </a:lnTo>
                  <a:lnTo>
                    <a:pt x="2338919" y="640728"/>
                  </a:lnTo>
                  <a:lnTo>
                    <a:pt x="2309812" y="657224"/>
                  </a:lnTo>
                  <a:lnTo>
                    <a:pt x="33338" y="657224"/>
                  </a:lnTo>
                  <a:lnTo>
                    <a:pt x="9764" y="647459"/>
                  </a:lnTo>
                  <a:lnTo>
                    <a:pt x="6638" y="644333"/>
                  </a:lnTo>
                  <a:lnTo>
                    <a:pt x="4229" y="640728"/>
                  </a:lnTo>
                  <a:lnTo>
                    <a:pt x="2537" y="636644"/>
                  </a:lnTo>
                  <a:lnTo>
                    <a:pt x="845" y="632560"/>
                  </a:lnTo>
                  <a:lnTo>
                    <a:pt x="0" y="628307"/>
                  </a:lnTo>
                  <a:lnTo>
                    <a:pt x="0" y="623887"/>
                  </a:lnTo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897011" y="5578394"/>
            <a:ext cx="11944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-65" dirty="0">
                <a:solidFill>
                  <a:srgbClr val="4A5462"/>
                </a:solidFill>
                <a:latin typeface="Roboto Medium"/>
                <a:cs typeface="Roboto Medium"/>
              </a:rPr>
              <a:t>Contagem</a:t>
            </a:r>
            <a:r>
              <a:rPr sz="1000" b="0" spc="-1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000" b="0" spc="-70" dirty="0">
                <a:solidFill>
                  <a:srgbClr val="4A5462"/>
                </a:solidFill>
                <a:latin typeface="Roboto Medium"/>
                <a:cs typeface="Roboto Medium"/>
              </a:rPr>
              <a:t>de</a:t>
            </a:r>
            <a:r>
              <a:rPr sz="1000" b="0" spc="-1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000" b="0" spc="-45" dirty="0">
                <a:solidFill>
                  <a:srgbClr val="4A5462"/>
                </a:solidFill>
                <a:latin typeface="Roboto Medium"/>
                <a:cs typeface="Roboto Medium"/>
              </a:rPr>
              <a:t>Espécies</a:t>
            </a:r>
            <a:endParaRPr sz="1000">
              <a:latin typeface="Roboto Medium"/>
              <a:cs typeface="Roboto Medium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97011" y="5768894"/>
            <a:ext cx="174498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4A5462"/>
                </a:solidFill>
                <a:latin typeface="Roboto"/>
                <a:cs typeface="Roboto"/>
              </a:rPr>
              <a:t>Análise</a:t>
            </a:r>
            <a:r>
              <a:rPr sz="10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da</a:t>
            </a:r>
            <a:r>
              <a:rPr sz="10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4A5462"/>
                </a:solidFill>
                <a:latin typeface="Roboto"/>
                <a:cs typeface="Roboto"/>
              </a:rPr>
              <a:t>variação</a:t>
            </a:r>
            <a:r>
              <a:rPr sz="10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no</a:t>
            </a:r>
            <a:r>
              <a:rPr sz="10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4A5462"/>
                </a:solidFill>
                <a:latin typeface="Roboto"/>
                <a:cs typeface="Roboto"/>
              </a:rPr>
              <a:t>número</a:t>
            </a:r>
            <a:r>
              <a:rPr sz="10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897011" y="5921294"/>
            <a:ext cx="8089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4A5462"/>
                </a:solidFill>
                <a:latin typeface="Roboto"/>
                <a:cs typeface="Roboto"/>
              </a:rPr>
              <a:t>espécies</a:t>
            </a:r>
            <a:r>
              <a:rPr sz="10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40" dirty="0">
                <a:solidFill>
                  <a:srgbClr val="4A5462"/>
                </a:solidFill>
                <a:latin typeface="Roboto"/>
                <a:cs typeface="Roboto"/>
              </a:rPr>
              <a:t>ativas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252859" y="5518227"/>
            <a:ext cx="2352675" cy="666750"/>
            <a:chOff x="9067798" y="7477124"/>
            <a:chExt cx="2352675" cy="666750"/>
          </a:xfrm>
        </p:grpSpPr>
        <p:sp>
          <p:nvSpPr>
            <p:cNvPr id="63" name="object 63"/>
            <p:cNvSpPr/>
            <p:nvPr/>
          </p:nvSpPr>
          <p:spPr>
            <a:xfrm>
              <a:off x="9072560" y="7481886"/>
              <a:ext cx="2343150" cy="657225"/>
            </a:xfrm>
            <a:custGeom>
              <a:avLst/>
              <a:gdLst/>
              <a:ahLst/>
              <a:cxnLst/>
              <a:rect l="l" t="t" r="r" b="b"/>
              <a:pathLst>
                <a:path w="2343150" h="657225">
                  <a:moveTo>
                    <a:pt x="2314232" y="657224"/>
                  </a:moveTo>
                  <a:lnTo>
                    <a:pt x="28916" y="657224"/>
                  </a:lnTo>
                  <a:lnTo>
                    <a:pt x="24662" y="656377"/>
                  </a:lnTo>
                  <a:lnTo>
                    <a:pt x="0" y="628307"/>
                  </a:lnTo>
                  <a:lnTo>
                    <a:pt x="0" y="6238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314232" y="0"/>
                  </a:lnTo>
                  <a:lnTo>
                    <a:pt x="2343148" y="28916"/>
                  </a:lnTo>
                  <a:lnTo>
                    <a:pt x="2343148" y="628307"/>
                  </a:lnTo>
                  <a:lnTo>
                    <a:pt x="2318484" y="656377"/>
                  </a:lnTo>
                  <a:lnTo>
                    <a:pt x="2314232" y="657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072560" y="7481886"/>
              <a:ext cx="2343150" cy="657225"/>
            </a:xfrm>
            <a:custGeom>
              <a:avLst/>
              <a:gdLst/>
              <a:ahLst/>
              <a:cxnLst/>
              <a:rect l="l" t="t" r="r" b="b"/>
              <a:pathLst>
                <a:path w="2343150" h="657225">
                  <a:moveTo>
                    <a:pt x="0" y="6238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2"/>
                  </a:lnTo>
                  <a:lnTo>
                    <a:pt x="2537" y="20578"/>
                  </a:lnTo>
                  <a:lnTo>
                    <a:pt x="4228" y="16494"/>
                  </a:lnTo>
                  <a:lnTo>
                    <a:pt x="6637" y="12889"/>
                  </a:lnTo>
                  <a:lnTo>
                    <a:pt x="9763" y="9763"/>
                  </a:lnTo>
                  <a:lnTo>
                    <a:pt x="12889" y="6637"/>
                  </a:lnTo>
                  <a:lnTo>
                    <a:pt x="16494" y="4228"/>
                  </a:lnTo>
                  <a:lnTo>
                    <a:pt x="20578" y="2537"/>
                  </a:lnTo>
                  <a:lnTo>
                    <a:pt x="24662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2309812" y="0"/>
                  </a:lnTo>
                  <a:lnTo>
                    <a:pt x="2314232" y="0"/>
                  </a:lnTo>
                  <a:lnTo>
                    <a:pt x="2318484" y="845"/>
                  </a:lnTo>
                  <a:lnTo>
                    <a:pt x="2322568" y="2537"/>
                  </a:lnTo>
                  <a:lnTo>
                    <a:pt x="2326653" y="4228"/>
                  </a:lnTo>
                  <a:lnTo>
                    <a:pt x="2330258" y="6637"/>
                  </a:lnTo>
                  <a:lnTo>
                    <a:pt x="2333385" y="9763"/>
                  </a:lnTo>
                  <a:lnTo>
                    <a:pt x="2336511" y="12889"/>
                  </a:lnTo>
                  <a:lnTo>
                    <a:pt x="2338919" y="16494"/>
                  </a:lnTo>
                  <a:lnTo>
                    <a:pt x="2340611" y="20578"/>
                  </a:lnTo>
                  <a:lnTo>
                    <a:pt x="2342303" y="24662"/>
                  </a:lnTo>
                  <a:lnTo>
                    <a:pt x="2343148" y="28916"/>
                  </a:lnTo>
                  <a:lnTo>
                    <a:pt x="2343149" y="33337"/>
                  </a:lnTo>
                  <a:lnTo>
                    <a:pt x="2343149" y="623887"/>
                  </a:lnTo>
                  <a:lnTo>
                    <a:pt x="2343148" y="628307"/>
                  </a:lnTo>
                  <a:lnTo>
                    <a:pt x="2342303" y="632560"/>
                  </a:lnTo>
                  <a:lnTo>
                    <a:pt x="2340611" y="636644"/>
                  </a:lnTo>
                  <a:lnTo>
                    <a:pt x="2338919" y="640728"/>
                  </a:lnTo>
                  <a:lnTo>
                    <a:pt x="2309812" y="657224"/>
                  </a:lnTo>
                  <a:lnTo>
                    <a:pt x="33337" y="657224"/>
                  </a:lnTo>
                  <a:lnTo>
                    <a:pt x="845" y="632560"/>
                  </a:lnTo>
                  <a:lnTo>
                    <a:pt x="0" y="628307"/>
                  </a:lnTo>
                  <a:lnTo>
                    <a:pt x="0" y="623887"/>
                  </a:lnTo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325886" y="5578394"/>
            <a:ext cx="126238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-90" dirty="0">
                <a:solidFill>
                  <a:srgbClr val="4A5462"/>
                </a:solidFill>
                <a:latin typeface="Roboto Medium"/>
                <a:cs typeface="Roboto Medium"/>
              </a:rPr>
              <a:t>Tempo</a:t>
            </a:r>
            <a:r>
              <a:rPr sz="1000" b="0" spc="-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000" b="0" spc="-70" dirty="0">
                <a:solidFill>
                  <a:srgbClr val="4A5462"/>
                </a:solidFill>
                <a:latin typeface="Roboto Medium"/>
                <a:cs typeface="Roboto Medium"/>
              </a:rPr>
              <a:t>de</a:t>
            </a:r>
            <a:r>
              <a:rPr sz="1000" b="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000" b="0" spc="-50" dirty="0">
                <a:solidFill>
                  <a:srgbClr val="4A5462"/>
                </a:solidFill>
                <a:latin typeface="Roboto Medium"/>
                <a:cs typeface="Roboto Medium"/>
              </a:rPr>
              <a:t>Convergência</a:t>
            </a:r>
            <a:endParaRPr sz="1000">
              <a:latin typeface="Roboto Medium"/>
              <a:cs typeface="Roboto Medium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325886" y="5768894"/>
            <a:ext cx="207835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Número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de</a:t>
            </a:r>
            <a:r>
              <a:rPr sz="10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FEs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até</a:t>
            </a:r>
            <a:r>
              <a:rPr sz="10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40" dirty="0">
                <a:solidFill>
                  <a:srgbClr val="4A5462"/>
                </a:solidFill>
                <a:latin typeface="Roboto"/>
                <a:cs typeface="Roboto"/>
              </a:rPr>
              <a:t>atingir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0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erro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45" dirty="0">
                <a:solidFill>
                  <a:srgbClr val="4A5462"/>
                </a:solidFill>
                <a:latin typeface="Roboto"/>
                <a:cs typeface="Roboto"/>
              </a:rPr>
              <a:t>mínimo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0" y="7734299"/>
            <a:ext cx="12192000" cy="381000"/>
            <a:chOff x="0" y="7734299"/>
            <a:chExt cx="12192000" cy="381000"/>
          </a:xfrm>
        </p:grpSpPr>
        <p:pic>
          <p:nvPicPr>
            <p:cNvPr id="68" name="object 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7734299"/>
              <a:ext cx="12191999" cy="76199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0563224" y="7791449"/>
              <a:ext cx="1438275" cy="323850"/>
            </a:xfrm>
            <a:custGeom>
              <a:avLst/>
              <a:gdLst/>
              <a:ahLst/>
              <a:cxnLst/>
              <a:rect l="l" t="t" r="r" b="b"/>
              <a:pathLst>
                <a:path w="1438275" h="323850">
                  <a:moveTo>
                    <a:pt x="14052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05227" y="0"/>
                  </a:lnTo>
                  <a:lnTo>
                    <a:pt x="1437308" y="28187"/>
                  </a:lnTo>
                  <a:lnTo>
                    <a:pt x="1438274" y="33047"/>
                  </a:lnTo>
                  <a:lnTo>
                    <a:pt x="1438274" y="290802"/>
                  </a:lnTo>
                  <a:lnTo>
                    <a:pt x="1410087" y="322883"/>
                  </a:lnTo>
                  <a:lnTo>
                    <a:pt x="14052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77524" y="7886699"/>
              <a:ext cx="133349" cy="133349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596899" y="7949215"/>
            <a:ext cx="85661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35" dirty="0">
                <a:solidFill>
                  <a:srgbClr val="6A7280"/>
                </a:solidFill>
                <a:latin typeface="Roboto"/>
                <a:cs typeface="Roboto"/>
              </a:rPr>
              <a:t>SPSO+AP+AD</a:t>
            </a:r>
            <a:endParaRPr sz="1100">
              <a:latin typeface="Roboto"/>
              <a:cs typeface="Roboto"/>
            </a:endParaRPr>
          </a:p>
        </p:txBody>
      </p:sp>
      <p:pic>
        <p:nvPicPr>
          <p:cNvPr id="73" name="object 37">
            <a:extLst>
              <a:ext uri="{FF2B5EF4-FFF2-40B4-BE49-F238E27FC236}">
                <a16:creationId xmlns:a16="http://schemas.microsoft.com/office/drawing/2014/main" id="{F749D477-D3F1-EC51-DCAC-D5E41D3E3C1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704806"/>
            <a:ext cx="12191999" cy="76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62E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1908</Words>
  <Application>Microsoft Office PowerPoint</Application>
  <PresentationFormat>Personalizar</PresentationFormat>
  <Paragraphs>243</Paragraphs>
  <Slides>12</Slides>
  <Notes>1</Notes>
  <HiddenSlides>2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Aptos</vt:lpstr>
      <vt:lpstr>Arial</vt:lpstr>
      <vt:lpstr>Calibri</vt:lpstr>
      <vt:lpstr>Candara</vt:lpstr>
      <vt:lpstr>Roboto</vt:lpstr>
      <vt:lpstr>Roboto Medium</vt:lpstr>
      <vt:lpstr>Ubuntu Light</vt:lpstr>
      <vt:lpstr>Office Theme</vt:lpstr>
      <vt:lpstr>Apresentação do PowerPoint</vt:lpstr>
      <vt:lpstr>Problemas de Otimização Dinâmica</vt:lpstr>
      <vt:lpstr>Problemas de Otimização Dinâmica</vt:lpstr>
      <vt:lpstr>Clustering Baseado em Espécies</vt:lpstr>
      <vt:lpstr>Componente de População Adaptativa (AP)</vt:lpstr>
      <vt:lpstr>Componente de Desativação Adaptativa (AD)</vt:lpstr>
      <vt:lpstr>Componente de Reação à Mudança</vt:lpstr>
      <vt:lpstr>Algoritmo SPSO+AP+AD: Estrutura Geral</vt:lpstr>
      <vt:lpstr>Implementação e Análise Prática</vt:lpstr>
      <vt:lpstr>Obrigado!</vt:lpstr>
      <vt:lpstr>Conclusões e Trabalhos Futuros</vt:lpstr>
      <vt:lpstr>Benchmark GMPB e Configuração Experimental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Pável Lelis</dc:creator>
  <cp:lastModifiedBy>Pável Lelis</cp:lastModifiedBy>
  <cp:revision>1</cp:revision>
  <dcterms:created xsi:type="dcterms:W3CDTF">2025-06-11T02:38:42Z</dcterms:created>
  <dcterms:modified xsi:type="dcterms:W3CDTF">2025-06-11T20:00:09Z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2025-06-11T00:00:00Z</vt:filetime>
  </property>
  <property fmtid="{D5CDD505-2E9C-101B-9397-08002B2CF9AE}" pid="3" name="Producer">
    <vt:lpwstr>pypdf</vt:lpwstr>
  </property>
  <property fmtid="{D5CDD505-2E9C-101B-9397-08002B2CF9AE}" pid="4" name="LastSaved">
    <vt:filetime>2025-06-11T00:00:00Z</vt:filetime>
  </property>
</Properties>
</file>