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325" r:id="rId3"/>
    <p:sldId id="326" r:id="rId4"/>
    <p:sldId id="324" r:id="rId5"/>
    <p:sldId id="283" r:id="rId6"/>
    <p:sldId id="322" r:id="rId7"/>
    <p:sldId id="323" r:id="rId8"/>
    <p:sldId id="310" r:id="rId9"/>
    <p:sldId id="321" r:id="rId10"/>
  </p:sldIdLst>
  <p:sldSz cx="12192000" cy="6858000"/>
  <p:notesSz cx="6858000" cy="9144000"/>
  <p:embeddedFontLst>
    <p:embeddedFont>
      <p:font typeface="Inter" panose="02000503000000020004" pitchFamily="2" charset="0"/>
      <p:regular r:id="rId12"/>
      <p:bold r:id="rId13"/>
      <p:italic r:id="rId14"/>
      <p:boldItalic r:id="rId15"/>
    </p:embeddedFont>
    <p:embeddedFont>
      <p:font typeface="Open Sans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4158" userDrawn="1">
          <p15:clr>
            <a:srgbClr val="747775"/>
          </p15:clr>
        </p15:guide>
        <p15:guide id="4" pos="447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73E"/>
    <a:srgbClr val="0096D0"/>
    <a:srgbClr val="FFFFFF"/>
    <a:srgbClr val="DAE3F3"/>
    <a:srgbClr val="E9ECEF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06" y="288"/>
      </p:cViewPr>
      <p:guideLst>
        <p:guide orient="horz" pos="2137"/>
        <p:guide pos="3840"/>
        <p:guide pos="4158"/>
        <p:guide pos="4474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2.fntdata" /><Relationship Id="rId18" Type="http://schemas.openxmlformats.org/officeDocument/2006/relationships/font" Target="fonts/font7.fntdata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font" Target="fonts/font1.fntdata" /><Relationship Id="rId17" Type="http://schemas.openxmlformats.org/officeDocument/2006/relationships/font" Target="fonts/font6.fntdata" /><Relationship Id="rId2" Type="http://schemas.openxmlformats.org/officeDocument/2006/relationships/slide" Target="slides/slide1.xml" /><Relationship Id="rId16" Type="http://schemas.openxmlformats.org/officeDocument/2006/relationships/font" Target="fonts/font5.fntdata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font" Target="fonts/font4.fntdata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8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3.fntdata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978BF2A3-8F34-2912-A683-CF27EDAB9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>
            <a:extLst>
              <a:ext uri="{FF2B5EF4-FFF2-40B4-BE49-F238E27FC236}">
                <a16:creationId xmlns:a16="http://schemas.microsoft.com/office/drawing/2014/main" id="{01295A30-9F24-04A3-4B83-41D7FD61E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>
            <a:extLst>
              <a:ext uri="{FF2B5EF4-FFF2-40B4-BE49-F238E27FC236}">
                <a16:creationId xmlns:a16="http://schemas.microsoft.com/office/drawing/2014/main" id="{C9C4D6ED-0CF7-E33C-E0CE-BE9518C36B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888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7355EBE6-A6F3-C58E-253B-189861A8D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>
            <a:extLst>
              <a:ext uri="{FF2B5EF4-FFF2-40B4-BE49-F238E27FC236}">
                <a16:creationId xmlns:a16="http://schemas.microsoft.com/office/drawing/2014/main" id="{F7EA4CDB-DF1B-952D-5D13-B11AFBA2FE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>
            <a:extLst>
              <a:ext uri="{FF2B5EF4-FFF2-40B4-BE49-F238E27FC236}">
                <a16:creationId xmlns:a16="http://schemas.microsoft.com/office/drawing/2014/main" id="{F029820A-145D-D5B9-2DE6-619A4DFE5D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255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417EC33C-6E8B-CBE8-CCE8-C47ABF35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>
            <a:extLst>
              <a:ext uri="{FF2B5EF4-FFF2-40B4-BE49-F238E27FC236}">
                <a16:creationId xmlns:a16="http://schemas.microsoft.com/office/drawing/2014/main" id="{8F6A2B37-9154-AE1F-3336-AFB1A323D6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>
            <a:extLst>
              <a:ext uri="{FF2B5EF4-FFF2-40B4-BE49-F238E27FC236}">
                <a16:creationId xmlns:a16="http://schemas.microsoft.com/office/drawing/2014/main" id="{F88D16FB-3C6A-3B95-727E-DC59E0C8E9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951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020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EBA5CCC8-0704-3214-2821-151E6D4D1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>
            <a:extLst>
              <a:ext uri="{FF2B5EF4-FFF2-40B4-BE49-F238E27FC236}">
                <a16:creationId xmlns:a16="http://schemas.microsoft.com/office/drawing/2014/main" id="{5C7192EC-36F4-B3E8-F158-A99BE363F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>
            <a:extLst>
              <a:ext uri="{FF2B5EF4-FFF2-40B4-BE49-F238E27FC236}">
                <a16:creationId xmlns:a16="http://schemas.microsoft.com/office/drawing/2014/main" id="{46541CD2-E637-963E-2B42-E14A53E64D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110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F6B36FFE-D077-554F-F03E-CB84C5BF4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>
            <a:extLst>
              <a:ext uri="{FF2B5EF4-FFF2-40B4-BE49-F238E27FC236}">
                <a16:creationId xmlns:a16="http://schemas.microsoft.com/office/drawing/2014/main" id="{E81E2A4B-1A4E-A23D-1824-885AC83172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>
            <a:extLst>
              <a:ext uri="{FF2B5EF4-FFF2-40B4-BE49-F238E27FC236}">
                <a16:creationId xmlns:a16="http://schemas.microsoft.com/office/drawing/2014/main" id="{24CA38FD-CDA2-C050-FF2A-943E2E503E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931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8382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86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>
            <a:spLocks noGrp="1"/>
          </p:cNvSpPr>
          <p:nvPr>
            <p:ph type="pic" idx="2"/>
          </p:nvPr>
        </p:nvSpPr>
        <p:spPr>
          <a:xfrm>
            <a:off x="7030130" y="1001032"/>
            <a:ext cx="2119539" cy="2090512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>
            <a:spLocks noGrp="1"/>
          </p:cNvSpPr>
          <p:nvPr>
            <p:ph type="pic" idx="2"/>
          </p:nvPr>
        </p:nvSpPr>
        <p:spPr>
          <a:xfrm rot="3600000">
            <a:off x="1877485" y="1954100"/>
            <a:ext cx="2669347" cy="3515917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3"/>
          <p:cNvSpPr>
            <a:spLocks noGrp="1"/>
          </p:cNvSpPr>
          <p:nvPr>
            <p:ph type="pic" idx="3"/>
          </p:nvPr>
        </p:nvSpPr>
        <p:spPr>
          <a:xfrm rot="3600000">
            <a:off x="5879063" y="-282285"/>
            <a:ext cx="2669347" cy="351591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>
            <a:spLocks noGrp="1"/>
          </p:cNvSpPr>
          <p:nvPr>
            <p:ph type="pic" idx="4"/>
          </p:nvPr>
        </p:nvSpPr>
        <p:spPr>
          <a:xfrm rot="3600000">
            <a:off x="5367649" y="3305331"/>
            <a:ext cx="3952483" cy="5205994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>
            <a:spLocks noGrp="1"/>
          </p:cNvSpPr>
          <p:nvPr>
            <p:ph type="pic" idx="5"/>
          </p:nvPr>
        </p:nvSpPr>
        <p:spPr>
          <a:xfrm rot="3600000">
            <a:off x="10362797" y="986653"/>
            <a:ext cx="2669347" cy="351591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Custom Layout">
  <p:cSld name="29_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>
            <a:spLocks noGrp="1"/>
          </p:cNvSpPr>
          <p:nvPr>
            <p:ph type="pic" idx="2"/>
          </p:nvPr>
        </p:nvSpPr>
        <p:spPr>
          <a:xfrm>
            <a:off x="-1417982" y="1550505"/>
            <a:ext cx="6559825" cy="372386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4"/>
          <p:cNvSpPr>
            <a:spLocks noGrp="1"/>
          </p:cNvSpPr>
          <p:nvPr>
            <p:ph type="pic" idx="3"/>
          </p:nvPr>
        </p:nvSpPr>
        <p:spPr>
          <a:xfrm>
            <a:off x="5751444" y="1264292"/>
            <a:ext cx="2835413" cy="214584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4"/>
          <p:cNvSpPr>
            <a:spLocks noGrp="1"/>
          </p:cNvSpPr>
          <p:nvPr>
            <p:ph type="pic" idx="4"/>
          </p:nvPr>
        </p:nvSpPr>
        <p:spPr>
          <a:xfrm>
            <a:off x="8851900" y="1264292"/>
            <a:ext cx="2835413" cy="214584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428859" y="1028974"/>
            <a:ext cx="3914139" cy="806436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>
            <a:spLocks noGrp="1"/>
          </p:cNvSpPr>
          <p:nvPr>
            <p:ph type="pic" idx="2"/>
          </p:nvPr>
        </p:nvSpPr>
        <p:spPr>
          <a:xfrm rot="-845369">
            <a:off x="5625237" y="2367194"/>
            <a:ext cx="7962539" cy="549482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enter">
  <p:cSld name="1_Normal Cent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950913" y="2746375"/>
            <a:ext cx="4378325" cy="2419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609600" y="1511300"/>
            <a:ext cx="2260600" cy="2260600"/>
          </a:xfrm>
          <a:prstGeom prst="flowChartConnector">
            <a:avLst/>
          </a:prstGeom>
          <a:noFill/>
          <a:ln>
            <a:noFill/>
          </a:ln>
        </p:spPr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3505200" y="1511300"/>
            <a:ext cx="2260600" cy="2260600"/>
          </a:xfrm>
          <a:prstGeom prst="flowChartConnector">
            <a:avLst/>
          </a:prstGeom>
          <a:noFill/>
          <a:ln>
            <a:noFill/>
          </a:ln>
        </p:spPr>
      </p:sp>
      <p:sp>
        <p:nvSpPr>
          <p:cNvPr id="20" name="Google Shape;20;p3"/>
          <p:cNvSpPr>
            <a:spLocks noGrp="1"/>
          </p:cNvSpPr>
          <p:nvPr>
            <p:ph type="pic" idx="4"/>
          </p:nvPr>
        </p:nvSpPr>
        <p:spPr>
          <a:xfrm>
            <a:off x="6426200" y="1511300"/>
            <a:ext cx="2260600" cy="2260600"/>
          </a:xfrm>
          <a:prstGeom prst="flowChartConnector">
            <a:avLst/>
          </a:prstGeom>
          <a:noFill/>
          <a:ln>
            <a:noFill/>
          </a:ln>
        </p:spPr>
      </p:sp>
      <p:sp>
        <p:nvSpPr>
          <p:cNvPr id="21" name="Google Shape;21;p3"/>
          <p:cNvSpPr>
            <a:spLocks noGrp="1"/>
          </p:cNvSpPr>
          <p:nvPr>
            <p:ph type="pic" idx="5"/>
          </p:nvPr>
        </p:nvSpPr>
        <p:spPr>
          <a:xfrm>
            <a:off x="9309100" y="1511300"/>
            <a:ext cx="2260600" cy="2260600"/>
          </a:xfrm>
          <a:prstGeom prst="flowChartConnector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>
            <a:spLocks noGrp="1"/>
          </p:cNvSpPr>
          <p:nvPr>
            <p:ph type="pic" idx="2"/>
          </p:nvPr>
        </p:nvSpPr>
        <p:spPr>
          <a:xfrm>
            <a:off x="3124200" y="0"/>
            <a:ext cx="36195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>
            <a:spLocks noGrp="1"/>
          </p:cNvSpPr>
          <p:nvPr>
            <p:ph type="pic" idx="2"/>
          </p:nvPr>
        </p:nvSpPr>
        <p:spPr>
          <a:xfrm>
            <a:off x="3124200" y="0"/>
            <a:ext cx="36195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0" y="2273300"/>
            <a:ext cx="3962400" cy="22352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4"/>
          <p:cNvSpPr>
            <a:spLocks noGrp="1"/>
          </p:cNvSpPr>
          <p:nvPr>
            <p:ph type="pic" idx="3"/>
          </p:nvPr>
        </p:nvSpPr>
        <p:spPr>
          <a:xfrm>
            <a:off x="4114800" y="2273300"/>
            <a:ext cx="3975100" cy="22352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4"/>
          <p:cNvSpPr>
            <a:spLocks noGrp="1"/>
          </p:cNvSpPr>
          <p:nvPr>
            <p:ph type="pic" idx="4"/>
          </p:nvPr>
        </p:nvSpPr>
        <p:spPr>
          <a:xfrm>
            <a:off x="8229600" y="2273300"/>
            <a:ext cx="3962400" cy="223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>
            <a:spLocks noGrp="1"/>
          </p:cNvSpPr>
          <p:nvPr>
            <p:ph type="pic" idx="2"/>
          </p:nvPr>
        </p:nvSpPr>
        <p:spPr>
          <a:xfrm>
            <a:off x="812800" y="736600"/>
            <a:ext cx="4267200" cy="2895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" name="Google Shape;28;p5"/>
          <p:cNvSpPr>
            <a:spLocks noGrp="1"/>
          </p:cNvSpPr>
          <p:nvPr>
            <p:ph type="pic" idx="3"/>
          </p:nvPr>
        </p:nvSpPr>
        <p:spPr>
          <a:xfrm>
            <a:off x="5194300" y="3175000"/>
            <a:ext cx="2324100" cy="2222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" name="Google Shape;29;p5"/>
          <p:cNvSpPr>
            <a:spLocks noGrp="1"/>
          </p:cNvSpPr>
          <p:nvPr>
            <p:ph type="pic" idx="4"/>
          </p:nvPr>
        </p:nvSpPr>
        <p:spPr>
          <a:xfrm>
            <a:off x="2755900" y="3759200"/>
            <a:ext cx="2324100" cy="2222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>
            <a:spLocks noGrp="1"/>
          </p:cNvSpPr>
          <p:nvPr>
            <p:ph type="pic" idx="2"/>
          </p:nvPr>
        </p:nvSpPr>
        <p:spPr>
          <a:xfrm>
            <a:off x="838200" y="939800"/>
            <a:ext cx="4978400" cy="497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>
            <a:spLocks noGrp="1"/>
          </p:cNvSpPr>
          <p:nvPr>
            <p:ph type="pic" idx="2"/>
          </p:nvPr>
        </p:nvSpPr>
        <p:spPr>
          <a:xfrm>
            <a:off x="876300" y="582386"/>
            <a:ext cx="5168900" cy="24003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8"/>
          <p:cNvSpPr>
            <a:spLocks noGrp="1"/>
          </p:cNvSpPr>
          <p:nvPr>
            <p:ph type="pic" idx="3"/>
          </p:nvPr>
        </p:nvSpPr>
        <p:spPr>
          <a:xfrm>
            <a:off x="3495675" y="3046186"/>
            <a:ext cx="2549525" cy="3111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8"/>
          <p:cNvSpPr>
            <a:spLocks noGrp="1"/>
          </p:cNvSpPr>
          <p:nvPr>
            <p:ph type="pic" idx="4"/>
          </p:nvPr>
        </p:nvSpPr>
        <p:spPr>
          <a:xfrm>
            <a:off x="876300" y="3046186"/>
            <a:ext cx="2549525" cy="311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>
            <a:spLocks noGrp="1"/>
          </p:cNvSpPr>
          <p:nvPr>
            <p:ph type="pic" idx="2"/>
          </p:nvPr>
        </p:nvSpPr>
        <p:spPr>
          <a:xfrm>
            <a:off x="1054100" y="444500"/>
            <a:ext cx="3632200" cy="28829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9"/>
          <p:cNvSpPr>
            <a:spLocks noGrp="1"/>
          </p:cNvSpPr>
          <p:nvPr>
            <p:ph type="pic" idx="3"/>
          </p:nvPr>
        </p:nvSpPr>
        <p:spPr>
          <a:xfrm>
            <a:off x="1054100" y="3505200"/>
            <a:ext cx="3632200" cy="288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>
            <a:spLocks noGrp="1"/>
          </p:cNvSpPr>
          <p:nvPr>
            <p:ph type="pic" idx="2"/>
          </p:nvPr>
        </p:nvSpPr>
        <p:spPr>
          <a:xfrm>
            <a:off x="368300" y="1308100"/>
            <a:ext cx="3441700" cy="3441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>
            <a:spLocks noGrp="1"/>
          </p:cNvSpPr>
          <p:nvPr>
            <p:ph type="pic" idx="3"/>
          </p:nvPr>
        </p:nvSpPr>
        <p:spPr>
          <a:xfrm>
            <a:off x="4349750" y="1308100"/>
            <a:ext cx="3441700" cy="34417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>
            <a:spLocks noGrp="1"/>
          </p:cNvSpPr>
          <p:nvPr>
            <p:ph type="pic" idx="4"/>
          </p:nvPr>
        </p:nvSpPr>
        <p:spPr>
          <a:xfrm>
            <a:off x="8331200" y="1308100"/>
            <a:ext cx="3506638" cy="3441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slideLayout" Target="../slideLayouts/slideLayout29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31" Type="http://schemas.openxmlformats.org/officeDocument/2006/relationships/slideLayout" Target="../slideLayouts/slideLayout3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50" y="6559200"/>
            <a:ext cx="3225900" cy="298800"/>
          </a:xfrm>
          <a:prstGeom prst="rect">
            <a:avLst/>
          </a:prstGeom>
          <a:solidFill>
            <a:srgbClr val="1927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3"/>
          <p:cNvSpPr/>
          <p:nvPr/>
        </p:nvSpPr>
        <p:spPr>
          <a:xfrm>
            <a:off x="3225850" y="6559200"/>
            <a:ext cx="8966100" cy="298800"/>
          </a:xfrm>
          <a:prstGeom prst="rect">
            <a:avLst/>
          </a:prstGeom>
          <a:solidFill>
            <a:srgbClr val="0096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2159389-3E6D-FF3D-C246-5B1CD48D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138" y="249018"/>
            <a:ext cx="935976" cy="1115767"/>
          </a:xfrm>
          <a:prstGeom prst="rect">
            <a:avLst/>
          </a:prstGeom>
        </p:spPr>
      </p:pic>
      <p:sp>
        <p:nvSpPr>
          <p:cNvPr id="3" name="Google Shape;146;p33">
            <a:extLst>
              <a:ext uri="{FF2B5EF4-FFF2-40B4-BE49-F238E27FC236}">
                <a16:creationId xmlns:a16="http://schemas.microsoft.com/office/drawing/2014/main" id="{E53FFCC3-FA65-A2E7-BC72-747D0A5D0D6B}"/>
              </a:ext>
            </a:extLst>
          </p:cNvPr>
          <p:cNvSpPr txBox="1"/>
          <p:nvPr/>
        </p:nvSpPr>
        <p:spPr>
          <a:xfrm>
            <a:off x="614435" y="2073600"/>
            <a:ext cx="10963129" cy="2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0" u="none" strike="noStrike" cap="none" dirty="0">
                <a:solidFill>
                  <a:srgbClr val="132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Josefin Sans"/>
              </a:rPr>
              <a:t>ESTUDO DO ALGORITMO SPSO</a:t>
            </a:r>
            <a:r>
              <a:rPr lang="pt-BR" sz="4400" b="1" i="0" u="none" strike="noStrike" cap="none" baseline="-25000" dirty="0">
                <a:solidFill>
                  <a:srgbClr val="132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Josefin Sans"/>
              </a:rPr>
              <a:t>AP+AD           </a:t>
            </a:r>
            <a:r>
              <a:rPr lang="pt-BR" sz="4400" b="1" i="0" u="none" strike="noStrike" cap="none" dirty="0">
                <a:solidFill>
                  <a:srgbClr val="132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Josefin Sans"/>
              </a:rPr>
              <a:t>EM OTIMIZAÇÃO DINÂMICA CONTÍNUA</a:t>
            </a:r>
            <a:endParaRPr lang="pt-BR" sz="1200" b="1" i="0" u="none" strike="noStrike" cap="none" dirty="0">
              <a:solidFill>
                <a:srgbClr val="132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200" b="1" i="0" u="none" strike="noStrike" cap="none" dirty="0">
              <a:solidFill>
                <a:srgbClr val="132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132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200" b="1" i="0" u="none" strike="noStrike" cap="none" dirty="0">
              <a:solidFill>
                <a:srgbClr val="132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132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200" b="1" i="0" u="none" strike="noStrike" cap="none" dirty="0">
              <a:solidFill>
                <a:srgbClr val="132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050" dirty="0">
              <a:solidFill>
                <a:srgbClr val="13203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 dirty="0">
                <a:solidFill>
                  <a:srgbClr val="0096D0"/>
                </a:solidFill>
                <a:latin typeface="Inter" panose="020B0604020202020204" charset="0"/>
                <a:ea typeface="Inter" panose="020B0604020202020204" charset="0"/>
                <a:cs typeface="Open Sans" panose="020B0606030504020204" pitchFamily="34" charset="0"/>
                <a:sym typeface="Josefin Sans"/>
              </a:rPr>
              <a:t>SIN5006 – </a:t>
            </a:r>
            <a:r>
              <a:rPr lang="pt-BR" sz="2400" b="1" dirty="0">
                <a:solidFill>
                  <a:srgbClr val="0096D0"/>
                </a:solidFill>
                <a:latin typeface="Inter" panose="020B0604020202020204" charset="0"/>
                <a:ea typeface="Inter" panose="020B0604020202020204" charset="0"/>
                <a:cs typeface="Open Sans" panose="020B0606030504020204" pitchFamily="34" charset="0"/>
                <a:sym typeface="Josefin Sans"/>
              </a:rPr>
              <a:t>INTELIGÊNCIA COMPUTACIONAL</a:t>
            </a:r>
            <a:endParaRPr lang="pt-BR" sz="2400" b="1" i="0" u="none" strike="noStrike" cap="none" dirty="0">
              <a:solidFill>
                <a:srgbClr val="0096D0"/>
              </a:solidFill>
              <a:latin typeface="Inter" panose="020B0604020202020204" charset="0"/>
              <a:ea typeface="Inter" panose="020B0604020202020204" charset="0"/>
              <a:cs typeface="Open Sans" panose="020B0606030504020204" pitchFamily="34" charset="0"/>
              <a:sym typeface="Josefi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0096D0"/>
                </a:solidFill>
                <a:latin typeface="Inter" panose="020B0604020202020204" charset="0"/>
                <a:ea typeface="Inter" panose="020B0604020202020204" charset="0"/>
                <a:cs typeface="Open Sans" panose="020B0606030504020204" pitchFamily="34" charset="0"/>
                <a:sym typeface="Josefin Sans"/>
              </a:rPr>
              <a:t>Prof. Dra. Patrícia Oliveira</a:t>
            </a:r>
          </a:p>
          <a:p>
            <a:r>
              <a:rPr lang="pt-BR" sz="1800" dirty="0">
                <a:solidFill>
                  <a:srgbClr val="0096D0"/>
                </a:solidFill>
                <a:latin typeface="Inter" panose="020B0604020202020204" charset="0"/>
                <a:ea typeface="Inter" panose="020B0604020202020204" charset="0"/>
                <a:cs typeface="Open Sans" panose="020B0606030504020204" pitchFamily="34" charset="0"/>
                <a:sym typeface="Josefin Sans"/>
              </a:rPr>
              <a:t>Aluno Pável Emmanuel Pereira Lelis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 dirty="0">
                <a:solidFill>
                  <a:srgbClr val="0096D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Josefin Sans"/>
              </a:rPr>
              <a:t>	</a:t>
            </a:r>
            <a:endParaRPr sz="2800" b="1" i="0" u="none" strike="noStrike" cap="none" dirty="0">
              <a:solidFill>
                <a:srgbClr val="0096D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>
            <a:alpha val="76470"/>
          </a:srgbClr>
        </a:solidFill>
        <a:effectLst/>
      </p:bgPr>
    </p:bg>
    <p:spTree>
      <p:nvGrpSpPr>
        <p:cNvPr id="1" name="Shape 151">
          <a:extLst>
            <a:ext uri="{FF2B5EF4-FFF2-40B4-BE49-F238E27FC236}">
              <a16:creationId xmlns:a16="http://schemas.microsoft.com/office/drawing/2014/main" id="{8000A266-7E9F-332E-9FA2-47396D06E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>
            <a:extLst>
              <a:ext uri="{FF2B5EF4-FFF2-40B4-BE49-F238E27FC236}">
                <a16:creationId xmlns:a16="http://schemas.microsoft.com/office/drawing/2014/main" id="{B3B37CB3-DDBA-70D9-06E2-FF06E77DB9E9}"/>
              </a:ext>
            </a:extLst>
          </p:cNvPr>
          <p:cNvSpPr/>
          <p:nvPr/>
        </p:nvSpPr>
        <p:spPr>
          <a:xfrm>
            <a:off x="50" y="6559200"/>
            <a:ext cx="3225900" cy="298800"/>
          </a:xfrm>
          <a:prstGeom prst="rect">
            <a:avLst/>
          </a:prstGeom>
          <a:solidFill>
            <a:srgbClr val="1927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4">
            <a:extLst>
              <a:ext uri="{FF2B5EF4-FFF2-40B4-BE49-F238E27FC236}">
                <a16:creationId xmlns:a16="http://schemas.microsoft.com/office/drawing/2014/main" id="{B477E8D8-AEC0-4B48-956B-8B97049CA2C4}"/>
              </a:ext>
            </a:extLst>
          </p:cNvPr>
          <p:cNvSpPr/>
          <p:nvPr/>
        </p:nvSpPr>
        <p:spPr>
          <a:xfrm>
            <a:off x="3225850" y="6559200"/>
            <a:ext cx="8966100" cy="298800"/>
          </a:xfrm>
          <a:prstGeom prst="rect">
            <a:avLst/>
          </a:prstGeom>
          <a:solidFill>
            <a:srgbClr val="0096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CA2369-1EF9-76DA-FC2F-C9F83E1D85D1}"/>
              </a:ext>
            </a:extLst>
          </p:cNvPr>
          <p:cNvSpPr txBox="1"/>
          <p:nvPr/>
        </p:nvSpPr>
        <p:spPr>
          <a:xfrm>
            <a:off x="223519" y="401129"/>
            <a:ext cx="6332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>
                <a:solidFill>
                  <a:srgbClr val="1927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Josefin Sans"/>
              </a:rPr>
              <a:t>INTRODUÇÃO E MOTIVAÇÃO</a:t>
            </a:r>
            <a:endParaRPr lang="pt-BR" sz="2400" b="1" i="0" u="none" strike="noStrike" cap="none" dirty="0">
              <a:solidFill>
                <a:srgbClr val="19273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</p:txBody>
      </p:sp>
      <p:sp>
        <p:nvSpPr>
          <p:cNvPr id="5" name="Google Shape;261;p39">
            <a:extLst>
              <a:ext uri="{FF2B5EF4-FFF2-40B4-BE49-F238E27FC236}">
                <a16:creationId xmlns:a16="http://schemas.microsoft.com/office/drawing/2014/main" id="{6CFC9A3E-030E-63EB-15D9-1749B0729DF7}"/>
              </a:ext>
            </a:extLst>
          </p:cNvPr>
          <p:cNvSpPr/>
          <p:nvPr/>
        </p:nvSpPr>
        <p:spPr>
          <a:xfrm>
            <a:off x="223520" y="1435557"/>
            <a:ext cx="11439944" cy="244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rgbClr val="146EAD"/>
              </a:buClr>
              <a:buSzPts val="1600"/>
            </a:pP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Problemas de Otimização Dinâmica (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DOPs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), onde a função objetivo, restrições ou ambos mudam ao longo do tempo, são prevalentes em diversas áreas da engenharia e ciência. Algoritmos de otimização tradicionais, projetados para ambientes estáticos, frequentemente falham em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DOPs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devido a desafios como convergência para ótimos obsoletos, perda de diversidade populacional e gestão inadequada de recursos computacionais limitados entre mudanças ambientais.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6EAD"/>
              </a:buClr>
              <a:buSzPts val="1600"/>
            </a:pPr>
            <a:endParaRPr lang="pt-BR" sz="1800" dirty="0">
              <a:solidFill>
                <a:srgbClr val="19273E"/>
              </a:solidFill>
              <a:latin typeface="Inter"/>
              <a:ea typeface="Inter"/>
              <a:sym typeface="Inter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6EAD"/>
              </a:buClr>
              <a:buSzPts val="1600"/>
            </a:pP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Abordagens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multi-populacionais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que agrupam indivíduos por similaridade de posição e fitness, têm se mostrado promissoras para rastrear múltiplos ótimos móveis. No entanto, uma limitação comum dessas abordagens é o uso de um tamanho populacional fixo, o que as torna ineficientes quando o número de regiões promissoras (picos) é desconhecido ou varia dinamicamente. Além disso, a alocação de esforço computacional entre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sub-populações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muitas vezes carece de mecanismos adaptativos que considerem as características do problema e o estado das próprias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sub-populações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.</a:t>
            </a:r>
            <a:endParaRPr sz="1800" dirty="0">
              <a:solidFill>
                <a:srgbClr val="19273E"/>
              </a:solidFill>
              <a:latin typeface="Inter"/>
              <a:ea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3446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>
            <a:alpha val="76470"/>
          </a:srgbClr>
        </a:solidFill>
        <a:effectLst/>
      </p:bgPr>
    </p:bg>
    <p:spTree>
      <p:nvGrpSpPr>
        <p:cNvPr id="1" name="Shape 151">
          <a:extLst>
            <a:ext uri="{FF2B5EF4-FFF2-40B4-BE49-F238E27FC236}">
              <a16:creationId xmlns:a16="http://schemas.microsoft.com/office/drawing/2014/main" id="{FC985154-2CCB-D74F-3A4B-F53CC4565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>
            <a:extLst>
              <a:ext uri="{FF2B5EF4-FFF2-40B4-BE49-F238E27FC236}">
                <a16:creationId xmlns:a16="http://schemas.microsoft.com/office/drawing/2014/main" id="{899C93A9-1722-3033-D4BE-6AD2BFA33D42}"/>
              </a:ext>
            </a:extLst>
          </p:cNvPr>
          <p:cNvSpPr/>
          <p:nvPr/>
        </p:nvSpPr>
        <p:spPr>
          <a:xfrm>
            <a:off x="50" y="6559200"/>
            <a:ext cx="3225900" cy="298800"/>
          </a:xfrm>
          <a:prstGeom prst="rect">
            <a:avLst/>
          </a:prstGeom>
          <a:solidFill>
            <a:srgbClr val="1927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4">
            <a:extLst>
              <a:ext uri="{FF2B5EF4-FFF2-40B4-BE49-F238E27FC236}">
                <a16:creationId xmlns:a16="http://schemas.microsoft.com/office/drawing/2014/main" id="{E9F5E85F-2843-9646-8205-344F22858A03}"/>
              </a:ext>
            </a:extLst>
          </p:cNvPr>
          <p:cNvSpPr/>
          <p:nvPr/>
        </p:nvSpPr>
        <p:spPr>
          <a:xfrm>
            <a:off x="3225850" y="6559200"/>
            <a:ext cx="8966100" cy="298800"/>
          </a:xfrm>
          <a:prstGeom prst="rect">
            <a:avLst/>
          </a:prstGeom>
          <a:solidFill>
            <a:srgbClr val="0096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7588BF-EEB6-7EB1-C187-9C4D719E649D}"/>
              </a:ext>
            </a:extLst>
          </p:cNvPr>
          <p:cNvSpPr txBox="1"/>
          <p:nvPr/>
        </p:nvSpPr>
        <p:spPr>
          <a:xfrm>
            <a:off x="223519" y="401129"/>
            <a:ext cx="6332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>
                <a:solidFill>
                  <a:srgbClr val="1927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Josefin Sans"/>
              </a:rPr>
              <a:t>INTRODUÇÃO E MOTIVAÇÃO</a:t>
            </a:r>
            <a:endParaRPr lang="pt-BR" sz="2400" b="1" i="0" u="none" strike="noStrike" cap="none" dirty="0">
              <a:solidFill>
                <a:srgbClr val="19273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</p:txBody>
      </p:sp>
      <p:sp>
        <p:nvSpPr>
          <p:cNvPr id="5" name="Google Shape;261;p39">
            <a:extLst>
              <a:ext uri="{FF2B5EF4-FFF2-40B4-BE49-F238E27FC236}">
                <a16:creationId xmlns:a16="http://schemas.microsoft.com/office/drawing/2014/main" id="{9974A328-8B05-C977-A304-C3DDD1EE198D}"/>
              </a:ext>
            </a:extLst>
          </p:cNvPr>
          <p:cNvSpPr/>
          <p:nvPr/>
        </p:nvSpPr>
        <p:spPr>
          <a:xfrm>
            <a:off x="223520" y="1435557"/>
            <a:ext cx="11439944" cy="244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rgbClr val="146EAD"/>
              </a:buClr>
              <a:buSzPts val="1600"/>
            </a:pP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Yazdani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et al. (2023) propuseram o algoritmo SPSO</a:t>
            </a:r>
            <a:r>
              <a:rPr lang="pt-BR" sz="1800" baseline="-25000" dirty="0">
                <a:solidFill>
                  <a:srgbClr val="19273E"/>
                </a:solidFill>
                <a:latin typeface="Inter"/>
                <a:ea typeface="Inter"/>
              </a:rPr>
              <a:t>AP+AD 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(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Species-based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Particle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Swarm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Optimization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with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Adaptive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Population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size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and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Adaptive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</a:rPr>
              <a:t>Deactivation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) para enfrentar essas limitações. Este algoritmo se destaca por incorporar um mecanismo de População Adaptativa (AP) que ajusta o tamanho total da população e o número de espécies com base nos picos descobertos e um mecanismo de Desativação Adaptativa (AD) que gerencia sistematicamente a alocação de recursos computacionais, ativando/desativando espécies com base em seu status de convergência, papel e características do problema dinâmico.</a:t>
            </a:r>
          </a:p>
          <a:p>
            <a:pPr algn="just">
              <a:buClr>
                <a:srgbClr val="146EAD"/>
              </a:buClr>
              <a:buSzPts val="1600"/>
            </a:pPr>
            <a:endParaRPr lang="pt-BR" sz="1800" dirty="0">
              <a:solidFill>
                <a:srgbClr val="19273E"/>
              </a:solidFill>
              <a:latin typeface="Inter"/>
              <a:ea typeface="Inter"/>
              <a:sym typeface="Inter"/>
            </a:endParaRPr>
          </a:p>
          <a:p>
            <a:pPr algn="just">
              <a:buClr>
                <a:srgbClr val="146EAD"/>
              </a:buClr>
              <a:buSzPts val="1600"/>
            </a:pP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Este trabalho propõe a replicação e avaliação do algoritmo SPSO</a:t>
            </a:r>
            <a:r>
              <a:rPr lang="pt-BR" sz="1800" baseline="-25000" dirty="0">
                <a:solidFill>
                  <a:srgbClr val="19273E"/>
                </a:solidFill>
                <a:latin typeface="Inter"/>
                <a:ea typeface="Inter"/>
              </a:rPr>
              <a:t>AP+AD 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 e comparação dos resultados do artigo. Os objetivos com a escolha do artigo são o aprofundamento do entendimento teórico e aquisição de experiência prática com algoritmos de </a:t>
            </a:r>
            <a:r>
              <a:rPr lang="pt-BR" sz="1800">
                <a:solidFill>
                  <a:srgbClr val="19273E"/>
                </a:solidFill>
                <a:latin typeface="Inter"/>
                <a:ea typeface="Inter"/>
              </a:rPr>
              <a:t>PSO e técnicas 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avançadas de otimização dinâmica. </a:t>
            </a:r>
            <a:endParaRPr sz="1800" dirty="0">
              <a:solidFill>
                <a:srgbClr val="19273E"/>
              </a:solidFill>
              <a:latin typeface="Inter"/>
              <a:ea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829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>
            <a:alpha val="76470"/>
          </a:srgbClr>
        </a:solidFill>
        <a:effectLst/>
      </p:bgPr>
    </p:bg>
    <p:spTree>
      <p:nvGrpSpPr>
        <p:cNvPr id="1" name="Shape 151">
          <a:extLst>
            <a:ext uri="{FF2B5EF4-FFF2-40B4-BE49-F238E27FC236}">
              <a16:creationId xmlns:a16="http://schemas.microsoft.com/office/drawing/2014/main" id="{8683B76C-CD2D-644C-F445-D66C559AA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>
            <a:extLst>
              <a:ext uri="{FF2B5EF4-FFF2-40B4-BE49-F238E27FC236}">
                <a16:creationId xmlns:a16="http://schemas.microsoft.com/office/drawing/2014/main" id="{4F6FE59E-E77F-2F21-C38C-6020BF77E00B}"/>
              </a:ext>
            </a:extLst>
          </p:cNvPr>
          <p:cNvSpPr/>
          <p:nvPr/>
        </p:nvSpPr>
        <p:spPr>
          <a:xfrm>
            <a:off x="50" y="6559200"/>
            <a:ext cx="3225900" cy="298800"/>
          </a:xfrm>
          <a:prstGeom prst="rect">
            <a:avLst/>
          </a:prstGeom>
          <a:solidFill>
            <a:srgbClr val="1927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4">
            <a:extLst>
              <a:ext uri="{FF2B5EF4-FFF2-40B4-BE49-F238E27FC236}">
                <a16:creationId xmlns:a16="http://schemas.microsoft.com/office/drawing/2014/main" id="{18BAF75F-1FE6-AB57-4B27-8C8009F4BC20}"/>
              </a:ext>
            </a:extLst>
          </p:cNvPr>
          <p:cNvSpPr/>
          <p:nvPr/>
        </p:nvSpPr>
        <p:spPr>
          <a:xfrm>
            <a:off x="3225850" y="6559200"/>
            <a:ext cx="8966100" cy="298800"/>
          </a:xfrm>
          <a:prstGeom prst="rect">
            <a:avLst/>
          </a:prstGeom>
          <a:solidFill>
            <a:srgbClr val="0096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9CA06-F345-ADFB-45F7-449414A13CFD}"/>
              </a:ext>
            </a:extLst>
          </p:cNvPr>
          <p:cNvSpPr txBox="1"/>
          <p:nvPr/>
        </p:nvSpPr>
        <p:spPr>
          <a:xfrm>
            <a:off x="223520" y="430312"/>
            <a:ext cx="397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>
                <a:solidFill>
                  <a:srgbClr val="1927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Josefin Sans"/>
              </a:rPr>
              <a:t>OBJETIVOS</a:t>
            </a:r>
            <a:endParaRPr lang="pt-BR" sz="2400" b="1" i="0" u="none" strike="noStrike" cap="none" dirty="0">
              <a:solidFill>
                <a:srgbClr val="19273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</p:txBody>
      </p:sp>
      <p:sp>
        <p:nvSpPr>
          <p:cNvPr id="5" name="Google Shape;261;p39">
            <a:extLst>
              <a:ext uri="{FF2B5EF4-FFF2-40B4-BE49-F238E27FC236}">
                <a16:creationId xmlns:a16="http://schemas.microsoft.com/office/drawing/2014/main" id="{706EF13C-34DD-6373-5874-055D84C3CAF4}"/>
              </a:ext>
            </a:extLst>
          </p:cNvPr>
          <p:cNvSpPr/>
          <p:nvPr/>
        </p:nvSpPr>
        <p:spPr>
          <a:xfrm>
            <a:off x="223520" y="1435557"/>
            <a:ext cx="11439944" cy="244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just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Implementar o algoritmo SPSO+AP+AD em linguagem Python, buscando alta fidelidade à descrição de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Yazdani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et al. (2023) [21] e ao código MATLAB de referência </a:t>
            </a:r>
          </a:p>
          <a:p>
            <a:pPr marL="457200" indent="-457200" algn="just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endParaRPr lang="pt-BR" sz="1800" dirty="0">
              <a:solidFill>
                <a:srgbClr val="19273E"/>
              </a:solidFill>
              <a:latin typeface="Inter"/>
              <a:ea typeface="Inter"/>
              <a:sym typeface="Inter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Implementar os componentes necessários do benchmark GMPB [315] para servir como ambiente de teste, conforme utilizado no artigo original.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endParaRPr lang="pt-BR" sz="1800" dirty="0">
              <a:solidFill>
                <a:srgbClr val="19273E"/>
              </a:solidFill>
              <a:latin typeface="Inter"/>
              <a:ea typeface="Inter"/>
              <a:sym typeface="Inter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Executar experimentos computacionais com a implementação do SPSO+AP+AD em cenários selecionados do benchmark GMPB, variando características chave do problema (e.g., número de picos, frequência de mudança).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endParaRPr lang="pt-BR" sz="1800" dirty="0">
              <a:solidFill>
                <a:srgbClr val="19273E"/>
              </a:solidFill>
              <a:latin typeface="Inter"/>
              <a:ea typeface="Inter"/>
              <a:sym typeface="Inter"/>
            </a:endParaRPr>
          </a:p>
          <a:p>
            <a:pPr marL="457200" indent="-457200" algn="just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Analisar o desempenho do algoritmo replicado utilizando a métrica de Erro Offline (EO​) [347] e comparar qualitativamente e quantitativamente as tendências observadas com os resultados reportados no artigo original.</a:t>
            </a:r>
            <a:endParaRPr lang="pt-BR" sz="1800" dirty="0">
              <a:solidFill>
                <a:srgbClr val="19273E"/>
              </a:solidFill>
              <a:latin typeface="Inter"/>
              <a:ea typeface="Inter"/>
              <a:sym typeface="Inter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endParaRPr sz="1800" dirty="0">
              <a:solidFill>
                <a:srgbClr val="19273E"/>
              </a:solidFill>
              <a:latin typeface="Inter"/>
              <a:ea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1032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>
            <a:alpha val="76470"/>
          </a:srgb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/>
          <p:nvPr/>
        </p:nvSpPr>
        <p:spPr>
          <a:xfrm>
            <a:off x="50" y="6559200"/>
            <a:ext cx="3225900" cy="298800"/>
          </a:xfrm>
          <a:prstGeom prst="rect">
            <a:avLst/>
          </a:prstGeom>
          <a:solidFill>
            <a:srgbClr val="1927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4"/>
          <p:cNvSpPr/>
          <p:nvPr/>
        </p:nvSpPr>
        <p:spPr>
          <a:xfrm>
            <a:off x="3225850" y="6559200"/>
            <a:ext cx="8966100" cy="298800"/>
          </a:xfrm>
          <a:prstGeom prst="rect">
            <a:avLst/>
          </a:prstGeom>
          <a:solidFill>
            <a:srgbClr val="0096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398CF1-88A9-5EE0-AAE2-160BC28F3A0A}"/>
              </a:ext>
            </a:extLst>
          </p:cNvPr>
          <p:cNvSpPr txBox="1"/>
          <p:nvPr/>
        </p:nvSpPr>
        <p:spPr>
          <a:xfrm>
            <a:off x="223519" y="430312"/>
            <a:ext cx="7976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>
                <a:solidFill>
                  <a:srgbClr val="1927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Josefin Sans"/>
              </a:rPr>
              <a:t>METODOLOGIA</a:t>
            </a:r>
            <a:endParaRPr lang="pt-BR" sz="2400" b="1" i="0" u="none" strike="noStrike" cap="none" dirty="0">
              <a:solidFill>
                <a:srgbClr val="19273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3A7AF6-7784-5307-C039-E2639CE4D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10" y="1179825"/>
            <a:ext cx="1189459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A metodologia seguirá os seguintes passos: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18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rgbClr val="19273E"/>
                </a:solidFill>
                <a:effectLst/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Estudo e Implementação do Algoritmo: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9273E"/>
                </a:solidFill>
                <a:effectLst/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 </a:t>
            </a:r>
            <a:r>
              <a:rPr lang="pt-BR" altLang="pt-BR" sz="1800" dirty="0">
                <a:solidFill>
                  <a:srgbClr val="19273E"/>
                </a:solidFill>
                <a:latin typeface="Inter"/>
                <a:ea typeface="Inter"/>
              </a:rPr>
              <a:t>Estudo detalhado da Seção 3 do artigo e análise do pseudocódigo. Implementação dos componentes do SPSO+AP+AD em Python, Julia ou Matlab.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pt-BR" altLang="pt-BR" sz="1800" b="1" dirty="0">
                <a:solidFill>
                  <a:srgbClr val="19273E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Implementação do Benchmark: </a:t>
            </a:r>
            <a:r>
              <a:rPr lang="pt-BR" altLang="pt-BR" sz="1800" dirty="0">
                <a:solidFill>
                  <a:srgbClr val="19273E"/>
                </a:solidFill>
                <a:latin typeface="Inter"/>
                <a:ea typeface="Inter"/>
              </a:rPr>
              <a:t>Desenvolvimento das funções correspondentes ao sinal GMPB para gerar cenários dinâmicos e avaliar o fitness da solução.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endParaRPr lang="pt-BR" altLang="pt-BR" sz="1800" dirty="0">
              <a:solidFill>
                <a:srgbClr val="19273E"/>
              </a:solidFill>
              <a:latin typeface="Inter"/>
              <a:ea typeface="Inter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pt-BR" altLang="pt-BR" sz="1800" b="1" dirty="0">
                <a:solidFill>
                  <a:srgbClr val="19273E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Execução Experimental: 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Realização das simulações computacionais, coletando os dados de erro ao longo das avaliações para cada execução.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endParaRPr lang="pt-BR" altLang="pt-BR" sz="1800" b="1" dirty="0">
              <a:solidFill>
                <a:srgbClr val="19273E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pt-BR" sz="1800" b="1" dirty="0">
                <a:solidFill>
                  <a:srgbClr val="19273E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Análise de Resultados: 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Cálculo do EO​ médio e erro padrão. Análise das tendências de desempenho em função dos parâmetros do problema dinâmico. Comparação qualitativa com os resultados e discussões do artigo original.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endParaRPr lang="pt-BR" altLang="pt-BR" sz="18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pt-BR" altLang="pt-BR" sz="1800" b="1" dirty="0">
                <a:solidFill>
                  <a:srgbClr val="19273E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Desenvolvimento do relatório final: 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</a:rPr>
              <a:t>Desenvolvimento do relatório final da disciplina com os achados códigos fonte e resultados experimentais.</a:t>
            </a:r>
            <a:endParaRPr lang="pt-BR" altLang="pt-BR" sz="1800" dirty="0">
              <a:solidFill>
                <a:srgbClr val="19273E"/>
              </a:solidFill>
              <a:latin typeface="Inter"/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9849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>
            <a:alpha val="76470"/>
          </a:srgbClr>
        </a:solidFill>
        <a:effectLst/>
      </p:bgPr>
    </p:bg>
    <p:spTree>
      <p:nvGrpSpPr>
        <p:cNvPr id="1" name="Shape 151">
          <a:extLst>
            <a:ext uri="{FF2B5EF4-FFF2-40B4-BE49-F238E27FC236}">
              <a16:creationId xmlns:a16="http://schemas.microsoft.com/office/drawing/2014/main" id="{2F007E29-9E33-4C88-B22C-63D2016C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>
            <a:extLst>
              <a:ext uri="{FF2B5EF4-FFF2-40B4-BE49-F238E27FC236}">
                <a16:creationId xmlns:a16="http://schemas.microsoft.com/office/drawing/2014/main" id="{3594DC0F-DC27-8BC6-ECAA-24B957D34E67}"/>
              </a:ext>
            </a:extLst>
          </p:cNvPr>
          <p:cNvSpPr/>
          <p:nvPr/>
        </p:nvSpPr>
        <p:spPr>
          <a:xfrm>
            <a:off x="50" y="6559200"/>
            <a:ext cx="3225900" cy="298800"/>
          </a:xfrm>
          <a:prstGeom prst="rect">
            <a:avLst/>
          </a:prstGeom>
          <a:solidFill>
            <a:srgbClr val="1927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4">
            <a:extLst>
              <a:ext uri="{FF2B5EF4-FFF2-40B4-BE49-F238E27FC236}">
                <a16:creationId xmlns:a16="http://schemas.microsoft.com/office/drawing/2014/main" id="{65F66366-4B93-1B47-B401-8AE0E745C824}"/>
              </a:ext>
            </a:extLst>
          </p:cNvPr>
          <p:cNvSpPr/>
          <p:nvPr/>
        </p:nvSpPr>
        <p:spPr>
          <a:xfrm>
            <a:off x="3225850" y="6559200"/>
            <a:ext cx="8966100" cy="298800"/>
          </a:xfrm>
          <a:prstGeom prst="rect">
            <a:avLst/>
          </a:prstGeom>
          <a:solidFill>
            <a:srgbClr val="0096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259900-4C9C-F0BA-82B1-90B756936A53}"/>
              </a:ext>
            </a:extLst>
          </p:cNvPr>
          <p:cNvSpPr txBox="1"/>
          <p:nvPr/>
        </p:nvSpPr>
        <p:spPr>
          <a:xfrm>
            <a:off x="223519" y="430312"/>
            <a:ext cx="7976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>
                <a:solidFill>
                  <a:srgbClr val="1927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Josefin Sans"/>
              </a:rPr>
              <a:t>ESCOPO E LIMITAÇÕES</a:t>
            </a:r>
            <a:endParaRPr lang="pt-BR" sz="2400" b="1" i="0" u="none" strike="noStrike" cap="none" dirty="0">
              <a:solidFill>
                <a:srgbClr val="19273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E5336D-DC56-B4B3-1C83-9D97E265F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0" y="1199752"/>
            <a:ext cx="11323449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2400" b="1" dirty="0">
                <a:solidFill>
                  <a:srgbClr val="19273E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Escopo</a:t>
            </a:r>
            <a:endParaRPr lang="pt-BR" sz="2000" b="1" dirty="0">
              <a:solidFill>
                <a:srgbClr val="19273E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1000" b="1" dirty="0">
              <a:solidFill>
                <a:srgbClr val="19273E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2000" dirty="0">
                <a:solidFill>
                  <a:srgbClr val="19273E"/>
                </a:solidFill>
                <a:latin typeface="Inter"/>
                <a:ea typeface="Inter"/>
              </a:rPr>
              <a:t>O trabalho foca na replicação fiel do SPSOAP+AD e na sua avaliação em um cenário de GMPB. A análise se baseará principalmente na métrica de desempenho Erro Offline.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2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2400" b="1" dirty="0">
                <a:solidFill>
                  <a:srgbClr val="19273E"/>
                </a:solidFill>
                <a:latin typeface="Inter" panose="020B0604020202020204" charset="0"/>
                <a:ea typeface="Inter" panose="020B0604020202020204" charset="0"/>
                <a:cs typeface="Inter" panose="020B0604020202020204" charset="0"/>
              </a:rPr>
              <a:t>Limitações</a:t>
            </a:r>
            <a:endParaRPr lang="pt-BR" sz="2000" b="1" dirty="0">
              <a:solidFill>
                <a:srgbClr val="19273E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000" b="1" dirty="0">
              <a:solidFill>
                <a:srgbClr val="19273E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2000" dirty="0">
                <a:solidFill>
                  <a:srgbClr val="19273E"/>
                </a:solidFill>
                <a:latin typeface="Inter"/>
                <a:ea typeface="Inter"/>
              </a:rPr>
              <a:t>Devido às restrições de tempo de um trabalho de disciplina: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2000" dirty="0">
              <a:solidFill>
                <a:srgbClr val="19273E"/>
              </a:solidFill>
              <a:latin typeface="Inter"/>
              <a:ea typeface="Inter"/>
            </a:endParaRPr>
          </a:p>
          <a:p>
            <a:pPr marL="457200" indent="-457200" algn="just" eaLnBrk="0" fontAlgn="base" hangingPunct="0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19273E"/>
                </a:solidFill>
                <a:latin typeface="Inter"/>
                <a:ea typeface="Inter"/>
              </a:rPr>
              <a:t>Não será realizada uma análise de sensibilidade paramétrica exaustiva, serão usados os parâmetros do artigo.</a:t>
            </a:r>
          </a:p>
          <a:p>
            <a:pPr marL="457200" indent="-457200" algn="just" eaLnBrk="0" fontAlgn="base" hangingPunct="0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19273E"/>
              </a:solidFill>
              <a:latin typeface="Inter"/>
              <a:ea typeface="Inter"/>
            </a:endParaRPr>
          </a:p>
          <a:p>
            <a:pPr marL="457200" indent="-457200" algn="just" eaLnBrk="0" fontAlgn="base" hangingPunct="0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19273E"/>
                </a:solidFill>
                <a:latin typeface="Inter"/>
                <a:ea typeface="Inter"/>
              </a:rPr>
              <a:t>A comparação com outros algoritmos será indireta, através da comparação dos resultados obtidos com os reportados no artigo original.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2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20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>
            <a:alpha val="76470"/>
          </a:srgbClr>
        </a:solidFill>
        <a:effectLst/>
      </p:bgPr>
    </p:bg>
    <p:spTree>
      <p:nvGrpSpPr>
        <p:cNvPr id="1" name="Shape 151">
          <a:extLst>
            <a:ext uri="{FF2B5EF4-FFF2-40B4-BE49-F238E27FC236}">
              <a16:creationId xmlns:a16="http://schemas.microsoft.com/office/drawing/2014/main" id="{56489D31-1F52-8A17-E917-F42A729B4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>
            <a:extLst>
              <a:ext uri="{FF2B5EF4-FFF2-40B4-BE49-F238E27FC236}">
                <a16:creationId xmlns:a16="http://schemas.microsoft.com/office/drawing/2014/main" id="{DDD9E8FC-D5BF-63C4-BC8F-A1AA59F1ACAA}"/>
              </a:ext>
            </a:extLst>
          </p:cNvPr>
          <p:cNvSpPr/>
          <p:nvPr/>
        </p:nvSpPr>
        <p:spPr>
          <a:xfrm>
            <a:off x="50" y="6559200"/>
            <a:ext cx="3225900" cy="298800"/>
          </a:xfrm>
          <a:prstGeom prst="rect">
            <a:avLst/>
          </a:prstGeom>
          <a:solidFill>
            <a:srgbClr val="1927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4">
            <a:extLst>
              <a:ext uri="{FF2B5EF4-FFF2-40B4-BE49-F238E27FC236}">
                <a16:creationId xmlns:a16="http://schemas.microsoft.com/office/drawing/2014/main" id="{820D4D6B-E167-8DF0-FF6E-AAF5688D61F3}"/>
              </a:ext>
            </a:extLst>
          </p:cNvPr>
          <p:cNvSpPr/>
          <p:nvPr/>
        </p:nvSpPr>
        <p:spPr>
          <a:xfrm>
            <a:off x="3225850" y="6559200"/>
            <a:ext cx="8966100" cy="298800"/>
          </a:xfrm>
          <a:prstGeom prst="rect">
            <a:avLst/>
          </a:prstGeom>
          <a:solidFill>
            <a:srgbClr val="0096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2E8D86-9180-BF7D-3794-AA599939760D}"/>
              </a:ext>
            </a:extLst>
          </p:cNvPr>
          <p:cNvSpPr txBox="1"/>
          <p:nvPr/>
        </p:nvSpPr>
        <p:spPr>
          <a:xfrm>
            <a:off x="223519" y="430312"/>
            <a:ext cx="10214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>
                <a:solidFill>
                  <a:srgbClr val="1927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Josefin Sans"/>
              </a:rPr>
              <a:t>RESULTADOS ESPERADOS E ENTREGÁVEIS</a:t>
            </a:r>
            <a:endParaRPr lang="pt-BR" sz="2400" b="1" i="0" u="none" strike="noStrike" cap="none" dirty="0">
              <a:solidFill>
                <a:srgbClr val="19273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DF3160-29A9-186B-11D9-BB5AA02973B0}"/>
              </a:ext>
            </a:extLst>
          </p:cNvPr>
          <p:cNvSpPr txBox="1"/>
          <p:nvPr/>
        </p:nvSpPr>
        <p:spPr>
          <a:xfrm>
            <a:off x="408562" y="1439853"/>
            <a:ext cx="115953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Pts val="1600"/>
            </a:pPr>
            <a:r>
              <a:rPr lang="pt-BR" sz="2000" dirty="0">
                <a:solidFill>
                  <a:srgbClr val="19273E"/>
                </a:solidFill>
                <a:latin typeface="Inter"/>
                <a:ea typeface="Inter"/>
              </a:rPr>
              <a:t>Espera-se ao final deste trabalho:</a:t>
            </a:r>
          </a:p>
          <a:p>
            <a:pPr marL="457200" indent="-457200" algn="just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19273E"/>
              </a:solidFill>
              <a:latin typeface="Inter"/>
              <a:ea typeface="Inter"/>
            </a:endParaRPr>
          </a:p>
          <a:p>
            <a:pPr marL="457200" indent="-457200" algn="just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19273E"/>
                </a:solidFill>
                <a:latin typeface="Inter"/>
                <a:ea typeface="Inter"/>
              </a:rPr>
              <a:t>Um código-fonte funcional em Python, Julia ou Matlab do algoritmo SPSOAP+AD e dos componentes necessários do GMPB.</a:t>
            </a:r>
          </a:p>
          <a:p>
            <a:pPr marL="457200" indent="-457200" algn="just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19273E"/>
              </a:solidFill>
              <a:latin typeface="Inter"/>
              <a:ea typeface="Inter"/>
            </a:endParaRPr>
          </a:p>
          <a:p>
            <a:pPr marL="457200" indent="-457200" algn="just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19273E"/>
                </a:solidFill>
                <a:latin typeface="Inter"/>
                <a:ea typeface="Inter"/>
              </a:rPr>
              <a:t>Um relatório final detalhando a introdução, metodologia de implementação, configuração experimental, resultados obtidos e análise/discussão.</a:t>
            </a:r>
          </a:p>
          <a:p>
            <a:pPr marL="457200" indent="-457200" algn="just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19273E"/>
              </a:solidFill>
              <a:latin typeface="Inter"/>
              <a:ea typeface="Inter"/>
            </a:endParaRPr>
          </a:p>
          <a:p>
            <a:pPr marL="457200" indent="-457200" algn="just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19273E"/>
                </a:solidFill>
                <a:latin typeface="Inter"/>
                <a:ea typeface="Inter"/>
              </a:rPr>
              <a:t>Tabelas e/ou gráficos apresentando o desempenho (EO​) do algoritmo replicado nos cenários de teste selecionados.</a:t>
            </a:r>
          </a:p>
          <a:p>
            <a:pPr marL="457200" indent="-457200" algn="just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endParaRPr lang="pt-BR" sz="2000" dirty="0">
              <a:solidFill>
                <a:srgbClr val="19273E"/>
              </a:solidFill>
              <a:latin typeface="Inter"/>
              <a:ea typeface="Inter"/>
            </a:endParaRPr>
          </a:p>
          <a:p>
            <a:pPr marL="457200" indent="-457200" algn="just">
              <a:buClr>
                <a:srgbClr val="146EAD"/>
              </a:buClr>
              <a:buSzPts val="1600"/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19273E"/>
                </a:solidFill>
                <a:latin typeface="Inter"/>
                <a:ea typeface="Inter"/>
              </a:rPr>
              <a:t>Uma análise comparativa entre o desempenho observado e o reportado no artigo original.</a:t>
            </a:r>
          </a:p>
        </p:txBody>
      </p:sp>
    </p:spTree>
    <p:extLst>
      <p:ext uri="{BB962C8B-B14F-4D97-AF65-F5344CB8AC3E}">
        <p14:creationId xmlns:p14="http://schemas.microsoft.com/office/powerpoint/2010/main" val="307057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>
            <a:alpha val="76470"/>
          </a:srgb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/>
          <p:nvPr/>
        </p:nvSpPr>
        <p:spPr>
          <a:xfrm>
            <a:off x="50" y="6559200"/>
            <a:ext cx="3225900" cy="298800"/>
          </a:xfrm>
          <a:prstGeom prst="rect">
            <a:avLst/>
          </a:prstGeom>
          <a:solidFill>
            <a:srgbClr val="1927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4"/>
          <p:cNvSpPr/>
          <p:nvPr/>
        </p:nvSpPr>
        <p:spPr>
          <a:xfrm>
            <a:off x="3225850" y="6559200"/>
            <a:ext cx="8966100" cy="298800"/>
          </a:xfrm>
          <a:prstGeom prst="rect">
            <a:avLst/>
          </a:prstGeom>
          <a:solidFill>
            <a:srgbClr val="0096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398CF1-88A9-5EE0-AAE2-160BC28F3A0A}"/>
              </a:ext>
            </a:extLst>
          </p:cNvPr>
          <p:cNvSpPr txBox="1"/>
          <p:nvPr/>
        </p:nvSpPr>
        <p:spPr>
          <a:xfrm>
            <a:off x="223519" y="430312"/>
            <a:ext cx="7346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19273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Josefin Sans"/>
              </a:rPr>
              <a:t>REFERÊNCIAS</a:t>
            </a:r>
            <a:endParaRPr lang="pt-BR" sz="2400" b="1" i="0" u="none" strike="noStrike" cap="none" dirty="0">
              <a:solidFill>
                <a:srgbClr val="19273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Josefin Sans"/>
            </a:endParaRPr>
          </a:p>
        </p:txBody>
      </p:sp>
      <p:sp>
        <p:nvSpPr>
          <p:cNvPr id="18" name="Google Shape;261;p39">
            <a:extLst>
              <a:ext uri="{FF2B5EF4-FFF2-40B4-BE49-F238E27FC236}">
                <a16:creationId xmlns:a16="http://schemas.microsoft.com/office/drawing/2014/main" id="{5F8B07AF-B754-CD7F-9694-893DB8B94082}"/>
              </a:ext>
            </a:extLst>
          </p:cNvPr>
          <p:cNvSpPr/>
          <p:nvPr/>
        </p:nvSpPr>
        <p:spPr>
          <a:xfrm>
            <a:off x="223520" y="1346109"/>
            <a:ext cx="11686829" cy="129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rgbClr val="146EAD"/>
              </a:buClr>
              <a:buSzPts val="1600"/>
            </a:pP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Yazdani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, D.,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Yazdani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, D.,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Yazdani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, D.,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Omidvar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, M. N.,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Gandomi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, A. H., &amp; Yao, X. (2023). A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Species-based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Particle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Swarm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Optimization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with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Adaptive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Population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Size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and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Deactivation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of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Species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for Dynamic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Optimization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Problems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. ACM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Transactions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on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Evolutionary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Learning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and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Optimization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, 3(4), </a:t>
            </a:r>
            <a:r>
              <a:rPr lang="pt-BR" sz="1800" dirty="0" err="1">
                <a:solidFill>
                  <a:srgbClr val="19273E"/>
                </a:solidFill>
                <a:latin typeface="Inter"/>
                <a:ea typeface="Inter"/>
                <a:sym typeface="Inter"/>
              </a:rPr>
              <a:t>Article</a:t>
            </a:r>
            <a:r>
              <a:rPr lang="pt-BR" sz="1800" dirty="0">
                <a:solidFill>
                  <a:srgbClr val="19273E"/>
                </a:solidFill>
                <a:latin typeface="Inter"/>
                <a:ea typeface="Inter"/>
                <a:sym typeface="Inter"/>
              </a:rPr>
              <a:t> 14. https://doi.org/10.1145/3604812</a:t>
            </a:r>
          </a:p>
        </p:txBody>
      </p:sp>
    </p:spTree>
    <p:extLst>
      <p:ext uri="{BB962C8B-B14F-4D97-AF65-F5344CB8AC3E}">
        <p14:creationId xmlns:p14="http://schemas.microsoft.com/office/powerpoint/2010/main" val="257474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>
            <a:alpha val="76470"/>
          </a:srgbClr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/>
          <p:nvPr/>
        </p:nvSpPr>
        <p:spPr>
          <a:xfrm>
            <a:off x="50" y="6559200"/>
            <a:ext cx="3225900" cy="298800"/>
          </a:xfrm>
          <a:prstGeom prst="rect">
            <a:avLst/>
          </a:prstGeom>
          <a:solidFill>
            <a:srgbClr val="1927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4"/>
          <p:cNvSpPr/>
          <p:nvPr/>
        </p:nvSpPr>
        <p:spPr>
          <a:xfrm>
            <a:off x="3225850" y="6559200"/>
            <a:ext cx="8966100" cy="298800"/>
          </a:xfrm>
          <a:prstGeom prst="rect">
            <a:avLst/>
          </a:prstGeom>
          <a:solidFill>
            <a:srgbClr val="0096D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71CF00-BCDA-7BFB-380C-27D834335FD6}"/>
              </a:ext>
            </a:extLst>
          </p:cNvPr>
          <p:cNvSpPr txBox="1"/>
          <p:nvPr/>
        </p:nvSpPr>
        <p:spPr>
          <a:xfrm>
            <a:off x="554015" y="2819443"/>
            <a:ext cx="38213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u="none" strike="noStrike" cap="none" dirty="0">
                <a:solidFill>
                  <a:srgbClr val="0096D0"/>
                </a:solidFill>
                <a:latin typeface="Inter" panose="020B0604020202020204" charset="0"/>
                <a:ea typeface="Inter" panose="020B0604020202020204" charset="0"/>
                <a:cs typeface="Open Sans" panose="020B0606030504020204" pitchFamily="34" charset="0"/>
                <a:sym typeface="Josefin Sans"/>
              </a:rPr>
              <a:t>OBRIGADO</a:t>
            </a:r>
          </a:p>
        </p:txBody>
      </p:sp>
      <p:pic>
        <p:nvPicPr>
          <p:cNvPr id="2050" name="Picture 2" descr="Escola de Artes, Ciências e Humanidades | Inovadora, Transformadora e Plural">
            <a:extLst>
              <a:ext uri="{FF2B5EF4-FFF2-40B4-BE49-F238E27FC236}">
                <a16:creationId xmlns:a16="http://schemas.microsoft.com/office/drawing/2014/main" id="{C9045F23-81C8-21A3-7094-4A5612805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36" y="2399876"/>
            <a:ext cx="73533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2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25878</TotalTime>
  <Words>853</Words>
  <Application>Microsoft Office PowerPoint</Application>
  <PresentationFormat>Widescreen</PresentationFormat>
  <Paragraphs>64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Pável Lelis</dc:creator>
  <cp:lastModifiedBy>Pável Lelis</cp:lastModifiedBy>
  <cp:revision>13</cp:revision>
  <dcterms:modified xsi:type="dcterms:W3CDTF">2025-04-02T18:03:37Z</dcterms:modified>
</cp:coreProperties>
</file>