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6"/>
  </p:notes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>
        <p:scale>
          <a:sx n="100" d="100"/>
          <a:sy n="100" d="100"/>
        </p:scale>
        <p:origin x="-8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952E4-8D9D-49BE-8DE3-7532487EF9BA}" type="datetimeFigureOut">
              <a:rPr lang="ru-RU" smtClean="0"/>
              <a:t>17.06.2013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F2E69-A8A2-4A70-89DE-4603196F9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63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2E69-A8A2-4A70-89DE-4603196F9F6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3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6176" y="1937266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Устройство управления на основе микроконтроллера </a:t>
            </a:r>
            <a:r>
              <a:rPr lang="en-US" dirty="0" smtClean="0"/>
              <a:t>PIC16F777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000" y="4572000"/>
            <a:ext cx="6477000" cy="762000"/>
          </a:xfrm>
        </p:spPr>
        <p:txBody>
          <a:bodyPr>
            <a:noAutofit/>
          </a:bodyPr>
          <a:lstStyle/>
          <a:p>
            <a:pPr algn="l">
              <a:spcBef>
                <a:spcPct val="50000"/>
              </a:spcBef>
            </a:pPr>
            <a:r>
              <a:rPr lang="ru-RU" sz="1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Научный </a:t>
            </a:r>
            <a:r>
              <a:rPr lang="ru-RU" sz="1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руководитель - кандидат </a:t>
            </a:r>
            <a:r>
              <a:rPr lang="ru-RU" sz="1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технических наук,  </a:t>
            </a:r>
            <a:r>
              <a:rPr lang="ru-RU" sz="1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доцент кафедры ПИКС АЛЕКСЕЕВ Виктор </a:t>
            </a:r>
            <a:r>
              <a:rPr lang="ru-RU" sz="1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Федорович</a:t>
            </a:r>
            <a:endParaRPr lang="ru-RU" sz="18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9096"/>
            <a:ext cx="1828800" cy="134752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40386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Студент </a:t>
            </a:r>
            <a:r>
              <a:rPr lang="ru-RU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группы 812601 </a:t>
            </a:r>
            <a:r>
              <a:rPr lang="ru-RU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МЕРКУЛЬ Игорь </a:t>
            </a:r>
            <a:r>
              <a:rPr lang="ru-RU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Юрьевич</a:t>
            </a:r>
            <a:endParaRPr lang="ru-RU" sz="2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43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Минск 2013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"/>
            <a:ext cx="4358649" cy="10485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615" y="104775"/>
            <a:ext cx="1551231" cy="1143000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7625" cy="209550"/>
          </a:xfrm>
          <a:prstGeom prst="rect">
            <a:avLst/>
          </a:prstGeom>
          <a:noFill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7625" cy="2095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0485" y="1600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  ПЕЧАТНАЯ ПЛАТА</a:t>
            </a:r>
            <a:endParaRPr lang="ru-RU" sz="24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 l="31250" t="31538" r="19167" b="20000"/>
          <a:stretch>
            <a:fillRect/>
          </a:stretch>
        </p:blipFill>
        <p:spPr bwMode="auto">
          <a:xfrm>
            <a:off x="1828800" y="1600200"/>
            <a:ext cx="5486400" cy="290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2865" y="448952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 </a:t>
            </a:r>
            <a:r>
              <a:rPr lang="ru-RU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модель печатной платы разрабатываемого устройства</a:t>
            </a:r>
            <a:endParaRPr lang="ru-RU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9597" y="5105400"/>
            <a:ext cx="8105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Стеклотекстолит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фольгированный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обладает следующими преимуществами: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 предельно допустимая температура от минус 60°С до  плюс 105°С;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 имеет очень высокие механические и электроизоляционные свойства;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 хорошо поддается механической обработке резкой, сверлением, штамповкой.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"/>
            <a:ext cx="3977649" cy="956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228600"/>
            <a:ext cx="1447816" cy="1066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18288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00FF"/>
                </a:solidFill>
                <a:latin typeface="Bookman Old Style" pitchFamily="18" charset="0"/>
              </a:rPr>
              <a:t>РАСЧЕТ </a:t>
            </a:r>
            <a:r>
              <a:rPr lang="ru-RU" sz="2400" b="1" dirty="0" smtClean="0">
                <a:solidFill>
                  <a:srgbClr val="0000FF"/>
                </a:solidFill>
                <a:latin typeface="Bookman Old Style" pitchFamily="18" charset="0"/>
              </a:rPr>
              <a:t>ПАРАМЕТРОВ ПРОЕКТИРУЕМОГО ИЗДЕЛИЯ</a:t>
            </a:r>
            <a:endParaRPr lang="ru-RU" sz="2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2766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sz="2400" dirty="0" smtClean="0"/>
              <a:t>– Полный расчет надежности;</a:t>
            </a:r>
          </a:p>
          <a:p>
            <a:pPr indent="447675"/>
            <a:r>
              <a:rPr lang="ru-RU" sz="2400" dirty="0" smtClean="0"/>
              <a:t>– расчет теплового режима;</a:t>
            </a:r>
          </a:p>
          <a:p>
            <a:pPr indent="447675"/>
            <a:r>
              <a:rPr lang="ru-RU" sz="2400" dirty="0" smtClean="0"/>
              <a:t>– расчет на механические воздействия;</a:t>
            </a:r>
          </a:p>
          <a:p>
            <a:pPr indent="447675"/>
            <a:r>
              <a:rPr lang="ru-RU" sz="2400" dirty="0" smtClean="0"/>
              <a:t>– расчет на электромагнитную совместимость</a:t>
            </a:r>
            <a:r>
              <a:rPr lang="ru-RU" sz="2400" dirty="0" smtClean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"/>
            <a:ext cx="3977649" cy="956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1" y="1097667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00FF"/>
                </a:solidFill>
                <a:latin typeface="Bookman Old Style" pitchFamily="18" charset="0"/>
              </a:rPr>
              <a:t>МОДЕЛИРОВАНИЕ </a:t>
            </a:r>
            <a:r>
              <a:rPr lang="ru-RU" sz="2000" b="1" dirty="0" smtClean="0">
                <a:solidFill>
                  <a:srgbClr val="0000FF"/>
                </a:solidFill>
                <a:latin typeface="Bookman Old Style" pitchFamily="18" charset="0"/>
              </a:rPr>
              <a:t>НА ВИБРАЦИОННЫЕ НАГРУЗКИ</a:t>
            </a:r>
            <a:endParaRPr lang="ru-RU" sz="20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pic>
        <p:nvPicPr>
          <p:cNvPr id="5" name="Picture 2" descr="C:\Users\nosense\Downloads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339" y="228600"/>
            <a:ext cx="1179461" cy="869067"/>
          </a:xfrm>
          <a:prstGeom prst="rect">
            <a:avLst/>
          </a:prstGeom>
          <a:noFill/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798511"/>
              </p:ext>
            </p:extLst>
          </p:nvPr>
        </p:nvGraphicFramePr>
        <p:xfrm>
          <a:off x="2362200" y="1431258"/>
          <a:ext cx="4038600" cy="263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Visio" r:id="rId4" imgW="7180944" imgH="4736880" progId="Visio.Drawing.11">
                  <p:embed/>
                </p:oleObj>
              </mc:Choice>
              <mc:Fallback>
                <p:oleObj name="Visio" r:id="rId4" imgW="7180944" imgH="4736880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31258"/>
                        <a:ext cx="4038600" cy="2639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76400" y="3886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00FF"/>
                </a:solidFill>
              </a:rPr>
              <a:t>Моделирование на вибрационные нагрузки</a:t>
            </a:r>
            <a:endParaRPr lang="ru-RU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2195"/>
              </p:ext>
            </p:extLst>
          </p:nvPr>
        </p:nvGraphicFramePr>
        <p:xfrm>
          <a:off x="1533207" y="4419600"/>
          <a:ext cx="6077585" cy="1280160"/>
        </p:xfrm>
        <a:graphic>
          <a:graphicData uri="http://schemas.openxmlformats.org/drawingml/2006/table">
            <a:tbl>
              <a:tblPr/>
              <a:tblGrid>
                <a:gridCol w="1371600"/>
                <a:gridCol w="1752600"/>
                <a:gridCol w="1433830"/>
                <a:gridCol w="1519555"/>
              </a:tblGrid>
              <a:tr h="0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Режим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№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Частотный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рад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сек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Частотный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герц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Период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секунды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407,16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64,802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0,015432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611,78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93,368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0,01027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661,98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105,36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0,0094915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881,93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140,38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0,0071244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883,5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140,61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0,0071117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28600"/>
            <a:ext cx="3276600" cy="788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6200" y="134752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00FF"/>
                </a:solidFill>
                <a:latin typeface="Bookman Old Style" pitchFamily="18" charset="0"/>
              </a:rPr>
              <a:t>ЗАКЛЮЧЕНИЕ</a:t>
            </a:r>
            <a:endParaRPr lang="ru-RU" sz="2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pic>
        <p:nvPicPr>
          <p:cNvPr id="5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1" y="228600"/>
            <a:ext cx="1082040" cy="79728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0" y="20574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dirty="0" smtClean="0"/>
              <a:t>В результате работы над </a:t>
            </a:r>
            <a:r>
              <a:rPr lang="ru-RU" dirty="0" smtClean="0"/>
              <a:t>дипломным проектом </a:t>
            </a:r>
            <a:r>
              <a:rPr lang="ru-RU" dirty="0" smtClean="0"/>
              <a:t>была разработана конструкция прибора  управления оповещением и эвакуацией, которая отвечает современным эргономическим, массогабаритным и функциональным требованиям, а также другим требованиям технического задания.</a:t>
            </a:r>
          </a:p>
          <a:p>
            <a:pPr indent="447675" algn="just"/>
            <a:r>
              <a:rPr lang="ru-RU" dirty="0" smtClean="0"/>
              <a:t>Данное устройство разработано с учетом современных требований конструирования </a:t>
            </a:r>
            <a:r>
              <a:rPr lang="ru-RU" dirty="0" smtClean="0"/>
              <a:t>РЭС. Основными </a:t>
            </a:r>
            <a:r>
              <a:rPr lang="ru-RU" dirty="0" smtClean="0"/>
              <a:t>требованиями выступали следующие условия:</a:t>
            </a:r>
          </a:p>
          <a:p>
            <a:pPr indent="447675" algn="just"/>
            <a:r>
              <a:rPr lang="ru-RU" dirty="0" smtClean="0"/>
              <a:t>– обеспечение минимальных габаритов и массы устройства;</a:t>
            </a:r>
          </a:p>
          <a:p>
            <a:pPr indent="447675" algn="just"/>
            <a:r>
              <a:rPr lang="ru-RU" dirty="0" smtClean="0"/>
              <a:t>– простота и удобство в эксплуатации;</a:t>
            </a:r>
          </a:p>
          <a:p>
            <a:pPr indent="447675" algn="just"/>
            <a:r>
              <a:rPr lang="ru-RU" dirty="0" smtClean="0"/>
              <a:t>– </a:t>
            </a:r>
            <a:r>
              <a:rPr lang="ru-RU" dirty="0" smtClean="0"/>
              <a:t>ремонтопригодность;</a:t>
            </a:r>
            <a:endParaRPr lang="ru-RU" dirty="0" smtClean="0"/>
          </a:p>
          <a:p>
            <a:pPr indent="447675" algn="just"/>
            <a:r>
              <a:rPr lang="ru-RU" dirty="0" smtClean="0"/>
              <a:t>– надежность.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28600"/>
            <a:ext cx="3276600" cy="788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79405"/>
            <a:ext cx="1024722" cy="7550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514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0000FF"/>
                </a:solidFill>
              </a:rPr>
              <a:t>СПАСИБО ЗА ВНИМАНИЕ</a:t>
            </a:r>
            <a:endParaRPr lang="ru-RU" sz="4000" b="1" dirty="0">
              <a:solidFill>
                <a:srgbClr val="0000FF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28600"/>
            <a:ext cx="3276600" cy="788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0278"/>
            <a:ext cx="1828800" cy="134752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" y="1447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         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АКТУАЛЬНОСТЬ ТЕМЫ ДИПЛОМНОГО ПРОЕКТА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1336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/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–	количество устройств подобного типа крайне ограничено;</a:t>
            </a:r>
          </a:p>
          <a:p>
            <a:pPr marL="179388" indent="-179388"/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–</a:t>
            </a:r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	разрабатываемое устройство входит в состав системы безопасности любого предприятия;</a:t>
            </a:r>
          </a:p>
          <a:p>
            <a:pPr marL="179388" indent="-179388"/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–	</a:t>
            </a:r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отсутствие качественного аналогичного устройства;</a:t>
            </a:r>
          </a:p>
          <a:p>
            <a:pPr marL="179388" indent="-179388"/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–	</a:t>
            </a:r>
            <a:r>
              <a:rPr lang="ru-RU" sz="2000" b="1" dirty="0" smtClean="0">
                <a:solidFill>
                  <a:srgbClr val="002060"/>
                </a:solidFill>
              </a:rPr>
              <a:t>необходимость устройства продиктована государственными стандартами и нормативными актами МЧС ;</a:t>
            </a:r>
          </a:p>
          <a:p>
            <a:pPr marL="179388" indent="-179388"/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–</a:t>
            </a:r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	желание владельцев обезопасить свое имущество и здоровье сотрудников</a:t>
            </a:r>
            <a:r>
              <a:rPr lang="ru-RU" sz="2000" b="1" dirty="0" smtClean="0">
                <a:solidFill>
                  <a:srgbClr val="002060"/>
                </a:solidFill>
                <a:ea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"/>
            <a:ext cx="4358649" cy="1048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"/>
            <a:ext cx="1828800" cy="134752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95833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00FF"/>
                </a:solidFill>
              </a:rPr>
              <a:t>ЦЕЛЬ  </a:t>
            </a:r>
            <a:r>
              <a:rPr lang="ru-RU" sz="2400" b="1" dirty="0" smtClean="0">
                <a:solidFill>
                  <a:srgbClr val="0000FF"/>
                </a:solidFill>
              </a:rPr>
              <a:t>ДИПЛОМНОГО </a:t>
            </a:r>
            <a:r>
              <a:rPr lang="ru-RU" sz="2400" b="1" dirty="0" smtClean="0">
                <a:solidFill>
                  <a:srgbClr val="0000FF"/>
                </a:solidFill>
              </a:rPr>
              <a:t>ПРОЕКТА</a:t>
            </a:r>
            <a:endParaRPr lang="ru-RU" sz="24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590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00FF"/>
                </a:solidFill>
                <a:latin typeface="Bookman Old Style" pitchFamily="18" charset="0"/>
              </a:rPr>
              <a:t>Разработка конструкции устройства </a:t>
            </a:r>
            <a:r>
              <a:rPr lang="ru-RU" sz="2400" dirty="0" smtClean="0">
                <a:solidFill>
                  <a:srgbClr val="0000FF"/>
                </a:solidFill>
                <a:latin typeface="Bookman Old Style" pitchFamily="18" charset="0"/>
              </a:rPr>
              <a:t>управления</a:t>
            </a:r>
          </a:p>
          <a:p>
            <a:pPr algn="ctr"/>
            <a:r>
              <a:rPr lang="ru-RU" sz="2400" dirty="0" smtClean="0">
                <a:solidFill>
                  <a:srgbClr val="0000FF"/>
                </a:solidFill>
                <a:latin typeface="Bookman Old Style" pitchFamily="18" charset="0"/>
              </a:rPr>
              <a:t>на </a:t>
            </a:r>
            <a:r>
              <a:rPr lang="ru-RU" sz="2400" dirty="0" smtClean="0">
                <a:solidFill>
                  <a:srgbClr val="0000FF"/>
                </a:solidFill>
                <a:latin typeface="Bookman Old Style" pitchFamily="18" charset="0"/>
              </a:rPr>
              <a:t>основе микроконтроллера </a:t>
            </a:r>
            <a:r>
              <a:rPr lang="en-US" sz="2400" dirty="0" smtClean="0">
                <a:solidFill>
                  <a:srgbClr val="0000FF"/>
                </a:solidFill>
                <a:latin typeface="Bookman Old Style" pitchFamily="18" charset="0"/>
              </a:rPr>
              <a:t>PIC</a:t>
            </a:r>
            <a:r>
              <a:rPr lang="ru-RU" sz="2400" dirty="0" smtClean="0">
                <a:solidFill>
                  <a:srgbClr val="0000FF"/>
                </a:solidFill>
                <a:latin typeface="Bookman Old Style" pitchFamily="18" charset="0"/>
              </a:rPr>
              <a:t>16</a:t>
            </a:r>
            <a:r>
              <a:rPr lang="en-US" sz="2400" dirty="0" smtClean="0">
                <a:solidFill>
                  <a:srgbClr val="0000FF"/>
                </a:solidFill>
                <a:latin typeface="Bookman Old Style" pitchFamily="18" charset="0"/>
              </a:rPr>
              <a:t>F</a:t>
            </a:r>
            <a:r>
              <a:rPr lang="ru-RU" sz="2400" dirty="0" smtClean="0">
                <a:solidFill>
                  <a:srgbClr val="0000FF"/>
                </a:solidFill>
                <a:latin typeface="Bookman Old Style" pitchFamily="18" charset="0"/>
              </a:rPr>
              <a:t>777</a:t>
            </a:r>
            <a:endParaRPr lang="ru-RU" sz="24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"/>
            <a:ext cx="4358649" cy="1048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1828800" cy="134752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0480" y="205963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00FF"/>
                </a:solidFill>
              </a:rPr>
              <a:t>ЗАДАЧИ ДИПЛОМНОГО </a:t>
            </a:r>
            <a:r>
              <a:rPr lang="ru-RU" sz="2400" b="1" dirty="0" smtClean="0">
                <a:solidFill>
                  <a:srgbClr val="0000FF"/>
                </a:solidFill>
              </a:rPr>
              <a:t>ПРОЕКТА</a:t>
            </a:r>
            <a:endParaRPr lang="ru-RU" sz="240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281940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7675" algn="l"/>
                <a:tab pos="627063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–	провести анализ литературно-патентных исследований;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R="0" lvl="0" indent="447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–</a:t>
            </a:r>
            <a:r>
              <a:rPr lang="ru-RU" sz="2000" b="1" baseline="0" dirty="0" smtClean="0">
                <a:solidFill>
                  <a:srgbClr val="0000FF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рассчитать параметры проектируемого изделия;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627063" marR="0" lvl="0" indent="-176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–	разработать конструкцию проектируемого изделия с применением   автоматизированного проектирования.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"/>
            <a:ext cx="4358649" cy="1048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51460"/>
            <a:ext cx="1143000" cy="8422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-30480" y="115356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                 </a:t>
            </a:r>
            <a:r>
              <a:rPr lang="ru-RU" b="1" dirty="0" smtClean="0">
                <a:solidFill>
                  <a:srgbClr val="0000FF"/>
                </a:solidFill>
              </a:rPr>
              <a:t>АНАЛИЗ ЛИТЕРАТУРНО-ПАТЕНТНЫХ ИССЛЕДОВАНИЙ</a:t>
            </a:r>
            <a:endParaRPr lang="ru-RU" b="1" dirty="0">
              <a:solidFill>
                <a:srgbClr val="0000FF"/>
              </a:solidFill>
            </a:endParaRPr>
          </a:p>
        </p:txBody>
      </p:sp>
      <p:pic>
        <p:nvPicPr>
          <p:cNvPr id="5" name="Рисунок 4" descr="C:\Users\NoSEnSE\Documents\university\5 курс\курсовой проект\Исходные данные\-2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2209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NoSEnSE\Documents\university\5 курс\курсовой проект\Исходные данные\61750428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000"/>
          <a:stretch>
            <a:fillRect/>
          </a:stretch>
        </p:blipFill>
        <p:spPr bwMode="auto">
          <a:xfrm>
            <a:off x="5105400" y="1706860"/>
            <a:ext cx="2819400" cy="21793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0" y="4038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Устройство управления оповещением и эвакуацией Тромбон-ПУ-2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380107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Устройство управления оповещением и эвакуацией Танго-ПУ-СО-2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50292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Преимущество разрабатываемого устройства:</a:t>
            </a:r>
          </a:p>
          <a:p>
            <a:pPr algn="just"/>
            <a:r>
              <a:rPr lang="ru-RU" dirty="0" smtClean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– устройство разрабатывается на более современной электронной базе;</a:t>
            </a:r>
          </a:p>
          <a:p>
            <a:pPr algn="just"/>
            <a:r>
              <a:rPr lang="ru-RU" dirty="0" smtClean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– устройство является более дешевым по сравнению с аналогами;</a:t>
            </a:r>
          </a:p>
          <a:p>
            <a:pPr algn="just"/>
            <a:r>
              <a:rPr lang="ru-RU" dirty="0" smtClean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– меньший вес и габаритные размеры</a:t>
            </a:r>
            <a:r>
              <a:rPr lang="ru-RU" dirty="0" smtClean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8600"/>
            <a:ext cx="3520449" cy="846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1828800" cy="134752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15092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 </a:t>
            </a:r>
            <a:r>
              <a:rPr lang="ru-RU" sz="2400" b="1" dirty="0" smtClean="0">
                <a:solidFill>
                  <a:srgbClr val="0000FF"/>
                </a:solidFill>
              </a:rPr>
              <a:t>АНАЛИЗ ИСХОДНЫХ ДАННЫХ</a:t>
            </a:r>
            <a:endParaRPr lang="ru-RU" sz="24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08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Устройство должно обеспечивать выполнение следующих функций:</a:t>
            </a:r>
          </a:p>
          <a:p>
            <a:pPr indent="447675">
              <a:tabLst>
                <a:tab pos="627063" algn="l"/>
              </a:tabLst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управление речевыми, светозвуковыми, световыми </a:t>
            </a:r>
            <a:r>
              <a:rPr lang="ru-RU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оповещателями</a:t>
            </a: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и указателями;</a:t>
            </a:r>
          </a:p>
          <a:p>
            <a:pPr marL="627063" indent="-179388"/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управление лампами аварийного освещения и устройствами разблокировки замков аварийных выходов;</a:t>
            </a:r>
          </a:p>
          <a:p>
            <a:pPr indent="447675">
              <a:tabLst>
                <a:tab pos="627063" algn="l"/>
                <a:tab pos="985838" algn="l"/>
              </a:tabLst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контроль исправности входных и выходных цепей;</a:t>
            </a:r>
          </a:p>
          <a:p>
            <a:pPr indent="447675">
              <a:tabLst>
                <a:tab pos="627063" algn="l"/>
              </a:tabLst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контроль удаленных источников питания;</a:t>
            </a:r>
          </a:p>
          <a:p>
            <a:pPr indent="447675">
              <a:tabLst>
                <a:tab pos="627063" algn="l"/>
              </a:tabLst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работу в ручном и автоматическом режиме</a:t>
            </a: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"/>
            <a:ext cx="4358649" cy="1048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"/>
            <a:ext cx="1493520" cy="11004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35280" y="1710898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        </a:t>
            </a:r>
            <a:r>
              <a:rPr lang="ru-RU" sz="2400" b="1" dirty="0" smtClean="0">
                <a:solidFill>
                  <a:srgbClr val="0000FF"/>
                </a:solidFill>
              </a:rPr>
              <a:t>ФОРМИРОВАНИЕ ОСНОВНЫХ ТЕХНИЧЕСКИХ  ТРЕБОВАНИЙ</a:t>
            </a:r>
            <a:endParaRPr lang="ru-RU" sz="24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" y="27432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>
              <a:tabLst>
                <a:tab pos="627063" algn="l"/>
              </a:tabLst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устройство рассчитано на круглосуточную непрерывную работу;</a:t>
            </a:r>
          </a:p>
          <a:p>
            <a:pPr marL="627063" indent="-179388">
              <a:tabLst>
                <a:tab pos="627063" algn="l"/>
              </a:tabLst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устройство питается от внешнего источника питания, а так же и от собственного источника питания;</a:t>
            </a:r>
          </a:p>
          <a:p>
            <a:pPr indent="447675">
              <a:tabLst>
                <a:tab pos="627063" algn="l"/>
              </a:tabLst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устройство должно отвечать требованиям надежности;</a:t>
            </a:r>
          </a:p>
          <a:p>
            <a:pPr indent="447675">
              <a:tabLst>
                <a:tab pos="627063" algn="l"/>
              </a:tabLst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устройство должно быть восстанавливаемое и обслуживаемое изделие;</a:t>
            </a:r>
          </a:p>
          <a:p>
            <a:pPr indent="447675">
              <a:tabLst>
                <a:tab pos="627063" algn="l"/>
              </a:tabLst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средняя наработка на отказ должна составлять не менее 40000 часов;</a:t>
            </a:r>
          </a:p>
          <a:p>
            <a:pPr indent="447675">
              <a:tabLst>
                <a:tab pos="627063" algn="l"/>
              </a:tabLst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средний срок службы 10 лет;</a:t>
            </a:r>
          </a:p>
          <a:p>
            <a:pPr indent="447675">
              <a:tabLst>
                <a:tab pos="627063" algn="l"/>
              </a:tabLst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–	вероятность возникновения отказа за 1000 часов должна быть не более </a:t>
            </a: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0,01.</a:t>
            </a:r>
            <a:endParaRPr lang="ru-RU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"/>
            <a:ext cx="4358649" cy="1048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15870"/>
            <a:ext cx="1329377" cy="9795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-76200" y="12954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                     </a:t>
            </a:r>
            <a:r>
              <a:rPr lang="ru-RU" b="1" dirty="0" smtClean="0">
                <a:solidFill>
                  <a:srgbClr val="0000FF"/>
                </a:solidFill>
                <a:latin typeface="Bookman Old Style" pitchFamily="18" charset="0"/>
              </a:rPr>
              <a:t>ПРИНЦИП РАБОТЫ </a:t>
            </a:r>
            <a:r>
              <a:rPr lang="ru-RU" b="1" dirty="0" smtClean="0">
                <a:solidFill>
                  <a:srgbClr val="0000FF"/>
                </a:solidFill>
                <a:latin typeface="Bookman Old Style" pitchFamily="18" charset="0"/>
              </a:rPr>
              <a:t>РАЗРАБАТЫВАЕМОГО УСТРОЙСТВА</a:t>
            </a:r>
            <a:endParaRPr lang="ru-RU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09541"/>
              </p:ext>
            </p:extLst>
          </p:nvPr>
        </p:nvGraphicFramePr>
        <p:xfrm>
          <a:off x="1600200" y="2680395"/>
          <a:ext cx="200025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4" imgW="1481760" imgH="1680480" progId="">
                  <p:embed/>
                </p:oleObj>
              </mc:Choice>
              <mc:Fallback>
                <p:oleObj r:id="rId4" imgW="1481760" imgH="168048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80395"/>
                        <a:ext cx="2000250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6200" y="1757065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dirty="0" smtClean="0"/>
              <a:t>По принципу работы ПУ является универсальным программируемым коммутатором. Он обеспечивает управление выходными линиями либо по входному сигналу, либо вручную, по нажатию соответствующих кнопок на панели прибора.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42788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Входы и выходы устройства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495300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dirty="0" smtClean="0"/>
              <a:t>По сигналу запуска на первом входе через время </a:t>
            </a:r>
            <a:r>
              <a:rPr lang="en-US" dirty="0" smtClean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 включиться первый выход, через </a:t>
            </a:r>
            <a:r>
              <a:rPr lang="en-US" dirty="0" smtClean="0"/>
              <a:t>t</a:t>
            </a:r>
            <a:r>
              <a:rPr lang="ru-RU" baseline="-25000" dirty="0" smtClean="0"/>
              <a:t>2</a:t>
            </a:r>
            <a:r>
              <a:rPr lang="ru-RU" dirty="0" smtClean="0"/>
              <a:t> –третий. По сигналу на втором входе через время </a:t>
            </a:r>
            <a:r>
              <a:rPr lang="en-US" dirty="0" smtClean="0"/>
              <a:t>t</a:t>
            </a:r>
            <a:r>
              <a:rPr lang="ru-RU" baseline="-25000" dirty="0" smtClean="0"/>
              <a:t>3 </a:t>
            </a:r>
            <a:r>
              <a:rPr lang="ru-RU" dirty="0" smtClean="0"/>
              <a:t>включиться шестой выход. По сигналу на третьем входе через время </a:t>
            </a:r>
            <a:r>
              <a:rPr lang="en-US" dirty="0" smtClean="0"/>
              <a:t>t</a:t>
            </a:r>
            <a:r>
              <a:rPr lang="ru-RU" baseline="-25000" dirty="0" smtClean="0"/>
              <a:t>4</a:t>
            </a:r>
            <a:r>
              <a:rPr lang="ru-RU" dirty="0" smtClean="0"/>
              <a:t> – второй, через </a:t>
            </a:r>
            <a:r>
              <a:rPr lang="en-US" dirty="0" smtClean="0"/>
              <a:t>t</a:t>
            </a:r>
            <a:r>
              <a:rPr lang="ru-RU" baseline="-25000" dirty="0" smtClean="0"/>
              <a:t>5</a:t>
            </a:r>
            <a:r>
              <a:rPr lang="ru-RU" dirty="0" smtClean="0"/>
              <a:t> – третий выходы. По сигналу на четвертом входе через время </a:t>
            </a:r>
            <a:r>
              <a:rPr lang="en-US" dirty="0" smtClean="0"/>
              <a:t>t</a:t>
            </a:r>
            <a:r>
              <a:rPr lang="ru-RU" baseline="-25000" dirty="0" smtClean="0"/>
              <a:t>6</a:t>
            </a:r>
            <a:r>
              <a:rPr lang="ru-RU" dirty="0" smtClean="0"/>
              <a:t> включится пятый выход. По сигналу на пятом входе через </a:t>
            </a:r>
            <a:r>
              <a:rPr lang="en-US" dirty="0" smtClean="0"/>
              <a:t>t</a:t>
            </a:r>
            <a:r>
              <a:rPr lang="ru-RU" baseline="-25000" dirty="0" smtClean="0"/>
              <a:t>7 </a:t>
            </a:r>
            <a:r>
              <a:rPr lang="ru-RU" dirty="0" smtClean="0"/>
              <a:t>– первый, через </a:t>
            </a:r>
            <a:r>
              <a:rPr lang="en-US" dirty="0" smtClean="0"/>
              <a:t>t</a:t>
            </a:r>
            <a:r>
              <a:rPr lang="ru-RU" baseline="-25000" dirty="0" smtClean="0"/>
              <a:t>8</a:t>
            </a:r>
            <a:r>
              <a:rPr lang="ru-RU" dirty="0" smtClean="0"/>
              <a:t> – четвертый выходы. По сигналу запуска на шестом входе через время </a:t>
            </a:r>
            <a:r>
              <a:rPr lang="en-US" dirty="0" smtClean="0"/>
              <a:t>t</a:t>
            </a:r>
            <a:r>
              <a:rPr lang="ru-RU" baseline="-25000" dirty="0" smtClean="0"/>
              <a:t>9</a:t>
            </a:r>
            <a:r>
              <a:rPr lang="ru-RU" dirty="0" smtClean="0"/>
              <a:t> должен включиться 5 выход и т.п. 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"/>
            <a:ext cx="3977649" cy="956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sense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1453733" cy="10711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" y="14478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00FF"/>
                </a:solidFill>
              </a:rPr>
              <a:t>ВЫБОР </a:t>
            </a:r>
            <a:r>
              <a:rPr lang="ru-RU" sz="2000" b="1" dirty="0" smtClean="0">
                <a:solidFill>
                  <a:srgbClr val="0000FF"/>
                </a:solidFill>
              </a:rPr>
              <a:t>И ОБОСНОВАНИЕ ЭЛЕМЕНТНОЙ БАЗЫ</a:t>
            </a:r>
            <a:endParaRPr lang="ru-RU" sz="2000" b="1" dirty="0">
              <a:solidFill>
                <a:srgbClr val="0000FF"/>
              </a:solidFill>
            </a:endParaRPr>
          </a:p>
        </p:txBody>
      </p:sp>
      <p:pic>
        <p:nvPicPr>
          <p:cNvPr id="21506" name="Picture 2" descr="C:\Users\nosense\Downloads\P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905000"/>
            <a:ext cx="1728773" cy="172877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6200" y="33528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ctr"/>
            <a:r>
              <a:rPr lang="ru-RU" sz="2400" dirty="0" smtClean="0"/>
              <a:t>Основные характеристики:</a:t>
            </a:r>
          </a:p>
          <a:p>
            <a:pPr indent="447675"/>
            <a:endParaRPr lang="ru-RU" sz="2400" dirty="0" smtClean="0"/>
          </a:p>
          <a:p>
            <a:pPr algn="ctr"/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590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Микроконтроллер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PIC16F777</a:t>
            </a:r>
            <a:endParaRPr lang="ru-RU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1524000" y="3810000"/>
          <a:ext cx="6077585" cy="2194560"/>
        </p:xfrm>
        <a:graphic>
          <a:graphicData uri="http://schemas.openxmlformats.org/drawingml/2006/table">
            <a:tbl>
              <a:tblPr/>
              <a:tblGrid>
                <a:gridCol w="3038475"/>
                <a:gridCol w="3039110"/>
              </a:tblGrid>
              <a:tr h="0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NewRoman"/>
                          <a:cs typeface="Times New Roman"/>
                        </a:rPr>
                        <a:t>Процессор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NewRoman"/>
                          <a:cs typeface="Times New Roman"/>
                        </a:rPr>
                        <a:t>PIC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NewRoman"/>
                          <a:cs typeface="Times New Roman"/>
                        </a:rPr>
                        <a:t>Размер</a:t>
                      </a:r>
                      <a:r>
                        <a:rPr lang="en-US" sz="1800" dirty="0">
                          <a:latin typeface="Times New Roman"/>
                          <a:ea typeface="TimesNew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NewRoman"/>
                          <a:cs typeface="Times New Roman"/>
                        </a:rPr>
                        <a:t>ядра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NewRoman"/>
                          <a:cs typeface="Times New Roman"/>
                        </a:rPr>
                        <a:t>8-bit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NewRoman"/>
                          <a:cs typeface="Times New Roman"/>
                        </a:rPr>
                        <a:t>Скорость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NewRoman"/>
                          <a:cs typeface="Times New Roman"/>
                        </a:rPr>
                        <a:t>15 MHz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NewRoman"/>
                          <a:cs typeface="Times New Roman"/>
                        </a:rPr>
                        <a:t>Число</a:t>
                      </a:r>
                      <a:r>
                        <a:rPr lang="en-US" sz="1800" dirty="0">
                          <a:latin typeface="Times New Roman"/>
                          <a:ea typeface="TimesNew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NewRoman"/>
                          <a:cs typeface="Times New Roman"/>
                        </a:rPr>
                        <a:t>вводов</a:t>
                      </a:r>
                      <a:r>
                        <a:rPr lang="en-US" sz="1800" dirty="0">
                          <a:latin typeface="Times New Roman"/>
                          <a:ea typeface="TimesNewRoman"/>
                          <a:cs typeface="Times New Roman"/>
                        </a:rPr>
                        <a:t>/</a:t>
                      </a:r>
                      <a:r>
                        <a:rPr lang="en-US" sz="1800" dirty="0" err="1">
                          <a:latin typeface="Times New Roman"/>
                          <a:ea typeface="TimesNewRoman"/>
                          <a:cs typeface="Times New Roman"/>
                        </a:rPr>
                        <a:t>выводов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NewRoman"/>
                          <a:cs typeface="Times New Roman"/>
                        </a:rPr>
                        <a:t>44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NewRoman"/>
                          <a:cs typeface="Times New Roman"/>
                        </a:rPr>
                        <a:t>Тип</a:t>
                      </a:r>
                      <a:r>
                        <a:rPr lang="en-US" sz="1800" dirty="0">
                          <a:latin typeface="Times New Roman"/>
                          <a:ea typeface="TimesNew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NewRoman"/>
                          <a:cs typeface="Times New Roman"/>
                        </a:rPr>
                        <a:t>программируемой</a:t>
                      </a:r>
                      <a:r>
                        <a:rPr lang="en-US" sz="1800" dirty="0">
                          <a:latin typeface="Times New Roman"/>
                          <a:ea typeface="TimesNew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NewRoman"/>
                          <a:cs typeface="Times New Roman"/>
                        </a:rPr>
                        <a:t>памяти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NewRoman"/>
                          <a:cs typeface="Times New Roman"/>
                        </a:rPr>
                        <a:t>Flash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NewRoman"/>
                          <a:cs typeface="Times New Roman"/>
                        </a:rPr>
                        <a:t>Рабочая</a:t>
                      </a:r>
                      <a:r>
                        <a:rPr lang="en-US" sz="1800" dirty="0">
                          <a:latin typeface="Times New Roman"/>
                          <a:ea typeface="TimesNew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NewRoman"/>
                          <a:cs typeface="Times New Roman"/>
                        </a:rPr>
                        <a:t>температура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-40°C ~ 125°C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Корпус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размер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44-VQFN Exposed Pad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"/>
            <a:ext cx="3977649" cy="956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445</Words>
  <Application>Microsoft Office PowerPoint</Application>
  <PresentationFormat>Экран (4:3)</PresentationFormat>
  <Paragraphs>106</Paragraphs>
  <Slides>14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Поток</vt:lpstr>
      <vt:lpstr>Visio</vt:lpstr>
      <vt:lpstr>Устройство управления на основе микроконтроллера PIC16F777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Устройство управления на основе микроконтроллера PIC16F777</dc:title>
  <dc:creator>nosense</dc:creator>
  <cp:lastModifiedBy>v.f.alekseev</cp:lastModifiedBy>
  <cp:revision>35</cp:revision>
  <dcterms:created xsi:type="dcterms:W3CDTF">2013-06-02T21:49:49Z</dcterms:created>
  <dcterms:modified xsi:type="dcterms:W3CDTF">2013-06-17T02:33:53Z</dcterms:modified>
</cp:coreProperties>
</file>