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3dbfbac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3dbfbac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3dbfbac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3dbfbac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3dbfbac9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3dbfbac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0cd7734b85a23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0cd7734b85a23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0cd7734b85a23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0cd7734b85a23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0cd7734b85a23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0cd7734b85a23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7958" y="985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Проблема </a:t>
            </a:r>
            <a:r>
              <a:rPr lang="en" sz="3680"/>
              <a:t>масштабируемости</a:t>
            </a:r>
            <a:r>
              <a:rPr lang="en" sz="3680"/>
              <a:t> в OpenMP: неравномерная загрузка нитей – использование конечного параллелизма. </a:t>
            </a:r>
            <a:endParaRPr sz="36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7950" y="3389975"/>
            <a:ext cx="870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Подготовил Павел Никишкин</a:t>
            </a:r>
            <a:endParaRPr sz="1879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323 группа, СКИ ВМК</a:t>
            </a:r>
            <a:endParaRPr sz="1879"/>
          </a:p>
        </p:txBody>
      </p:sp>
      <p:sp>
        <p:nvSpPr>
          <p:cNvPr id="56" name="Google Shape;56;p13"/>
          <p:cNvSpPr txBox="1"/>
          <p:nvPr/>
        </p:nvSpPr>
        <p:spPr>
          <a:xfrm>
            <a:off x="2734050" y="4414575"/>
            <a:ext cx="367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Московский государственный университет</a:t>
            </a:r>
            <a:endParaRPr b="1"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имени М. В. Ломоносова, факультет ВМК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3870" y="3805575"/>
            <a:ext cx="696250" cy="6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Проблема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При разработке алгоритмов, использующих в том или ином виде конечный параллелизм, естественным образом возникает проблема ограниченности возможностей оптимизации. Мы не можем получить значительное ускорение для таких алгоритмов, так как параллельная структура алгоритма предусмотрена заранее и не поддается дополнительному распараллеливанию, используя, например, более производительные архитектуры. Поэтому, разрабатывая тот или иной параллельный алгоритм, необходимо учитывать возможность его исполнения произвольным числом нитей.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– </a:t>
            </a:r>
            <a:r>
              <a:rPr lang="en" sz="2750"/>
              <a:t>алгоритм Merge Sort (сортировка слиянием)</a:t>
            </a:r>
            <a:endParaRPr sz="275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17725"/>
            <a:ext cx="8520600" cy="3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Так как при такой сортировке массив делится пополам, после чего выполняется сортировка каждой отдельной части и последующее слияние отсортированных массивов в один (перемещением указателей), естественным образом возникает желание распараллелить </a:t>
            </a:r>
            <a:r>
              <a:rPr lang="en" sz="1600"/>
              <a:t>алгоритм на этапе слияния: первая нить организует слияние с начала массива и расставляет минимальные элементы в начале, вторая нить – с конца массива и расставляет максимальные элементы. Получаем ускорение алгоритма в 2 раза и не более.</a:t>
            </a:r>
            <a:endParaRPr sz="16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3105125"/>
            <a:ext cx="2857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731800" y="4605075"/>
            <a:ext cx="368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Иллюстрация алгоритма Merge Sort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0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/>
              <a:t>Пример – </a:t>
            </a:r>
            <a:r>
              <a:rPr lang="en" sz="2750"/>
              <a:t>алгоритм Merge Sort (сортировка слиянием)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729750"/>
            <a:ext cx="8520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При разделении алгоритма на большее число нитей есть возможность получить ускорение в большем объеме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051" y="1503225"/>
            <a:ext cx="3919225" cy="31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5125100" y="4436275"/>
            <a:ext cx="881700" cy="16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731800" y="4605075"/>
            <a:ext cx="368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Иллюстрация алгоритма Merge Sort с распараллеливанием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0"/>
            <a:ext cx="85206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Сравнение версий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78500" y="763975"/>
            <a:ext cx="4393500" cy="4309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void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727">
                <a:solidFill>
                  <a:srgbClr val="0F68A0"/>
                </a:solidFill>
                <a:highlight>
                  <a:srgbClr val="FFFFFF"/>
                </a:highlight>
              </a:rPr>
              <a:t>merge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727">
                <a:solidFill>
                  <a:srgbClr val="3900A0"/>
                </a:solidFill>
                <a:highlight>
                  <a:srgbClr val="FFFFFF"/>
                </a:highlight>
              </a:rPr>
              <a:t>std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::</a:t>
            </a:r>
            <a:r>
              <a:rPr lang="en" sz="727">
                <a:solidFill>
                  <a:srgbClr val="3900A0"/>
                </a:solidFill>
                <a:highlight>
                  <a:srgbClr val="FFFFFF"/>
                </a:highlight>
              </a:rPr>
              <a:t>vector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double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&gt;&amp; arr,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l,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m,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r) {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n1 = m - l + </a:t>
            </a:r>
            <a:r>
              <a:rPr lang="en" sz="727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n2 = r - m;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n" sz="727">
                <a:solidFill>
                  <a:srgbClr val="3900A0"/>
                </a:solidFill>
                <a:highlight>
                  <a:srgbClr val="FFFFFF"/>
                </a:highlight>
              </a:rPr>
              <a:t>std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::</a:t>
            </a:r>
            <a:r>
              <a:rPr lang="en" sz="727">
                <a:solidFill>
                  <a:srgbClr val="3900A0"/>
                </a:solidFill>
                <a:highlight>
                  <a:srgbClr val="FFFFFF"/>
                </a:highlight>
              </a:rPr>
              <a:t>vector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double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&gt; L(n1), R(n2);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for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i = </a:t>
            </a:r>
            <a:r>
              <a:rPr lang="en" sz="727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; i &lt; n1; i++)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L[i] = arr[l + i];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for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j = </a:t>
            </a:r>
            <a:r>
              <a:rPr lang="en" sz="727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; j &lt; n2; j++)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R[j] = arr[m + </a:t>
            </a:r>
            <a:r>
              <a:rPr lang="en" sz="727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+ j];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727">
                <a:solidFill>
                  <a:srgbClr val="643820"/>
                </a:solidFill>
                <a:highlight>
                  <a:srgbClr val="FFFFFF"/>
                </a:highlight>
              </a:rPr>
              <a:t>    #pragma omp parallel sections</a:t>
            </a:r>
            <a:endParaRPr sz="727">
              <a:solidFill>
                <a:srgbClr val="6438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{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727">
                <a:solidFill>
                  <a:srgbClr val="643820"/>
                </a:solidFill>
                <a:highlight>
                  <a:srgbClr val="FFFFFF"/>
                </a:highlight>
              </a:rPr>
              <a:t>        #pragma omp section</a:t>
            </a:r>
            <a:endParaRPr sz="727">
              <a:solidFill>
                <a:srgbClr val="6438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{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i = </a:t>
            </a:r>
            <a:r>
              <a:rPr lang="en" sz="727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, j = </a:t>
            </a:r>
            <a:r>
              <a:rPr lang="en" sz="727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, k = l;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while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(i &lt; n1 &amp;&amp; j &lt; n2) {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if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(L[i] &lt;= R[j]) {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    arr[k] = L[i];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    i++;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}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else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    arr[k] = R[j];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    j++;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}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k++;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}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while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(i &lt; n1) {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arr[k] = L[i];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i++;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k++;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}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}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rgbClr val="643820"/>
                </a:solidFill>
                <a:highlight>
                  <a:srgbClr val="FFFFFF"/>
                </a:highlight>
              </a:rPr>
              <a:t>        #pragma omp section</a:t>
            </a:r>
            <a:endParaRPr sz="727">
              <a:solidFill>
                <a:srgbClr val="6438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{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i = n1 - </a:t>
            </a:r>
            <a:r>
              <a:rPr lang="en" sz="727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, j = n2 - </a:t>
            </a:r>
            <a:r>
              <a:rPr lang="en" sz="727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, k = r;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while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(i &gt;= </a:t>
            </a:r>
            <a:r>
              <a:rPr lang="en" sz="727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&amp;&amp; j &gt;= </a:t>
            </a:r>
            <a:r>
              <a:rPr lang="en" sz="727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if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(L[i] &gt;= R[j]) {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    arr[k] = L[i];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    i--;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}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else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    arr[k] = R[j];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    j--;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}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k--;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}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en" sz="727">
                <a:solidFill>
                  <a:srgbClr val="9B2393"/>
                </a:solidFill>
                <a:highlight>
                  <a:srgbClr val="FFFFFF"/>
                </a:highlight>
              </a:rPr>
              <a:t>while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(j &gt;= </a:t>
            </a:r>
            <a:r>
              <a:rPr lang="en" sz="727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arr[k] = R[j];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j--;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    k--;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    }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    }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    }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27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727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55"/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void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700">
                <a:solidFill>
                  <a:srgbClr val="0F68A0"/>
                </a:solidFill>
                <a:highlight>
                  <a:srgbClr val="FFFFFF"/>
                </a:highlight>
              </a:rPr>
              <a:t>mergeSort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(std::vector&lt;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double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&gt;&amp; arr,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l,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r)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if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(l &gt;= r)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return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m = l + (r - l) / </a:t>
            </a:r>
            <a:r>
              <a:rPr lang="en" sz="700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mergeSort(arr, l, m);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mergeSort(arr, m + </a:t>
            </a:r>
            <a:r>
              <a:rPr lang="en" sz="700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, r);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merge(arr, l, m, r);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55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661200" y="763975"/>
            <a:ext cx="4393500" cy="4309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void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700">
                <a:solidFill>
                  <a:srgbClr val="0F68A0"/>
                </a:solidFill>
                <a:highlight>
                  <a:srgbClr val="FFFFFF"/>
                </a:highlight>
              </a:rPr>
              <a:t>merge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700">
                <a:solidFill>
                  <a:srgbClr val="3900A0"/>
                </a:solidFill>
                <a:highlight>
                  <a:srgbClr val="FFFFFF"/>
                </a:highlight>
              </a:rPr>
              <a:t>std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::</a:t>
            </a:r>
            <a:r>
              <a:rPr lang="en" sz="700">
                <a:solidFill>
                  <a:srgbClr val="3900A0"/>
                </a:solidFill>
                <a:highlight>
                  <a:srgbClr val="FFFFFF"/>
                </a:highlight>
              </a:rPr>
              <a:t>vector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double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&gt;&amp; arr,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l,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m,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r)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n1 = m - l + </a:t>
            </a:r>
            <a:r>
              <a:rPr lang="en" sz="700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n2 = r - m;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n" sz="700">
                <a:solidFill>
                  <a:srgbClr val="3900A0"/>
                </a:solidFill>
                <a:highlight>
                  <a:srgbClr val="FFFFFF"/>
                </a:highlight>
              </a:rPr>
              <a:t>std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::</a:t>
            </a:r>
            <a:r>
              <a:rPr lang="en" sz="700">
                <a:solidFill>
                  <a:srgbClr val="3900A0"/>
                </a:solidFill>
                <a:highlight>
                  <a:srgbClr val="FFFFFF"/>
                </a:highlight>
              </a:rPr>
              <a:t>vector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double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&gt; L(n1);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std::vector&lt;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double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&gt; R(n2);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643820"/>
                </a:solidFill>
                <a:highlight>
                  <a:srgbClr val="FFFFFF"/>
                </a:highlight>
              </a:rPr>
              <a:t>    #pragma omp parallel for</a:t>
            </a:r>
            <a:endParaRPr sz="700">
              <a:solidFill>
                <a:srgbClr val="64382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for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i = </a:t>
            </a:r>
            <a:r>
              <a:rPr lang="en" sz="700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; i &lt; n1; i++)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L[i] = arr[l + i];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643820"/>
                </a:solidFill>
                <a:highlight>
                  <a:srgbClr val="FFFFFF"/>
                </a:highlight>
              </a:rPr>
              <a:t>    #pragma omp parallel for</a:t>
            </a:r>
            <a:endParaRPr sz="700">
              <a:solidFill>
                <a:srgbClr val="64382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for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j = </a:t>
            </a:r>
            <a:r>
              <a:rPr lang="en" sz="700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; j &lt; n2; j++)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R[j] = arr[m + </a:t>
            </a:r>
            <a:r>
              <a:rPr lang="en" sz="700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+ j];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i = </a:t>
            </a:r>
            <a:r>
              <a:rPr lang="en" sz="700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j = </a:t>
            </a:r>
            <a:r>
              <a:rPr lang="en" sz="700">
                <a:solidFill>
                  <a:srgbClr val="1C00CF"/>
                </a:solidFill>
                <a:highlight>
                  <a:srgbClr val="FFFFFF"/>
                </a:highlight>
              </a:rPr>
              <a:t>0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k = l;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while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(i &lt; n1 &amp;&amp; j &lt; n2) {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rr[k] = L[i];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    i+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if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(L[i] &lt;= R[j])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    a+;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}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else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    arr[k] = R[j];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    j++;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k++;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while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(i &lt; n1)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arr[k] = L[i];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i++;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k++;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while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(j &lt; n2)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arr[k] = R[j];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j++;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k++;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700">
              <a:solidFill>
                <a:srgbClr val="9B239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700">
              <a:solidFill>
                <a:srgbClr val="9B2393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void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700">
                <a:solidFill>
                  <a:srgbClr val="0F68A0"/>
                </a:solidFill>
                <a:highlight>
                  <a:srgbClr val="FFFFFF"/>
                </a:highlight>
              </a:rPr>
              <a:t>mergeSort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(std::vector&lt;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double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&gt;&amp; arr,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l,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r)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if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(l &lt; r) 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en" sz="700">
                <a:solidFill>
                  <a:srgbClr val="9B2393"/>
                </a:solidFill>
                <a:highlight>
                  <a:srgbClr val="FFFFFF"/>
                </a:highlight>
              </a:rPr>
              <a:t>int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m = l + (r - l) / </a:t>
            </a:r>
            <a:r>
              <a:rPr lang="en" sz="700">
                <a:solidFill>
                  <a:srgbClr val="1C00CF"/>
                </a:solidFill>
                <a:highlight>
                  <a:srgbClr val="FFFFFF"/>
                </a:highlight>
              </a:rPr>
              <a:t>2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643820"/>
                </a:solidFill>
                <a:highlight>
                  <a:srgbClr val="FFFFFF"/>
                </a:highlight>
              </a:rPr>
              <a:t>        #pragma omp task</a:t>
            </a:r>
            <a:endParaRPr sz="700">
              <a:solidFill>
                <a:srgbClr val="64382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mergeSort(arr, l, m);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643820"/>
                </a:solidFill>
                <a:highlight>
                  <a:srgbClr val="FFFFFF"/>
                </a:highlight>
              </a:rPr>
              <a:t>        #pragma omp task</a:t>
            </a:r>
            <a:endParaRPr sz="700">
              <a:solidFill>
                <a:srgbClr val="64382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mergeSort(arr, m + </a:t>
            </a:r>
            <a:r>
              <a:rPr lang="en" sz="700">
                <a:solidFill>
                  <a:srgbClr val="1C00CF"/>
                </a:solidFill>
                <a:highlight>
                  <a:srgbClr val="FFFFFF"/>
                </a:highlight>
              </a:rPr>
              <a:t>1</a:t>
            </a: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, r);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643820"/>
                </a:solidFill>
                <a:highlight>
                  <a:srgbClr val="FFFFFF"/>
                </a:highlight>
              </a:rPr>
              <a:t>        #pragma omp taskwait</a:t>
            </a:r>
            <a:endParaRPr sz="700">
              <a:solidFill>
                <a:srgbClr val="643820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    merge(arr, l, m, r);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    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700">
              <a:solidFill>
                <a:srgbClr val="9B2393"/>
              </a:solidFill>
              <a:highlight>
                <a:srgbClr val="FFFFFF"/>
              </a:highlight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78500" y="425275"/>
            <a:ext cx="439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Конечный параллелизм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661200" y="425275"/>
            <a:ext cx="439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Оптимизированная версия</a:t>
            </a:r>
            <a:r>
              <a:rPr lang="en" sz="1000">
                <a:solidFill>
                  <a:srgbClr val="595959"/>
                </a:solidFill>
              </a:rPr>
              <a:t> параллелизма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5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Параметры тестирования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630750"/>
            <a:ext cx="8520600" cy="45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Массив double из 1000000 элементов.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Параметры системы: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Polus - параллельная вычислительная система, 5 вычислительных узлов.</a:t>
            </a:r>
            <a:endParaRPr sz="15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Основные характеристики каждого узла: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914400" rtl="0" algn="l">
              <a:lnSpc>
                <a:spcPct val="195000"/>
              </a:lnSpc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 десятиядерных процессора IBM POWER8 (каждое ядро имеет 8 потоков) всего 160 потоков</a:t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914400" rtl="0" algn="l">
              <a:lnSpc>
                <a:spcPct val="1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Общая оперативная память 256 Гбайт (в узле 5 оперативная память 1024 Гбайт) с ЕСС контролем</a:t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914400" rtl="0" algn="l">
              <a:lnSpc>
                <a:spcPct val="1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 х 1 ТБ 2.5” 7K RPM SATA HDD</a:t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914400" rtl="0" algn="l">
              <a:lnSpc>
                <a:spcPct val="1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 x NVIDIA Tesla P100 GPU, 16Gb, NVLink</a:t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914400" rtl="0" algn="l">
              <a:lnSpc>
                <a:spcPct val="19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rgbClr val="4444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порт 100 ГБ/сек</a:t>
            </a:r>
            <a:endParaRPr sz="1000">
              <a:solidFill>
                <a:srgbClr val="44444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Результаты тестирования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375" y="680375"/>
            <a:ext cx="5239077" cy="408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2731800" y="4664625"/>
            <a:ext cx="368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График зависимости ускорения от числа нитей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