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70" r:id="rId4"/>
    <p:sldId id="271" r:id="rId5"/>
    <p:sldId id="258" r:id="rId6"/>
    <p:sldId id="259" r:id="rId7"/>
    <p:sldId id="263" r:id="rId8"/>
    <p:sldId id="261" r:id="rId9"/>
    <p:sldId id="262" r:id="rId10"/>
    <p:sldId id="274" r:id="rId11"/>
    <p:sldId id="272" r:id="rId12"/>
    <p:sldId id="264" r:id="rId13"/>
    <p:sldId id="266" r:id="rId14"/>
    <p:sldId id="267" r:id="rId15"/>
    <p:sldId id="269" r:id="rId16"/>
    <p:sldId id="268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object.__new__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agic-methods20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8C1B-3CEE-400C-92A1-DF2A690C3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562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magic of magic methods in the Python language?</a:t>
            </a:r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A3199-57B0-49D0-A89A-4EE1F2EC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3" y="5122275"/>
            <a:ext cx="6801612" cy="1239894"/>
          </a:xfrm>
        </p:spPr>
        <p:txBody>
          <a:bodyPr>
            <a:normAutofit lnSpcReduction="10000"/>
          </a:bodyPr>
          <a:lstStyle/>
          <a:p>
            <a:pPr algn="l"/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Paweł Żal, </a:t>
            </a:r>
          </a:p>
          <a:p>
            <a:pPr algn="l"/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Tietoevry</a:t>
            </a:r>
          </a:p>
          <a:p>
            <a:pPr algn="l"/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Institute</a:t>
            </a:r>
          </a:p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8A8D4-77A8-4672-B11F-6DA98ADD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659" y="5123277"/>
            <a:ext cx="2968106" cy="1046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76845-4EF2-443A-BFBB-1DFBC2D6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59" y="5314938"/>
            <a:ext cx="3494502" cy="8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8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Augmented Assignment Operator overloading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525944"/>
              </p:ext>
            </p:extLst>
          </p:nvPr>
        </p:nvGraphicFramePr>
        <p:xfrm>
          <a:off x="2231136" y="2308411"/>
          <a:ext cx="78748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564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505326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Operator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Right-Hand Magic Method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__iadd__(self,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__isub__(self,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0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__imul__(self,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__itruediv__(self,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__ifloordiv__(self,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__imod__(self,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0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**=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__ipow__(self, other[, modulo])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05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48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Operator overloading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757226"/>
              </p:ext>
            </p:extLst>
          </p:nvPr>
        </p:nvGraphicFramePr>
        <p:xfrm>
          <a:off x="2231136" y="2308411"/>
          <a:ext cx="78748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564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505326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Operator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Right-Hand Magic Method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__radd__(self,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__rsub__(self,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0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__rmul__(self,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__rtruediv__(self,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__rfloordiv__(self,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__rmod__(self,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0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__rpow__(self, other[, modulo])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05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4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UNARY Operator overloading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047500"/>
              </p:ext>
            </p:extLst>
          </p:nvPr>
        </p:nvGraphicFramePr>
        <p:xfrm>
          <a:off x="2231136" y="2308411"/>
          <a:ext cx="7874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564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505326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Operator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Magic Method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__pos__(self)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__neg__(self)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0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abs()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__abs__(self)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~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__invert__(self)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3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Operator overloading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308411"/>
          <a:ext cx="78748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564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505326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Operator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Magic Method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__lt__(self,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__le__(self,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0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__eq__(self,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__ne__(self,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__gt__(self,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52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__ge__(self,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51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1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INTROSPECTION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B04-D0AB-42E9-8D64-42840CB3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Magic methods handle introspection in your custom classes. </a:t>
            </a:r>
          </a:p>
          <a:p>
            <a:pPr marL="0" indent="0">
              <a:buNone/>
            </a:pP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means controlling the objects’ behavior when objects are inspected using built-in functions; could be used for limiting, logging, data enriching etc.</a:t>
            </a:r>
          </a:p>
        </p:txBody>
      </p:sp>
    </p:spTree>
    <p:extLst>
      <p:ext uri="{BB962C8B-B14F-4D97-AF65-F5344CB8AC3E}">
        <p14:creationId xmlns:p14="http://schemas.microsoft.com/office/powerpoint/2010/main" val="314247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Object INTROSPECTION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B04-D0AB-42E9-8D64-42840CB3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the notebook02.ipynb</a:t>
            </a:r>
          </a:p>
        </p:txBody>
      </p:sp>
    </p:spTree>
    <p:extLst>
      <p:ext uri="{BB962C8B-B14F-4D97-AF65-F5344CB8AC3E}">
        <p14:creationId xmlns:p14="http://schemas.microsoft.com/office/powerpoint/2010/main" val="35044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introspection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408302"/>
              </p:ext>
            </p:extLst>
          </p:nvPr>
        </p:nvGraphicFramePr>
        <p:xfrm>
          <a:off x="847725" y="2308411"/>
          <a:ext cx="9677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Responsibility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__dir__(self)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Returns a list of attributes and methods of an object</a:t>
                      </a:r>
                      <a:endParaRPr lang="pl-P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__instancecheck__(self, instance)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Checks whether an object is an </a:t>
                      </a:r>
                      <a:r>
                        <a:rPr lang="en-GB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instance</a:t>
                      </a:r>
                      <a:r>
                        <a:rPr lang="en-GB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a certain class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__subclasscheck__(self, subclass)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Checks whether a class is a </a:t>
                      </a:r>
                      <a:r>
                        <a:rPr lang="en-GB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subclass</a:t>
                      </a:r>
                      <a:r>
                        <a:rPr lang="en-GB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a certain class</a:t>
                      </a:r>
                      <a:endParaRPr lang="pl-PL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2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Lifecycle and customization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91779"/>
              </p:ext>
            </p:extLst>
          </p:nvPr>
        </p:nvGraphicFramePr>
        <p:xfrm>
          <a:off x="2231136" y="2308411"/>
          <a:ext cx="7874889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77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392912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Responsibility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__new__(cls[,...])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Called to create a new instance of class 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cls</a:t>
                      </a:r>
                      <a:endParaRPr lang="pl-PL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__init__(self[,...])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Called after the instance has been created (by 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" tooltip="object.__new__"/>
                        </a:rPr>
                        <a:t>__new__()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), but before it is returned to the caller</a:t>
                      </a:r>
                      <a:endParaRPr lang="en-GB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__del__(self)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Called when the instance is about to be destroyed</a:t>
                      </a:r>
                      <a:endParaRPr lang="pl-PL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03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Controlling Attribute Access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19126"/>
              </p:ext>
            </p:extLst>
          </p:nvPr>
        </p:nvGraphicFramePr>
        <p:xfrm>
          <a:off x="2231136" y="2308411"/>
          <a:ext cx="787488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77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392912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Responsibility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__getattribute__(self, name)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Runs when you access an attribute called </a:t>
                      </a:r>
                      <a:r>
                        <a:rPr lang="en-GB" sz="18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pl-PL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__getattr__(self, name)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when you access an attribute that doesn’t exist in the current object</a:t>
                      </a:r>
                      <a:endParaRPr lang="en-GB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__setattr__(self, name, value)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Runs when you assign value to the attribute called name</a:t>
                      </a:r>
                      <a:endParaRPr lang="pl-PL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__delattr__(self, name)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Runs when you delete the attribute called </a:t>
                      </a:r>
                      <a:r>
                        <a:rPr lang="en-GB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pl-PL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02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9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the object callable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446979"/>
              </p:ext>
            </p:extLst>
          </p:nvPr>
        </p:nvGraphicFramePr>
        <p:xfrm>
          <a:off x="2231136" y="2308411"/>
          <a:ext cx="787488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77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392912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Responsibility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__call__(self, *args, **kwargs)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Called when the instance is 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„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called” as a function</a:t>
                      </a:r>
                      <a:endParaRPr lang="pl-PL" i="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A24A-B8D7-488C-938D-CB96E59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7538-26D2-44D0-95D0-1F0BF1F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resources </a:t>
            </a:r>
            <a:r>
              <a:rPr lang="pl-PL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(exercises</a:t>
            </a: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presentation, Jupyter Notebooks) could be pulled from:</a:t>
            </a:r>
          </a:p>
          <a:p>
            <a:pPr marL="0" indent="0">
              <a:buNone/>
            </a:pP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https://tinyurl.com/magic-methods2024</a:t>
            </a: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8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Context Managers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057590"/>
              </p:ext>
            </p:extLst>
          </p:nvPr>
        </p:nvGraphicFramePr>
        <p:xfrm>
          <a:off x="1152525" y="3135096"/>
          <a:ext cx="985837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000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5499375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Responsibility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object.__enter__(self)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Enter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runtime context related to this object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ets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runtime context, 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obtains resources, 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return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 object that can be associated with a variable using the as specifier in the </a:t>
                      </a:r>
                      <a:r>
                        <a:rPr lang="en-GB" sz="1800" b="0" i="0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header</a:t>
                      </a:r>
                      <a:endParaRPr lang="pl-PL" i="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object.__exit__(self, exc_type, exc_value, traceback)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xits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runtime context related to this object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en-GB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leans the runtime context, </a:t>
                      </a:r>
                      <a:endParaRPr lang="pl-PL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releases resources, </a:t>
                      </a:r>
                      <a:endParaRPr lang="pl-PL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handles exceptions</a:t>
                      </a:r>
                      <a:endParaRPr lang="pl-PL" i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7384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C0BAD-BE8E-4CCB-9053-514C49D9E51C}"/>
              </a:ext>
            </a:extLst>
          </p:cNvPr>
          <p:cNvSpPr txBox="1"/>
          <p:nvPr/>
        </p:nvSpPr>
        <p:spPr>
          <a:xfrm>
            <a:off x="1885950" y="2362199"/>
            <a:ext cx="863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want to create a context manager or add context manager functionality to an existing class, then you need to code two special methods:</a:t>
            </a:r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2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for Q&amp;A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937BD-CE7D-4710-916F-EB08C531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93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937BD-CE7D-4710-916F-EB08C531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53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A24A-B8D7-488C-938D-CB96E59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7538-26D2-44D0-95D0-1F0BF1F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execute all source code from this tutorial, remember to install requirements first by issuing the command:</a:t>
            </a:r>
          </a:p>
          <a:p>
            <a:pPr marL="0" indent="0">
              <a:buNone/>
            </a:pP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pip install –r requirements.txt</a:t>
            </a:r>
          </a:p>
          <a:p>
            <a:pPr marL="0" indent="0">
              <a:buNone/>
            </a:pP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5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A24A-B8D7-488C-938D-CB96E59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7538-26D2-44D0-95D0-1F0BF1F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use Jupyter notebooks, install the classical Jupyter Notebook:</a:t>
            </a:r>
          </a:p>
          <a:p>
            <a:pPr marL="0" indent="0">
              <a:buNone/>
            </a:pP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pip install notebook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20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start it: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jupyter notebook</a:t>
            </a:r>
          </a:p>
          <a:p>
            <a:pPr marL="0" indent="0">
              <a:buNone/>
            </a:pP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2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A24A-B8D7-488C-938D-CB96E59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magic method?</a:t>
            </a:r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7538-26D2-44D0-95D0-1F0BF1F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special method, also known as a </a:t>
            </a:r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magic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or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dunder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method, is a method whose name begins and ends with a </a:t>
            </a:r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underscore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(hence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dunder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eg. </a:t>
            </a:r>
            <a:r>
              <a:rPr lang="pl-PL" sz="20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7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20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_add_</a:t>
            </a:r>
            <a:r>
              <a:rPr lang="pl-PL" sz="7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sz="20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_()</a:t>
            </a:r>
          </a:p>
          <a:p>
            <a:pPr marL="0" indent="0">
              <a:buNone/>
            </a:pP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automatically </a:t>
            </a: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invokes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magic methods </a:t>
            </a: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response to certain operations, such as class instantiation, </a:t>
            </a: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object representation,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overloading, sequence indexing, attribute managing, and </a:t>
            </a:r>
            <a:r>
              <a:rPr lang="pl-P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more. </a:t>
            </a:r>
            <a:endParaRPr lang="pl-P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0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Object Representation,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B04-D0AB-42E9-8D64-42840CB3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the notebook01.ipynb</a:t>
            </a:r>
          </a:p>
        </p:txBody>
      </p:sp>
    </p:spTree>
    <p:extLst>
      <p:ext uri="{BB962C8B-B14F-4D97-AF65-F5344CB8AC3E}">
        <p14:creationId xmlns:p14="http://schemas.microsoft.com/office/powerpoint/2010/main" val="20025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takeaways:</a:t>
            </a:r>
            <a:b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B04-D0AB-42E9-8D64-42840CB3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worth remembering:</a:t>
            </a:r>
          </a:p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8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_str_</a:t>
            </a:r>
            <a:r>
              <a:rPr lang="pl-PL" sz="8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 provides the informal string representation of an object, aimed at the user.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invoked by </a:t>
            </a:r>
            <a:r>
              <a:rPr lang="pl-PL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print(), format()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pl-PL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str()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functions. Interesting fact: for those functions, if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8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_str_</a:t>
            </a:r>
            <a:r>
              <a:rPr lang="pl-PL" sz="8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is not provided, then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7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repr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8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be invoked.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7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repr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8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GB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provides the string representation of an object, aimed at the developer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providing technical details of the object. It is invoked by </a:t>
            </a:r>
            <a:r>
              <a:rPr lang="pl-PL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repr()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function. If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7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repr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sz="800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provided, general information is returned (class name, memory address).</a:t>
            </a: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takeaways:</a:t>
            </a:r>
            <a:br>
              <a:rPr lang="pl-P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B04-D0AB-42E9-8D64-42840CB3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pecial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methods support Python </a:t>
            </a:r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following 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operators</a:t>
            </a:r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endParaRPr lang="pl-PL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rithmetic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endParaRPr lang="pl-PL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comparison, </a:t>
            </a:r>
            <a:endParaRPr lang="pl-PL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membership, </a:t>
            </a:r>
            <a:endParaRPr lang="pl-PL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bitwise, and augmented operators</a:t>
            </a:r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A795-1C82-4FB4-8324-68FEC6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Operator overloading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B2F6AC-CC0D-4DF1-BB45-16E5C3481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709406"/>
              </p:ext>
            </p:extLst>
          </p:nvPr>
        </p:nvGraphicFramePr>
        <p:xfrm>
          <a:off x="2231136" y="2308411"/>
          <a:ext cx="78748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564">
                  <a:extLst>
                    <a:ext uri="{9D8B030D-6E8A-4147-A177-3AD203B41FA5}">
                      <a16:colId xmlns:a16="http://schemas.microsoft.com/office/drawing/2014/main" val="1796994638"/>
                    </a:ext>
                  </a:extLst>
                </a:gridCol>
                <a:gridCol w="4505326">
                  <a:extLst>
                    <a:ext uri="{9D8B030D-6E8A-4147-A177-3AD203B41FA5}">
                      <a16:colId xmlns:a16="http://schemas.microsoft.com/office/drawing/2014/main" val="243470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Operator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Magic Method</a:t>
                      </a:r>
                    </a:p>
                  </a:txBody>
                  <a:tcPr>
                    <a:solidFill>
                      <a:srgbClr val="6B8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__add__(self,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3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__sub__(self,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0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__mul__(self,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__truediv__(self,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__floordiv__(self,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__mod__(self, other)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0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__pow__(self, other[, modulo])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05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9263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488</TotalTime>
  <Words>1017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Consolas</vt:lpstr>
      <vt:lpstr>Gill Sans MT</vt:lpstr>
      <vt:lpstr>source sans pro</vt:lpstr>
      <vt:lpstr>Tahoma</vt:lpstr>
      <vt:lpstr>Wingdings</vt:lpstr>
      <vt:lpstr>Parcel</vt:lpstr>
      <vt:lpstr>What is the magic of magic methods in the Python language?</vt:lpstr>
      <vt:lpstr>Tutorial resources</vt:lpstr>
      <vt:lpstr>Tutorial resources</vt:lpstr>
      <vt:lpstr>Tutorial resources</vt:lpstr>
      <vt:lpstr>What is a magic method?</vt:lpstr>
      <vt:lpstr>Examples: Object Representation, Operator overLoading</vt:lpstr>
      <vt:lpstr>Key takeaways: Object representation</vt:lpstr>
      <vt:lpstr>Key takeaways: Operator overloading</vt:lpstr>
      <vt:lpstr>Arithmetic Operator overloading</vt:lpstr>
      <vt:lpstr>Augmented Assignment Operator overloading</vt:lpstr>
      <vt:lpstr>Arithmetic Operator overloading</vt:lpstr>
      <vt:lpstr>UNARY Operator overloading</vt:lpstr>
      <vt:lpstr>COmparison Operator overloading</vt:lpstr>
      <vt:lpstr>Object INTROSPECTION</vt:lpstr>
      <vt:lpstr>Examples: Object INTROSPECTION</vt:lpstr>
      <vt:lpstr>Object introspection</vt:lpstr>
      <vt:lpstr>Object Lifecycle and customization</vt:lpstr>
      <vt:lpstr>Controlling Attribute Access</vt:lpstr>
      <vt:lpstr>Making the object callable</vt:lpstr>
      <vt:lpstr>Support for Context Managers</vt:lpstr>
      <vt:lpstr>Time for 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magic of magic methods in the Python language?</dc:title>
  <dc:creator>Pavelo</dc:creator>
  <cp:lastModifiedBy>Pavelo</cp:lastModifiedBy>
  <cp:revision>19</cp:revision>
  <dcterms:created xsi:type="dcterms:W3CDTF">2024-08-25T21:07:31Z</dcterms:created>
  <dcterms:modified xsi:type="dcterms:W3CDTF">2024-08-26T05:16:13Z</dcterms:modified>
</cp:coreProperties>
</file>