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4"/>
  </p:notesMasterIdLst>
  <p:sldIdLst>
    <p:sldId id="592" r:id="rId2"/>
    <p:sldId id="838" r:id="rId3"/>
    <p:sldId id="848" r:id="rId4"/>
    <p:sldId id="839" r:id="rId5"/>
    <p:sldId id="840" r:id="rId6"/>
    <p:sldId id="841" r:id="rId7"/>
    <p:sldId id="842" r:id="rId8"/>
    <p:sldId id="843" r:id="rId9"/>
    <p:sldId id="844" r:id="rId10"/>
    <p:sldId id="845" r:id="rId11"/>
    <p:sldId id="846" r:id="rId12"/>
    <p:sldId id="849" r:id="rId13"/>
    <p:sldId id="847" r:id="rId14"/>
    <p:sldId id="850" r:id="rId15"/>
    <p:sldId id="851" r:id="rId16"/>
    <p:sldId id="853" r:id="rId17"/>
    <p:sldId id="854" r:id="rId18"/>
    <p:sldId id="852" r:id="rId19"/>
    <p:sldId id="855" r:id="rId20"/>
    <p:sldId id="856" r:id="rId21"/>
    <p:sldId id="857" r:id="rId22"/>
    <p:sldId id="859" r:id="rId23"/>
    <p:sldId id="860" r:id="rId24"/>
    <p:sldId id="861" r:id="rId25"/>
    <p:sldId id="858" r:id="rId26"/>
    <p:sldId id="862" r:id="rId27"/>
    <p:sldId id="863" r:id="rId28"/>
    <p:sldId id="864" r:id="rId29"/>
    <p:sldId id="865" r:id="rId30"/>
    <p:sldId id="866" r:id="rId31"/>
    <p:sldId id="867" r:id="rId32"/>
    <p:sldId id="71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D40F"/>
    <a:srgbClr val="FF0000"/>
    <a:srgbClr val="000000"/>
    <a:srgbClr val="F9F3D7"/>
    <a:srgbClr val="F5EABD"/>
    <a:srgbClr val="F2E4A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96784" autoAdjust="0"/>
  </p:normalViewPr>
  <p:slideViewPr>
    <p:cSldViewPr>
      <p:cViewPr varScale="1">
        <p:scale>
          <a:sx n="103" d="100"/>
          <a:sy n="103" d="100"/>
        </p:scale>
        <p:origin x="-107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A7C20B6-79E8-4C68-9057-299808F74EF8}" type="datetimeFigureOut">
              <a:rPr lang="ru-RU"/>
              <a:pPr>
                <a:defRPr/>
              </a:pPr>
              <a:t>29.02.2024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BE27999-2A3B-48AB-B41E-BB3B69A8EA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62123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E27999-2A3B-48AB-B41E-BB3B69A8EAD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3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mtClean="0"/>
              </a:p>
            </p:txBody>
          </p:sp>
          <p:grpSp>
            <p:nvGrpSpPr>
              <p:cNvPr id="16" name="Group 4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2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3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4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5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6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7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8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39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1" name="Line 28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2" name="Line 29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7" name="Line 34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8" name="Line 35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49" name="Line 36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0" name="Line 37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1" name="Line 38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2" name="Line 39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3" name="Line 40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4" name="Line 41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5" name="Line 42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6" name="Line 43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7" name="Line 44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8" name="Line 45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59" name="Line 46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0" name="Line 47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1" name="Line 48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2" name="Line 49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3" name="Line 50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4" name="Line 51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5" name="Line 52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7" name="Line 54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68" name="Line 55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7" name="Line 56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76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65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" name="Line 63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" name="Line 64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4" name="Arc 6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7" name="Group 75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7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" name="Line 68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" name="Arc 69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69" name="Rectangle 7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0" name="Rectangle 7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" name="Rectangle 7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C7FC9-3D94-4C40-BEBE-7CF6C214B1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742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29116-4DA5-48BA-A751-4CE5303D10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45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604FF-6D02-451D-BC1C-A8ECE1D67A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7066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19E7D-98F1-4099-931F-846E936C43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5135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1BDFB-51BA-4D5D-B0FE-52A55E6CEE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4860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B0C6-419F-4A9C-87E5-4756D2A7B7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214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C8E7-AD5D-441A-A776-6B56143EA3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27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8662F-FE8B-4630-9EFA-8CFDF2DBD0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913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18B1-5F74-45F6-B639-0F5067113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7046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F34C-5505-4D9A-ACCD-83782A2643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052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7C39B-308A-4090-A5C7-E005C65870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0657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defRPr/>
              </a:pPr>
              <a:endParaRPr lang="ru-RU" altLang="ru-RU" smtClean="0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4F42E75-EE1D-466B-8BCC-DC8D3ABDAD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C00000"/>
                </a:solidFill>
              </a:rPr>
              <a:t>Лекция - Дополнение по </a:t>
            </a:r>
            <a:r>
              <a:rPr lang="ru-RU" sz="3200" dirty="0" smtClean="0">
                <a:solidFill>
                  <a:srgbClr val="C00000"/>
                </a:solidFill>
              </a:rPr>
              <a:t>процессам (А) 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620688"/>
            <a:ext cx="752432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1556792"/>
            <a:ext cx="9144000" cy="198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400" b="1" dirty="0" smtClean="0">
                <a:latin typeface="+mj-lt"/>
                <a:cs typeface="Times New Roman" pitchFamily="18" charset="0"/>
              </a:rPr>
              <a:t>ОПЕРАЦИОННЫЕ</a:t>
            </a:r>
          </a:p>
          <a:p>
            <a:pPr algn="ctr">
              <a:lnSpc>
                <a:spcPct val="150000"/>
              </a:lnSpc>
            </a:pPr>
            <a:r>
              <a:rPr lang="ru-RU" sz="4400" b="1" dirty="0" smtClean="0">
                <a:latin typeface="+mj-lt"/>
                <a:cs typeface="Times New Roman" pitchFamily="18" charset="0"/>
              </a:rPr>
              <a:t>СИСТЕМЫ</a:t>
            </a:r>
            <a:endParaRPr lang="ru-RU" sz="4400" b="1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87463"/>
            <a:ext cx="860425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47565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 bwMode="auto">
          <a:xfrm>
            <a:off x="0" y="1844824"/>
            <a:ext cx="2267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единительная линия 17"/>
          <p:cNvCxnSpPr/>
          <p:nvPr/>
        </p:nvCxnSpPr>
        <p:spPr bwMode="auto">
          <a:xfrm>
            <a:off x="0" y="2348880"/>
            <a:ext cx="23397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Прямоугольник 21"/>
          <p:cNvSpPr/>
          <p:nvPr/>
        </p:nvSpPr>
        <p:spPr>
          <a:xfrm>
            <a:off x="0" y="476672"/>
            <a:ext cx="2123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0</a:t>
            </a:r>
            <a:r>
              <a:rPr lang="en-US" dirty="0" smtClean="0"/>
              <a:t>x60=96</a:t>
            </a:r>
          </a:p>
          <a:p>
            <a:r>
              <a:rPr lang="en-US" dirty="0" smtClean="0"/>
              <a:t>0x78=120</a:t>
            </a:r>
            <a:endParaRPr lang="ru-RU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0"/>
            <a:ext cx="51816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Прямая соединительная линия 22"/>
          <p:cNvCxnSpPr/>
          <p:nvPr/>
        </p:nvCxnSpPr>
        <p:spPr bwMode="auto">
          <a:xfrm>
            <a:off x="5868144" y="1124744"/>
            <a:ext cx="27363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6804248" y="119675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24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 bwMode="auto">
          <a:xfrm flipV="1">
            <a:off x="0" y="3941369"/>
            <a:ext cx="2123728" cy="166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Прямая соединительная линия 27"/>
          <p:cNvCxnSpPr/>
          <p:nvPr/>
        </p:nvCxnSpPr>
        <p:spPr bwMode="auto">
          <a:xfrm>
            <a:off x="35496" y="2539965"/>
            <a:ext cx="23397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AD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5204" y="0"/>
            <a:ext cx="6518796" cy="599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Скругленный прямоугольник 29"/>
          <p:cNvSpPr/>
          <p:nvPr/>
        </p:nvSpPr>
        <p:spPr bwMode="auto">
          <a:xfrm>
            <a:off x="3203848" y="3429000"/>
            <a:ext cx="3384376" cy="864096"/>
          </a:xfrm>
          <a:prstGeom prst="roundRect">
            <a:avLst/>
          </a:prstGeom>
          <a:noFill/>
          <a:ln w="38100" cap="flat" cmpd="sng" algn="ctr">
            <a:solidFill>
              <a:srgbClr val="0AD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 bwMode="auto">
          <a:xfrm>
            <a:off x="3275856" y="1340768"/>
            <a:ext cx="23397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AD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25" grpId="0" build="allAtOnce"/>
      <p:bldP spid="30" grpId="0" animBg="1"/>
      <p:bldP spid="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Стек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75557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0" y="62068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Стек в C/</a:t>
            </a:r>
            <a:r>
              <a:rPr lang="ru-RU" dirty="0" err="1" smtClean="0"/>
              <a:t>Linux</a:t>
            </a:r>
            <a:r>
              <a:rPr lang="ru-RU" dirty="0" smtClean="0"/>
              <a:t> располагается в верхней части пользовательского пространства и растет вниз. </a:t>
            </a:r>
          </a:p>
          <a:p>
            <a:endParaRPr lang="ru-RU" dirty="0" smtClean="0"/>
          </a:p>
          <a:p>
            <a:r>
              <a:rPr lang="ru-RU" dirty="0" smtClean="0"/>
              <a:t>В карте процессов запись будет выглядеть так:</a:t>
            </a:r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4" y="2516510"/>
            <a:ext cx="9105520" cy="15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Прямая соединительная линия 18"/>
          <p:cNvCxnSpPr/>
          <p:nvPr/>
        </p:nvCxnSpPr>
        <p:spPr bwMode="auto">
          <a:xfrm>
            <a:off x="0" y="3020566"/>
            <a:ext cx="8748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Прямоугольник 19"/>
          <p:cNvSpPr/>
          <p:nvPr/>
        </p:nvSpPr>
        <p:spPr>
          <a:xfrm>
            <a:off x="0" y="429309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Прежде чем мы начнем работать со стеком, вспомним, как устроена память в контексте архитектуры x86.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12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Адресное пространство процесса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478802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62068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Архитектура x86-64 (64 бит)</a:t>
            </a:r>
          </a:p>
          <a:p>
            <a:endParaRPr lang="ru-RU" dirty="0" smtClean="0"/>
          </a:p>
          <a:p>
            <a:r>
              <a:rPr lang="ru-RU" dirty="0" smtClean="0"/>
              <a:t>Адрес состоит из 8 байт или 16 </a:t>
            </a:r>
            <a:r>
              <a:rPr lang="ru-RU" dirty="0" err="1" smtClean="0"/>
              <a:t>нибблов</a:t>
            </a:r>
            <a:r>
              <a:rPr lang="ru-RU" dirty="0" smtClean="0"/>
              <a:t> (1 </a:t>
            </a:r>
            <a:r>
              <a:rPr lang="ru-RU" dirty="0" err="1" smtClean="0"/>
              <a:t>ниббл</a:t>
            </a:r>
            <a:r>
              <a:rPr lang="ru-RU" dirty="0" smtClean="0"/>
              <a:t> = 4 бит) </a:t>
            </a:r>
          </a:p>
          <a:p>
            <a:endParaRPr lang="ru-RU" dirty="0" smtClean="0"/>
          </a:p>
          <a:p>
            <a:r>
              <a:rPr lang="ru-RU" dirty="0" smtClean="0"/>
              <a:t>Адрес 0x7ffed89f5000:</a:t>
            </a:r>
          </a:p>
          <a:p>
            <a:pPr>
              <a:buFontTx/>
              <a:buChar char="-"/>
            </a:pPr>
            <a:r>
              <a:rPr lang="ru-RU" dirty="0" smtClean="0"/>
              <a:t> Сколько бит используется?</a:t>
            </a:r>
          </a:p>
          <a:p>
            <a:pPr>
              <a:buFontTx/>
              <a:buChar char="-"/>
            </a:pPr>
            <a:r>
              <a:rPr lang="ru-RU" dirty="0" smtClean="0"/>
              <a:t> Чему равен 48-й бит?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350100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архитектуре x86-64 адресное поле состоит из 64 бит, но используется только 48.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13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Адресное пространство процесса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478802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0" y="6206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Самые верхние биты (от 63 до 47) должны быть одинаковыми;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126876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они равны 0, то это </a:t>
            </a:r>
            <a:r>
              <a:rPr lang="ru-RU" dirty="0" smtClean="0">
                <a:solidFill>
                  <a:srgbClr val="C00000"/>
                </a:solidFill>
              </a:rPr>
              <a:t>пространство пользователя</a:t>
            </a:r>
          </a:p>
          <a:p>
            <a:endParaRPr lang="ru-RU" dirty="0" smtClean="0"/>
          </a:p>
          <a:p>
            <a:r>
              <a:rPr lang="ru-RU" dirty="0" smtClean="0"/>
              <a:t>Если они равны 1, то это </a:t>
            </a:r>
            <a:r>
              <a:rPr lang="ru-RU" dirty="0" smtClean="0">
                <a:solidFill>
                  <a:srgbClr val="C00000"/>
                </a:solidFill>
              </a:rPr>
              <a:t>пространство ядра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Таким образом, </a:t>
            </a:r>
            <a:r>
              <a:rPr lang="ru-RU" u="sng" dirty="0" smtClean="0"/>
              <a:t>пространство пользователя </a:t>
            </a:r>
            <a:r>
              <a:rPr lang="ru-RU" dirty="0" smtClean="0"/>
              <a:t>заканчивается на: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501008"/>
            <a:ext cx="43815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0" y="462004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/>
              <a:t>Пространство ядра </a:t>
            </a:r>
            <a:r>
              <a:rPr lang="ru-RU" dirty="0" smtClean="0"/>
              <a:t>начинается с логического адреса: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5340127"/>
            <a:ext cx="4389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Адресное пространство процесса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478802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76470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Карта памяти тестовой программы:</a:t>
            </a:r>
            <a:endParaRPr lang="ru-RU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05520" cy="15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0" y="292494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Последняя строка представляет собой сегмент, принадлежащий пространству ядра, но отображенный в пространство пользователя. 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auto">
          <a:xfrm>
            <a:off x="0" y="2564904"/>
            <a:ext cx="9144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Прямоугольник 17"/>
          <p:cNvSpPr/>
          <p:nvPr/>
        </p:nvSpPr>
        <p:spPr>
          <a:xfrm>
            <a:off x="0" y="429309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Этот специальный трюк, используемый в </a:t>
            </a:r>
            <a:r>
              <a:rPr lang="ru-RU" dirty="0" err="1" smtClean="0"/>
              <a:t>Linux</a:t>
            </a:r>
            <a:r>
              <a:rPr lang="ru-RU" dirty="0" smtClean="0"/>
              <a:t> для ускорения выполнения некоторых </a:t>
            </a:r>
            <a:r>
              <a:rPr lang="ru-RU" dirty="0" smtClean="0">
                <a:solidFill>
                  <a:srgbClr val="C00000"/>
                </a:solidFill>
              </a:rPr>
              <a:t>системных вызовов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530120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такие вызовы, которые могут быть выполнены напрямую, без полного переключения </a:t>
            </a:r>
            <a:r>
              <a:rPr lang="ru-RU" i="1" dirty="0" smtClean="0"/>
              <a:t>контекста</a:t>
            </a:r>
            <a:r>
              <a:rPr lang="ru-RU" dirty="0" smtClean="0"/>
              <a:t> между </a:t>
            </a:r>
            <a:r>
              <a:rPr lang="ru-RU" u="sng" dirty="0" smtClean="0"/>
              <a:t>пользовательским режимом</a:t>
            </a:r>
            <a:r>
              <a:rPr lang="ru-RU" dirty="0" smtClean="0"/>
              <a:t> и </a:t>
            </a:r>
            <a:r>
              <a:rPr lang="ru-RU" u="sng" dirty="0" smtClean="0"/>
              <a:t>режимом ядра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8" grpId="0" build="allAtOnce"/>
      <p:bldP spid="19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Использование стека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313184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0" y="62068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Какие структуры данных выделяются на стеке. </a:t>
            </a:r>
          </a:p>
          <a:p>
            <a:endParaRPr lang="ru-RU" dirty="0" smtClean="0"/>
          </a:p>
          <a:p>
            <a:r>
              <a:rPr lang="ru-RU" dirty="0" smtClean="0"/>
              <a:t>Дополним программу </a:t>
            </a:r>
            <a:r>
              <a:rPr lang="ru-RU" u="sng" dirty="0" smtClean="0"/>
              <a:t>структурой данных</a:t>
            </a:r>
            <a:r>
              <a:rPr lang="ru-RU" dirty="0" smtClean="0"/>
              <a:t>, которая является </a:t>
            </a:r>
            <a:r>
              <a:rPr lang="ru-RU" u="sng" dirty="0" smtClean="0"/>
              <a:t>локальной</a:t>
            </a:r>
            <a:r>
              <a:rPr lang="ru-RU" dirty="0" smtClean="0"/>
              <a:t> для главной процедуры и посмотрим, </a:t>
            </a:r>
            <a:r>
              <a:rPr lang="ru-RU" u="sng" dirty="0" smtClean="0"/>
              <a:t>где</a:t>
            </a:r>
            <a:r>
              <a:rPr lang="ru-RU" dirty="0" smtClean="0"/>
              <a:t> она отображается в памяти.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Стек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75557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844825"/>
            <a:ext cx="9171109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1179" y="0"/>
            <a:ext cx="6042821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Прямая соединительная линия 9"/>
          <p:cNvCxnSpPr/>
          <p:nvPr/>
        </p:nvCxnSpPr>
        <p:spPr bwMode="auto">
          <a:xfrm>
            <a:off x="3419872" y="2069161"/>
            <a:ext cx="33843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единительная линия 11"/>
          <p:cNvCxnSpPr/>
          <p:nvPr/>
        </p:nvCxnSpPr>
        <p:spPr bwMode="auto">
          <a:xfrm>
            <a:off x="72008" y="2260246"/>
            <a:ext cx="24117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Прямая соединительная линия 13"/>
          <p:cNvCxnSpPr/>
          <p:nvPr/>
        </p:nvCxnSpPr>
        <p:spPr bwMode="auto">
          <a:xfrm flipV="1">
            <a:off x="58191" y="6093296"/>
            <a:ext cx="6458025" cy="83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17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Запускаем несколько раз подряд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478802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80728"/>
            <a:ext cx="620132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20888"/>
            <a:ext cx="621215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077072"/>
            <a:ext cx="6232514" cy="98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единительная линия 7"/>
          <p:cNvCxnSpPr/>
          <p:nvPr/>
        </p:nvCxnSpPr>
        <p:spPr bwMode="auto">
          <a:xfrm>
            <a:off x="1835696" y="1556792"/>
            <a:ext cx="24117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единительная линия 8"/>
          <p:cNvCxnSpPr/>
          <p:nvPr/>
        </p:nvCxnSpPr>
        <p:spPr bwMode="auto">
          <a:xfrm>
            <a:off x="1835696" y="2996952"/>
            <a:ext cx="24117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>
            <a:off x="1800199" y="4628197"/>
            <a:ext cx="24117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Прямоугольник 10"/>
          <p:cNvSpPr/>
          <p:nvPr/>
        </p:nvSpPr>
        <p:spPr>
          <a:xfrm>
            <a:off x="0" y="580526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вы запустите программу несколько раз, то заметите, что сегмент стека немного перемещается.</a:t>
            </a:r>
            <a:endParaRPr lang="ru-RU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844823"/>
            <a:ext cx="9159400" cy="24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429000"/>
            <a:ext cx="9133477" cy="25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063053"/>
            <a:ext cx="9144000" cy="24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18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Адресное пространство процесса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478802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62068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вы хотите, чтобы </a:t>
            </a:r>
            <a:r>
              <a:rPr lang="ru-RU" u="sng" dirty="0" smtClean="0"/>
              <a:t>сегмент стека</a:t>
            </a:r>
            <a:r>
              <a:rPr lang="ru-RU" dirty="0" smtClean="0"/>
              <a:t> оставался на месте, можно попробовать выполнить следующую команду в оболочке: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3" y="1916832"/>
            <a:ext cx="639486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0" y="2780928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Открываем новую оболочку </a:t>
            </a:r>
            <a:r>
              <a:rPr lang="ru-RU" dirty="0" err="1" smtClean="0">
                <a:solidFill>
                  <a:srgbClr val="C00000"/>
                </a:solidFill>
              </a:rPr>
              <a:t>bash</a:t>
            </a:r>
            <a:r>
              <a:rPr lang="ru-RU" dirty="0" smtClean="0"/>
              <a:t>, в которой мы установили параметр </a:t>
            </a:r>
            <a:r>
              <a:rPr lang="ru-RU" dirty="0" err="1" smtClean="0"/>
              <a:t>addr-no-randomize</a:t>
            </a:r>
            <a:r>
              <a:rPr lang="ru-RU" dirty="0" smtClean="0"/>
              <a:t> </a:t>
            </a:r>
            <a:r>
              <a:rPr lang="ru-RU" dirty="0" err="1" smtClean="0"/>
              <a:t>ag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Это позволит системе выделять сегменты данных там, где они должны быть выделены.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Адресное пространство процесса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478802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622" y="908719"/>
            <a:ext cx="9152179" cy="502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единительная линия 7"/>
          <p:cNvCxnSpPr/>
          <p:nvPr/>
        </p:nvCxnSpPr>
        <p:spPr bwMode="auto">
          <a:xfrm>
            <a:off x="13817" y="1484784"/>
            <a:ext cx="24117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единительная линия 8"/>
          <p:cNvCxnSpPr/>
          <p:nvPr/>
        </p:nvCxnSpPr>
        <p:spPr bwMode="auto">
          <a:xfrm flipV="1">
            <a:off x="0" y="5711126"/>
            <a:ext cx="6458025" cy="83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>
            <a:off x="0" y="1700808"/>
            <a:ext cx="16196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AD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Процессы – внутренняя организация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543609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62068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Структура процесса: </a:t>
            </a:r>
          </a:p>
          <a:p>
            <a:r>
              <a:rPr lang="ru-RU" dirty="0" smtClean="0"/>
              <a:t>	где расположены различные области и какие структуры 	данных где находятся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190550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Рассмотрим сегмент кода.</a:t>
            </a:r>
          </a:p>
          <a:p>
            <a:r>
              <a:rPr lang="ru-RU" dirty="0" smtClean="0"/>
              <a:t>Используем расширение GCC для языка C.</a:t>
            </a:r>
          </a:p>
          <a:p>
            <a:endParaRPr lang="ru-RU" dirty="0" smtClean="0"/>
          </a:p>
          <a:p>
            <a:r>
              <a:rPr lang="ru-RU" dirty="0" smtClean="0"/>
              <a:t>С помощью этого расширения можно хранить метку в переменной и затем использовать ее как любое другое значение.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20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Адресное пространство процесса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478802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2736"/>
            <a:ext cx="915023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единительная линия 7"/>
          <p:cNvCxnSpPr/>
          <p:nvPr/>
        </p:nvCxnSpPr>
        <p:spPr bwMode="auto">
          <a:xfrm>
            <a:off x="13817" y="1454341"/>
            <a:ext cx="24117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единительная линия 8"/>
          <p:cNvCxnSpPr/>
          <p:nvPr/>
        </p:nvCxnSpPr>
        <p:spPr bwMode="auto">
          <a:xfrm flipV="1">
            <a:off x="0" y="5680683"/>
            <a:ext cx="6458025" cy="83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>
            <a:off x="0" y="1670365"/>
            <a:ext cx="16196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AD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Прямоугольник 10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Linux</a:t>
            </a:r>
            <a:r>
              <a:rPr lang="ru-RU" dirty="0" smtClean="0"/>
              <a:t> пытается защитить вас от хакеров. Как только вы выйдете из оболочки, вы вернетесь к нормальной работе.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Заполнение стека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262778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54868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Теперь давайте выполним несколько вызовов процедур и посмотрим как растет стек и что на самом деле в него помещается. </a:t>
            </a:r>
          </a:p>
          <a:p>
            <a:endParaRPr lang="ru-RU" dirty="0" smtClean="0"/>
          </a:p>
          <a:p>
            <a:r>
              <a:rPr lang="ru-RU" dirty="0" smtClean="0"/>
              <a:t>Мы сохраним адрес </a:t>
            </a:r>
            <a:r>
              <a:rPr lang="ru-RU" dirty="0" err="1" smtClean="0"/>
              <a:t>p</a:t>
            </a:r>
            <a:r>
              <a:rPr lang="ru-RU" dirty="0" smtClean="0"/>
              <a:t>, выполним несколько вызовов, а затем выведем содержимое из местоположения другой локальной переменной и адрес </a:t>
            </a:r>
            <a:r>
              <a:rPr lang="ru-RU" dirty="0" err="1" smtClean="0"/>
              <a:t>p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3573016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Процедура </a:t>
            </a:r>
            <a:r>
              <a:rPr lang="ru-RU" dirty="0" err="1" smtClean="0"/>
              <a:t>zot</a:t>
            </a:r>
            <a:r>
              <a:rPr lang="ru-RU" dirty="0" smtClean="0"/>
              <a:t>() - это процедура, которая будет выполнять печать. Она запрашивает адрес, а затем печатает по одной строке на каждый элемент стека. Мы возможно, стоит проверить, что заданный адрес выше адреса локальной переменной </a:t>
            </a:r>
            <a:r>
              <a:rPr lang="ru-RU" dirty="0" err="1" smtClean="0"/>
              <a:t>r</a:t>
            </a:r>
            <a:r>
              <a:rPr lang="ru-RU" dirty="0" smtClean="0"/>
              <a:t>, но жить на грани веселее.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22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Заполнение стека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262778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0"/>
            <a:ext cx="5076056" cy="686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0" y="476672"/>
            <a:ext cx="4067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Определить адрес возврата после вызова </a:t>
            </a:r>
            <a:r>
              <a:rPr lang="ru-RU" dirty="0" err="1" smtClean="0"/>
              <a:t>foo</a:t>
            </a:r>
            <a:r>
              <a:rPr lang="ru-RU" dirty="0" smtClean="0"/>
              <a:t>() и </a:t>
            </a:r>
            <a:r>
              <a:rPr lang="ru-RU" dirty="0" err="1" smtClean="0"/>
              <a:t>zot</a:t>
            </a:r>
            <a:r>
              <a:rPr lang="ru-RU" dirty="0" smtClean="0"/>
              <a:t>(). </a:t>
            </a:r>
          </a:p>
          <a:p>
            <a:endParaRPr lang="ru-RU" dirty="0" smtClean="0"/>
          </a:p>
          <a:p>
            <a:r>
              <a:rPr lang="ru-RU" dirty="0" smtClean="0"/>
              <a:t>Определить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base stack pointer</a:t>
            </a:r>
            <a:r>
              <a:rPr lang="ru-RU" dirty="0" smtClean="0"/>
              <a:t>, то есть значение указателя стека до того, как локальная процедура начинает добавлять объекты в стек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108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23</a:t>
            </a:fld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0"/>
            <a:ext cx="5076056" cy="686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82108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24</a:t>
            </a:fld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0"/>
            <a:ext cx="5076056" cy="686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0" y="4919008"/>
            <a:ext cx="914400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Видим: </a:t>
            </a:r>
            <a:r>
              <a:rPr lang="ru-RU" dirty="0" err="1" smtClean="0"/>
              <a:t>p</a:t>
            </a:r>
            <a:r>
              <a:rPr lang="ru-RU" dirty="0" smtClean="0"/>
              <a:t>, </a:t>
            </a:r>
            <a:r>
              <a:rPr lang="ru-RU" dirty="0" err="1" smtClean="0"/>
              <a:t>q</a:t>
            </a:r>
            <a:r>
              <a:rPr lang="ru-RU" dirty="0" smtClean="0"/>
              <a:t>, </a:t>
            </a:r>
            <a:r>
              <a:rPr lang="ru-RU" dirty="0" err="1" smtClean="0"/>
              <a:t>r</a:t>
            </a:r>
            <a:r>
              <a:rPr lang="ru-RU" dirty="0" smtClean="0"/>
              <a:t> и копию адреса </a:t>
            </a:r>
            <a:r>
              <a:rPr lang="ru-RU" dirty="0" err="1" smtClean="0"/>
              <a:t>p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Добавьте аргументы к процедурам, чтобы увидеть их в стеке.</a:t>
            </a:r>
          </a:p>
          <a:p>
            <a:r>
              <a:rPr lang="en-US" dirty="0" smtClean="0"/>
              <a:t>Process Id </a:t>
            </a:r>
            <a:r>
              <a:rPr lang="ru-RU" dirty="0" smtClean="0"/>
              <a:t>перевести в 16-ю систему и найти его в стеке.</a:t>
            </a:r>
          </a:p>
          <a:p>
            <a:r>
              <a:rPr lang="ru-RU" dirty="0" smtClean="0"/>
              <a:t>Указатель базового стека всегда будет заканчиваться 0.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Адресное пространство процесса: куча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565212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620688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Куча используется для структур данных, которые создаются динамически во время выполнения.</a:t>
            </a:r>
          </a:p>
          <a:p>
            <a:endParaRPr lang="ru-RU" dirty="0" smtClean="0"/>
          </a:p>
          <a:p>
            <a:r>
              <a:rPr lang="ru-RU" dirty="0" smtClean="0"/>
              <a:t>Она необходима, когда у нас есть структуры данных, размер которых известен только во время выполнения или должны пережить возврат после вызова процедуры.</a:t>
            </a:r>
          </a:p>
          <a:p>
            <a:endParaRPr lang="ru-RU" dirty="0" smtClean="0"/>
          </a:p>
          <a:p>
            <a:r>
              <a:rPr lang="ru-RU" dirty="0" smtClean="0"/>
              <a:t>Все, что должно пережить возврат из процедуры, конечно, не может быть выделено в стеке. </a:t>
            </a:r>
          </a:p>
          <a:p>
            <a:endParaRPr lang="ru-RU" dirty="0" smtClean="0"/>
          </a:p>
          <a:p>
            <a:r>
              <a:rPr lang="ru-RU" dirty="0" smtClean="0"/>
              <a:t>В языке C нет программной конструкции для выделения данных в куче, вместо этого используется вызов библиотеки. Это, конечно же, </a:t>
            </a:r>
            <a:r>
              <a:rPr lang="ru-RU" dirty="0" err="1" smtClean="0"/>
              <a:t>malloc</a:t>
            </a:r>
            <a:r>
              <a:rPr lang="ru-RU" dirty="0" smtClean="0"/>
              <a:t>()(и ее братья и сестры).</a:t>
            </a:r>
          </a:p>
          <a:p>
            <a:endParaRPr lang="ru-RU" dirty="0" smtClean="0"/>
          </a:p>
          <a:p>
            <a:r>
              <a:rPr lang="ru-RU" dirty="0" smtClean="0"/>
              <a:t>Когда вызывается </a:t>
            </a:r>
            <a:r>
              <a:rPr lang="ru-RU" dirty="0" err="1" smtClean="0"/>
              <a:t>malloc</a:t>
            </a:r>
            <a:r>
              <a:rPr lang="ru-RU" dirty="0" smtClean="0"/>
              <a:t>, она выделяет область в куче.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63763"/>
            <a:ext cx="8435975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Куча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82758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0337" y="0"/>
            <a:ext cx="5173663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единительная линия 10"/>
          <p:cNvCxnSpPr/>
          <p:nvPr/>
        </p:nvCxnSpPr>
        <p:spPr bwMode="auto">
          <a:xfrm>
            <a:off x="1187624" y="2708920"/>
            <a:ext cx="864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единительная линия 11"/>
          <p:cNvCxnSpPr/>
          <p:nvPr/>
        </p:nvCxnSpPr>
        <p:spPr bwMode="auto">
          <a:xfrm>
            <a:off x="35496" y="4335608"/>
            <a:ext cx="5832648" cy="294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27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Куча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82758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0" y="76470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Проблема использования кучи заключается не в том, как выделить память, а в том, как освободить только один раз и не использовать память, которую только что освободили.</a:t>
            </a:r>
          </a:p>
          <a:p>
            <a:endParaRPr lang="ru-RU" dirty="0" smtClean="0"/>
          </a:p>
          <a:p>
            <a:r>
              <a:rPr lang="ru-RU" dirty="0" smtClean="0"/>
              <a:t>Компилятор обнаружит какую-то очевидную ошибку, но большинство ошибок проявится только во время выполнения. и отследить их бывает очень сложно.</a:t>
            </a:r>
          </a:p>
          <a:p>
            <a:endParaRPr lang="ru-RU" dirty="0" smtClean="0"/>
          </a:p>
          <a:p>
            <a:r>
              <a:rPr lang="ru-RU" dirty="0" smtClean="0"/>
              <a:t>Если выделять 20-байтовую структуру данных каждую миллисекунду и забыть освободить ее, то память может закончиться через день или два.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Куча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82758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95487"/>
            <a:ext cx="8435975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0"/>
            <a:ext cx="5580112" cy="4825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единительная линия 7"/>
          <p:cNvCxnSpPr/>
          <p:nvPr/>
        </p:nvCxnSpPr>
        <p:spPr bwMode="auto">
          <a:xfrm>
            <a:off x="683568" y="2708920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Прямая соединительная линия 11"/>
          <p:cNvCxnSpPr/>
          <p:nvPr/>
        </p:nvCxnSpPr>
        <p:spPr bwMode="auto">
          <a:xfrm>
            <a:off x="4032806" y="3019074"/>
            <a:ext cx="1298736" cy="117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Прямоугольник 18"/>
          <p:cNvSpPr/>
          <p:nvPr/>
        </p:nvSpPr>
        <p:spPr>
          <a:xfrm>
            <a:off x="0" y="548680"/>
            <a:ext cx="4572000" cy="15696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ru-RU" dirty="0" smtClean="0"/>
              <a:t>Использование указателя на структуру данных, которая была освобождена, имеет неопределенное</a:t>
            </a:r>
            <a:r>
              <a:rPr lang="en-US" dirty="0" smtClean="0"/>
              <a:t> </a:t>
            </a:r>
            <a:r>
              <a:rPr lang="ru-RU" dirty="0" smtClean="0"/>
              <a:t>поведение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29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Куча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82758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23900"/>
            <a:ext cx="8504237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0"/>
            <a:ext cx="6300192" cy="5074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единительная линия 10"/>
          <p:cNvCxnSpPr/>
          <p:nvPr/>
        </p:nvCxnSpPr>
        <p:spPr bwMode="auto">
          <a:xfrm>
            <a:off x="0" y="1628800"/>
            <a:ext cx="18722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единительная линия 12"/>
          <p:cNvCxnSpPr/>
          <p:nvPr/>
        </p:nvCxnSpPr>
        <p:spPr bwMode="auto">
          <a:xfrm>
            <a:off x="6660232" y="1556792"/>
            <a:ext cx="3600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Прямоугольник 17"/>
          <p:cNvSpPr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smtClean="0"/>
              <a:t>Когда вы вызовете </a:t>
            </a:r>
            <a:r>
              <a:rPr lang="ru-RU" dirty="0" err="1" smtClean="0">
                <a:solidFill>
                  <a:srgbClr val="C00000"/>
                </a:solidFill>
              </a:rPr>
              <a:t>free</a:t>
            </a:r>
            <a:r>
              <a:rPr lang="ru-RU" dirty="0" smtClean="0">
                <a:solidFill>
                  <a:srgbClr val="C00000"/>
                </a:solidFill>
              </a:rPr>
              <a:t>(</a:t>
            </a:r>
            <a:r>
              <a:rPr lang="ru-RU" dirty="0" err="1" smtClean="0">
                <a:solidFill>
                  <a:srgbClr val="C00000"/>
                </a:solidFill>
              </a:rPr>
              <a:t>pointer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r>
              <a:rPr lang="ru-RU" dirty="0" smtClean="0"/>
              <a:t>, функция </a:t>
            </a:r>
            <a:r>
              <a:rPr lang="ru-RU" dirty="0" err="1" smtClean="0">
                <a:solidFill>
                  <a:srgbClr val="C00000"/>
                </a:solidFill>
              </a:rPr>
              <a:t>free</a:t>
            </a:r>
            <a:r>
              <a:rPr lang="ru-RU" dirty="0" smtClean="0"/>
              <a:t> просто прочитает размер блока из области памяти "слева" от адреса </a:t>
            </a:r>
            <a:r>
              <a:rPr lang="ru-RU" dirty="0" err="1" smtClean="0"/>
              <a:t>pointer</a:t>
            </a:r>
            <a:r>
              <a:rPr lang="ru-RU" dirty="0" smtClean="0"/>
              <a:t> - так она узнает, сколько памяти нужно освободить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Процессы – внутренняя организация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543609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5204" y="548680"/>
            <a:ext cx="6518796" cy="599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Адресное пространство процесса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478802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0" y="40466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мы напечатали карту памяти, определили</a:t>
            </a:r>
            <a:r>
              <a:rPr lang="en-US" dirty="0" smtClean="0"/>
              <a:t> </a:t>
            </a:r>
            <a:r>
              <a:rPr lang="ru-RU" dirty="0" smtClean="0"/>
              <a:t>сегменты для кода, данных, ядра, стека и кучи.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середине, между кучей и стеком, также было много мусора.</a:t>
            </a:r>
            <a:endParaRPr lang="en-US" dirty="0" smtClean="0"/>
          </a:p>
          <a:p>
            <a:r>
              <a:rPr lang="ru-RU" dirty="0" smtClean="0"/>
              <a:t>Некоторые сегменты являются исполняемыми, некоторые - записываемыми, некоторые описываются</a:t>
            </a:r>
            <a:r>
              <a:rPr lang="en-US" dirty="0" smtClean="0"/>
              <a:t> </a:t>
            </a:r>
            <a:r>
              <a:rPr lang="ru-RU" dirty="0" smtClean="0"/>
              <a:t>чем-то похожим на: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636912"/>
            <a:ext cx="5286208" cy="54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0" y="321297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Все сегменты выделяются под разделяемые библиотеки, либо код, либо</a:t>
            </a:r>
            <a:r>
              <a:rPr lang="en-US" dirty="0" smtClean="0"/>
              <a:t> </a:t>
            </a:r>
            <a:r>
              <a:rPr lang="ru-RU" dirty="0" smtClean="0"/>
              <a:t>области, используемые для динамических структур данных.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Адресное пространство процесса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4788024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0" y="62068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Мы использовали библиотечные процедуры для печати сообщений, определения идентификатора процесса, выделения</a:t>
            </a:r>
            <a:r>
              <a:rPr lang="en-US" dirty="0" smtClean="0"/>
              <a:t> </a:t>
            </a:r>
            <a:r>
              <a:rPr lang="ru-RU" dirty="0" smtClean="0"/>
              <a:t>памяти и т. д. Все эти процедуры находятся где-то в этих сегментах.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242088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Процедуры </a:t>
            </a:r>
            <a:r>
              <a:rPr lang="ru-RU" dirty="0" err="1" smtClean="0">
                <a:solidFill>
                  <a:srgbClr val="C00000"/>
                </a:solidFill>
              </a:rPr>
              <a:t>malloc</a:t>
            </a:r>
            <a:r>
              <a:rPr lang="ru-RU" dirty="0" smtClean="0"/>
              <a:t> хранят информацию о структурах данных, которые были выделены и освобождены, и если испортить эту информацию, освободив объекты дважды, то, конечно, все сломается.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32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 flipV="1">
            <a:off x="3128" y="501611"/>
            <a:ext cx="6153048" cy="72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47565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62068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Используем две конструкции: </a:t>
            </a:r>
          </a:p>
          <a:p>
            <a:r>
              <a:rPr lang="ru-RU" dirty="0" smtClean="0"/>
              <a:t>- метка </a:t>
            </a:r>
            <a:r>
              <a:rPr lang="ru-RU" dirty="0" err="1" smtClean="0"/>
              <a:t>foo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 преобразование метки в значение &amp;&amp;</a:t>
            </a:r>
            <a:r>
              <a:rPr lang="ru-RU" dirty="0" err="1" smtClean="0"/>
              <a:t>foo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Если все работает правильно вы должны увидеть в терминале адрес метки </a:t>
            </a:r>
            <a:r>
              <a:rPr lang="ru-RU" dirty="0" err="1" smtClean="0"/>
              <a:t>foo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После этого программа зависнет в ожидании ввода с клавиатуры (на самом деле, чего угодно в стандартном потоке ввода).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47565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0" y="476672"/>
            <a:ext cx="507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Используем две конструкции: 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rgbClr val="C00000"/>
                </a:solidFill>
              </a:rPr>
              <a:t>метка</a:t>
            </a:r>
            <a:r>
              <a:rPr lang="ru-RU" dirty="0" smtClean="0"/>
              <a:t> </a:t>
            </a:r>
            <a:r>
              <a:rPr lang="ru-RU" dirty="0" err="1" smtClean="0"/>
              <a:t>foo</a:t>
            </a:r>
            <a:r>
              <a:rPr lang="ru-RU" dirty="0" smtClean="0"/>
              <a:t> (Метка - это корректный идентификатор С, завершаемый двоеточием)</a:t>
            </a:r>
          </a:p>
          <a:p>
            <a:pPr>
              <a:buFontTx/>
              <a:buChar char="-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</a:rPr>
              <a:t>унарный оператор &amp;&amp;</a:t>
            </a:r>
            <a:r>
              <a:rPr lang="ru-RU" dirty="0" smtClean="0"/>
              <a:t>, чтобы получить адрес метки (&amp;&amp;</a:t>
            </a:r>
            <a:r>
              <a:rPr lang="ru-RU" dirty="0" err="1" smtClean="0"/>
              <a:t>foo</a:t>
            </a:r>
            <a:r>
              <a:rPr lang="ru-RU" dirty="0" smtClean="0"/>
              <a:t>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5237" y="0"/>
            <a:ext cx="4068763" cy="179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3212976"/>
            <a:ext cx="34536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0" y="3140968"/>
            <a:ext cx="50760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 </a:t>
            </a:r>
            <a:r>
              <a:rPr lang="en-US" dirty="0" err="1" smtClean="0">
                <a:solidFill>
                  <a:srgbClr val="C00000"/>
                </a:solidFill>
              </a:rPr>
              <a:t>gcc</a:t>
            </a:r>
            <a:r>
              <a:rPr lang="en-US" dirty="0" smtClean="0">
                <a:solidFill>
                  <a:srgbClr val="C00000"/>
                </a:solidFill>
              </a:rPr>
              <a:t> os13.c -o os13 &amp;&amp; ./os13</a:t>
            </a:r>
          </a:p>
          <a:p>
            <a:endParaRPr lang="ru-RU" dirty="0" smtClean="0"/>
          </a:p>
          <a:p>
            <a:r>
              <a:rPr lang="ru-RU" dirty="0" smtClean="0"/>
              <a:t>Если все работает правильно вы должны увидеть в терминале адрес метки </a:t>
            </a:r>
            <a:r>
              <a:rPr lang="ru-RU" dirty="0" err="1" smtClean="0"/>
              <a:t>foo</a:t>
            </a:r>
            <a:r>
              <a:rPr lang="ru-RU" dirty="0" smtClean="0"/>
              <a:t>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288340"/>
            <a:ext cx="50760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этого программа зависнет в ожидании ввода с клавиатуры (на самом деле, чего угодно в стандартном потоке ввода).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47565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0" y="69269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Запуск процесса в фоновом режиме: позволяет использовать оболочку, пока программа приостановлена в ожидании ввода: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1628800"/>
            <a:ext cx="5076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$./os13&amp;</a:t>
            </a:r>
            <a:endParaRPr lang="ru-RU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628800"/>
            <a:ext cx="291212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0" y="270892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Число </a:t>
            </a:r>
            <a:r>
              <a:rPr lang="en-US" dirty="0" smtClean="0"/>
              <a:t>3273</a:t>
            </a:r>
            <a:r>
              <a:rPr lang="ru-RU" dirty="0" smtClean="0"/>
              <a:t> - это идентификатор процесса.</a:t>
            </a:r>
          </a:p>
          <a:p>
            <a:endParaRPr lang="ru-RU" dirty="0" smtClean="0"/>
          </a:p>
          <a:p>
            <a:r>
              <a:rPr lang="ru-RU" dirty="0" smtClean="0"/>
              <a:t>В каталоге </a:t>
            </a:r>
            <a:r>
              <a:rPr lang="ru-RU" b="1" dirty="0" smtClean="0">
                <a:solidFill>
                  <a:srgbClr val="C00000"/>
                </a:solidFill>
              </a:rPr>
              <a:t>/</a:t>
            </a:r>
            <a:r>
              <a:rPr lang="ru-RU" b="1" dirty="0" err="1" smtClean="0">
                <a:solidFill>
                  <a:srgbClr val="C00000"/>
                </a:solidFill>
              </a:rPr>
              <a:t>proc</a:t>
            </a:r>
            <a:r>
              <a:rPr lang="ru-RU" dirty="0" smtClean="0"/>
              <a:t> находится директория</a:t>
            </a:r>
            <a:r>
              <a:rPr lang="en-US" dirty="0" smtClean="0"/>
              <a:t> </a:t>
            </a:r>
            <a:r>
              <a:rPr lang="ru-RU" dirty="0" smtClean="0"/>
              <a:t>с именем идентификатора процесса. Содержимое файла </a:t>
            </a:r>
            <a:r>
              <a:rPr lang="ru-RU" dirty="0" err="1" smtClean="0">
                <a:solidFill>
                  <a:srgbClr val="C00000"/>
                </a:solidFill>
              </a:rPr>
              <a:t>maps</a:t>
            </a:r>
            <a:r>
              <a:rPr lang="ru-RU" dirty="0" smtClean="0"/>
              <a:t> из этой директории: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47565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036882" cy="495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0" y="528834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отображение процесса в памяти. </a:t>
            </a:r>
          </a:p>
          <a:p>
            <a:r>
              <a:rPr lang="ru-RU" dirty="0" smtClean="0"/>
              <a:t>Сегмент кода</a:t>
            </a:r>
          </a:p>
          <a:p>
            <a:r>
              <a:rPr lang="ru-RU" dirty="0" smtClean="0"/>
              <a:t>Адрес метки </a:t>
            </a:r>
            <a:r>
              <a:rPr lang="ru-RU" dirty="0" err="1" smtClean="0"/>
              <a:t>foo</a:t>
            </a:r>
            <a:r>
              <a:rPr lang="ru-RU" dirty="0" smtClean="0"/>
              <a:t> </a:t>
            </a:r>
            <a:r>
              <a:rPr lang="ru-RU" dirty="0" err="1" smtClean="0"/>
              <a:t>соответстует</a:t>
            </a:r>
            <a:r>
              <a:rPr lang="ru-RU" dirty="0" smtClean="0"/>
              <a:t> указанному диапазону.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 bwMode="auto">
          <a:xfrm>
            <a:off x="1979712" y="2747676"/>
            <a:ext cx="295232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5229200"/>
            <a:ext cx="291212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47565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0" y="76470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перевода задачи в обычный режим следует использовать команду </a:t>
            </a:r>
            <a:r>
              <a:rPr lang="ru-RU" b="1" dirty="0" err="1" smtClean="0"/>
              <a:t>fg</a:t>
            </a:r>
            <a:r>
              <a:rPr lang="ru-RU" b="1" dirty="0" smtClean="0"/>
              <a:t>: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fg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./os13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$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73016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Чтобы сделать все немного удобнее, мы расширим нашу программу так, чтобы она</a:t>
            </a:r>
            <a:r>
              <a:rPr lang="en-US" dirty="0" smtClean="0"/>
              <a:t> </a:t>
            </a:r>
            <a:r>
              <a:rPr lang="ru-RU" dirty="0" smtClean="0"/>
              <a:t>получала свой собственный идентификатор процесса и затем распечатаем содержимое </a:t>
            </a:r>
            <a:r>
              <a:rPr lang="ru-RU" b="1" dirty="0" err="1" smtClean="0">
                <a:solidFill>
                  <a:srgbClr val="C00000"/>
                </a:solidFill>
              </a:rPr>
              <a:t>proc</a:t>
            </a:r>
            <a:r>
              <a:rPr lang="ru-RU" b="1" dirty="0" smtClean="0">
                <a:solidFill>
                  <a:srgbClr val="C00000"/>
                </a:solidFill>
              </a:rPr>
              <a:t>/&lt;</a:t>
            </a:r>
            <a:r>
              <a:rPr lang="ru-RU" b="1" dirty="0" err="1" smtClean="0">
                <a:solidFill>
                  <a:srgbClr val="C00000"/>
                </a:solidFill>
              </a:rPr>
              <a:t>pid</a:t>
            </a:r>
            <a:r>
              <a:rPr lang="ru-RU" b="1" dirty="0" smtClean="0">
                <a:solidFill>
                  <a:srgbClr val="C00000"/>
                </a:solidFill>
              </a:rPr>
              <a:t>&gt;/</a:t>
            </a:r>
            <a:r>
              <a:rPr lang="ru-RU" b="1" dirty="0" err="1" smtClean="0">
                <a:solidFill>
                  <a:srgbClr val="C00000"/>
                </a:solidFill>
              </a:rPr>
              <a:t>maps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этого следует использовать библиотечную процедуру </a:t>
            </a:r>
            <a:r>
              <a:rPr lang="ru-RU" dirty="0" err="1" smtClean="0">
                <a:solidFill>
                  <a:srgbClr val="C00000"/>
                </a:solidFill>
              </a:rPr>
              <a:t>system</a:t>
            </a:r>
            <a:r>
              <a:rPr lang="ru-RU" dirty="0" smtClean="0">
                <a:solidFill>
                  <a:srgbClr val="C00000"/>
                </a:solidFill>
              </a:rPr>
              <a:t>()</a:t>
            </a:r>
            <a:r>
              <a:rPr lang="ru-RU" dirty="0" smtClean="0"/>
              <a:t>, которая будет считывать команду из строки и затем выполнять ее в </a:t>
            </a:r>
            <a:r>
              <a:rPr lang="ru-RU" dirty="0" err="1" smtClean="0"/>
              <a:t>подпроцессе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67218B1-5F74-45F6-B639-0F5067113F02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Пример 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0" y="476672"/>
            <a:ext cx="1475656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-1"/>
            <a:ext cx="6300192" cy="486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08720"/>
            <a:ext cx="9144000" cy="528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единительная линия 10"/>
          <p:cNvCxnSpPr/>
          <p:nvPr/>
        </p:nvCxnSpPr>
        <p:spPr bwMode="auto">
          <a:xfrm>
            <a:off x="0" y="1628800"/>
            <a:ext cx="24117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единительная линия 12"/>
          <p:cNvCxnSpPr/>
          <p:nvPr/>
        </p:nvCxnSpPr>
        <p:spPr bwMode="auto">
          <a:xfrm>
            <a:off x="0" y="3149281"/>
            <a:ext cx="4139952" cy="38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Прямая соединительная линия 14"/>
          <p:cNvCxnSpPr/>
          <p:nvPr/>
        </p:nvCxnSpPr>
        <p:spPr bwMode="auto">
          <a:xfrm>
            <a:off x="0" y="1844824"/>
            <a:ext cx="18356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AD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единительная линия 15"/>
          <p:cNvCxnSpPr/>
          <p:nvPr/>
        </p:nvCxnSpPr>
        <p:spPr bwMode="auto">
          <a:xfrm>
            <a:off x="0" y="2747676"/>
            <a:ext cx="4139952" cy="38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AD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Эскиз">
  <a:themeElements>
    <a:clrScheme name="Эскиз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Эскиз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Эскиз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Designs\Эскиз.pot</Template>
  <TotalTime>21845</TotalTime>
  <Words>1185</Words>
  <Application>Microsoft Office PowerPoint</Application>
  <PresentationFormat>Экран (4:3)</PresentationFormat>
  <Paragraphs>199</Paragraphs>
  <Slides>32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Эскиз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</vt:vector>
  </TitlesOfParts>
  <Company>TvGU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ресурсами компьютера</dc:title>
  <dc:creator>Sergey Sorokin</dc:creator>
  <cp:lastModifiedBy>m</cp:lastModifiedBy>
  <cp:revision>1440</cp:revision>
  <cp:lastPrinted>1601-01-01T00:00:00Z</cp:lastPrinted>
  <dcterms:created xsi:type="dcterms:W3CDTF">2009-09-14T18:26:03Z</dcterms:created>
  <dcterms:modified xsi:type="dcterms:W3CDTF">2024-02-29T14:38:06Z</dcterms:modified>
</cp:coreProperties>
</file>