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sldIdLst>
    <p:sldId id="592" r:id="rId2"/>
    <p:sldId id="848" r:id="rId3"/>
    <p:sldId id="873" r:id="rId4"/>
    <p:sldId id="872" r:id="rId5"/>
    <p:sldId id="838" r:id="rId6"/>
    <p:sldId id="850" r:id="rId7"/>
    <p:sldId id="839" r:id="rId8"/>
    <p:sldId id="840" r:id="rId9"/>
    <p:sldId id="849" r:id="rId10"/>
    <p:sldId id="841" r:id="rId11"/>
    <p:sldId id="842" r:id="rId12"/>
    <p:sldId id="852" r:id="rId13"/>
    <p:sldId id="853" r:id="rId14"/>
    <p:sldId id="847" r:id="rId15"/>
    <p:sldId id="851" r:id="rId16"/>
    <p:sldId id="846" r:id="rId17"/>
    <p:sldId id="844" r:id="rId18"/>
    <p:sldId id="843" r:id="rId19"/>
    <p:sldId id="845" r:id="rId20"/>
    <p:sldId id="854" r:id="rId21"/>
    <p:sldId id="855" r:id="rId22"/>
    <p:sldId id="856" r:id="rId23"/>
    <p:sldId id="857" r:id="rId24"/>
    <p:sldId id="858" r:id="rId25"/>
    <p:sldId id="860" r:id="rId26"/>
    <p:sldId id="859" r:id="rId27"/>
    <p:sldId id="861" r:id="rId28"/>
    <p:sldId id="862" r:id="rId29"/>
    <p:sldId id="863" r:id="rId30"/>
    <p:sldId id="864" r:id="rId31"/>
    <p:sldId id="865" r:id="rId32"/>
    <p:sldId id="866" r:id="rId33"/>
    <p:sldId id="867" r:id="rId34"/>
    <p:sldId id="71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0AD40F"/>
    <a:srgbClr val="F9F3D7"/>
    <a:srgbClr val="F5EABD"/>
    <a:srgbClr val="F2E4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784" autoAdjust="0"/>
  </p:normalViewPr>
  <p:slideViewPr>
    <p:cSldViewPr>
      <p:cViewPr varScale="1">
        <p:scale>
          <a:sx n="103" d="100"/>
          <a:sy n="103" d="100"/>
        </p:scale>
        <p:origin x="-4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7C20B6-79E8-4C68-9057-299808F74EF8}" type="datetimeFigureOut">
              <a:rPr lang="ru-RU"/>
              <a:pPr>
                <a:defRPr/>
              </a:pPr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BE27999-2A3B-48AB-B41E-BB3B69A8EA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62123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/>
              </a:p>
            </p:txBody>
          </p:sp>
          <p:grpSp>
            <p:nvGrpSpPr>
              <p:cNvPr id="16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6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7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2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3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7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7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Arc 69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69" name="Rectangle 7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" name="Rectangle 7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" name="Rectangle 7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7FC9-3D94-4C40-BEBE-7CF6C214B1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42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9116-4DA5-48BA-A751-4CE5303D10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45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04FF-6D02-451D-BC1C-A8ECE1D67A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706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19E7D-98F1-4099-931F-846E936C43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13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1BDFB-51BA-4D5D-B0FE-52A55E6CEE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86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B0C6-419F-4A9C-87E5-4756D2A7B7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1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C8E7-AD5D-441A-A776-6B56143EA3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27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662F-FE8B-4630-9EFA-8CFDF2DBD0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913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18B1-5F74-45F6-B639-0F5067113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7046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F34C-5505-4D9A-ACCD-83782A2643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052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7C39B-308A-4090-A5C7-E005C65870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65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F42E75-EE1D-466B-8BCC-DC8D3ABDAD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SIGTER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Лекция – Процессы: сигналы (А) 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620688"/>
            <a:ext cx="752432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1556792"/>
            <a:ext cx="9144000" cy="198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400" b="1" dirty="0" smtClean="0">
                <a:latin typeface="+mj-lt"/>
                <a:cs typeface="Times New Roman" pitchFamily="18" charset="0"/>
              </a:rPr>
              <a:t>ОПЕРАЦИОННЫЕ</a:t>
            </a:r>
          </a:p>
          <a:p>
            <a:pPr algn="ctr">
              <a:lnSpc>
                <a:spcPct val="150000"/>
              </a:lnSpc>
            </a:pPr>
            <a:r>
              <a:rPr lang="ru-RU" sz="4400" b="1" dirty="0" smtClean="0">
                <a:latin typeface="+mj-lt"/>
                <a:cs typeface="Times New Roman" pitchFamily="18" charset="0"/>
              </a:rPr>
              <a:t>СИСТЕМЫ</a:t>
            </a:r>
            <a:endParaRPr lang="ru-RU" sz="44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Работа с сигналами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9878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54868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Обычно при запуске программы процесс наследует стандартные обработчики сигналов по умолчанию от своего родителя.</a:t>
            </a:r>
          </a:p>
          <a:p>
            <a:r>
              <a:rPr lang="ru-RU" dirty="0" smtClean="0"/>
              <a:t> Затем процесс может установить свои собственные обработчики сигналов, чтобы изменить поведение процесса.</a:t>
            </a:r>
          </a:p>
          <a:p>
            <a:r>
              <a:rPr lang="ru-RU" dirty="0" smtClean="0"/>
              <a:t> Одним из примеров является ситуация, когда процесс хочет выполнить некоторые важные действия перед завершением, когда он получает сигнал </a:t>
            </a:r>
            <a:r>
              <a:rPr lang="ru-RU" dirty="0" smtClean="0">
                <a:solidFill>
                  <a:srgbClr val="C00000"/>
                </a:solidFill>
              </a:rPr>
              <a:t>SIGTERM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84380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47667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ru-RU" dirty="0" smtClean="0">
                <a:cs typeface="Times New Roman" pitchFamily="18" charset="0"/>
              </a:rPr>
              <a:t>Для определения реакции на получение того или иного сигнала в процессе служит системный вызов </a:t>
            </a:r>
            <a:r>
              <a:rPr lang="ru-RU" b="1" dirty="0" err="1" smtClean="0">
                <a:solidFill>
                  <a:srgbClr val="C00000"/>
                </a:solidFill>
                <a:cs typeface="Times New Roman" pitchFamily="18" charset="0"/>
              </a:rPr>
              <a:t>signal</a:t>
            </a:r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()</a:t>
            </a:r>
            <a:r>
              <a:rPr lang="ru-RU" dirty="0" smtClean="0">
                <a:solidFill>
                  <a:srgbClr val="C00000"/>
                </a:solidFill>
                <a:cs typeface="Times New Roman" pitchFamily="18" charset="0"/>
              </a:rPr>
              <a:t>:</a:t>
            </a:r>
            <a:endParaRPr lang="ru-RU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0" y="1340768"/>
            <a:ext cx="88392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SzPct val="85000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signal.h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&gt;</a:t>
            </a:r>
          </a:p>
          <a:p>
            <a:pPr marL="342900" indent="-342900" algn="just">
              <a:spcBef>
                <a:spcPct val="20000"/>
              </a:spcBef>
              <a:buSzPct val="85000"/>
            </a:pP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void (*signal  ( 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 sig, void (*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) (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))) (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3095625" y="2276872"/>
            <a:ext cx="60483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sig</a:t>
            </a:r>
            <a:r>
              <a:rPr lang="en-US" sz="1800" dirty="0">
                <a:solidFill>
                  <a:srgbClr val="000000"/>
                </a:solidFill>
              </a:rPr>
              <a:t> –</a:t>
            </a:r>
            <a:r>
              <a:rPr lang="ru-RU" sz="1800" dirty="0">
                <a:solidFill>
                  <a:srgbClr val="000000"/>
                </a:solidFill>
              </a:rPr>
              <a:t>	номер сигнала, для которого 	устанавливается реакция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</a:rPr>
              <a:t>disp</a:t>
            </a:r>
            <a:r>
              <a:rPr lang="ru-RU" sz="1800" dirty="0">
                <a:solidFill>
                  <a:srgbClr val="000000"/>
                </a:solidFill>
              </a:rPr>
              <a:t> – 	либо определенная пользователем 	функция – обработчик сигнала, либо 	одна из констант:</a:t>
            </a:r>
          </a:p>
          <a:p>
            <a:pPr algn="l"/>
            <a:r>
              <a:rPr lang="ru-RU" sz="1800" b="1" dirty="0">
                <a:solidFill>
                  <a:srgbClr val="000000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SIG_DFL</a:t>
            </a:r>
            <a:r>
              <a:rPr lang="ru-RU" sz="1800" b="1" dirty="0">
                <a:solidFill>
                  <a:srgbClr val="000000"/>
                </a:solidFill>
              </a:rPr>
              <a:t> – </a:t>
            </a:r>
            <a:r>
              <a:rPr lang="ru-RU" sz="1800" dirty="0">
                <a:solidFill>
                  <a:srgbClr val="000000"/>
                </a:solidFill>
              </a:rPr>
              <a:t>обработка по умолчанию</a:t>
            </a:r>
            <a:endParaRPr lang="en-US" sz="1800" dirty="0">
              <a:solidFill>
                <a:srgbClr val="000000"/>
              </a:solidFill>
            </a:endParaRPr>
          </a:p>
          <a:p>
            <a:pPr lvl="2" algn="l"/>
            <a:r>
              <a:rPr lang="en-US" sz="1800" b="1" dirty="0">
                <a:solidFill>
                  <a:srgbClr val="000000"/>
                </a:solidFill>
              </a:rPr>
              <a:t>SIG_IGN</a:t>
            </a:r>
            <a:r>
              <a:rPr lang="ru-RU" sz="1800" b="1" dirty="0">
                <a:solidFill>
                  <a:srgbClr val="000000"/>
                </a:solidFill>
              </a:rPr>
              <a:t> - </a:t>
            </a:r>
            <a:r>
              <a:rPr lang="ru-RU" sz="1800" dirty="0">
                <a:solidFill>
                  <a:srgbClr val="000000"/>
                </a:solidFill>
              </a:rPr>
              <a:t>игнорирование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179512" y="4293096"/>
            <a:ext cx="82296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ru-RU" sz="2400" dirty="0">
                <a:cs typeface="Times New Roman" pitchFamily="18" charset="0"/>
              </a:rPr>
              <a:t>При успешном завершении функция возвращает указатель на предыдущий обработчик данного сигнала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Работа с сигналами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52883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cs typeface="Times New Roman" pitchFamily="18" charset="0"/>
              </a:rPr>
              <a:t>Функция-обработчик сигнала должна принимать </a:t>
            </a:r>
            <a:r>
              <a:rPr lang="ru-RU" b="1" u="sng" dirty="0" smtClean="0">
                <a:cs typeface="Times New Roman" pitchFamily="18" charset="0"/>
              </a:rPr>
              <a:t>один</a:t>
            </a:r>
            <a:r>
              <a:rPr lang="ru-RU" dirty="0" smtClean="0">
                <a:cs typeface="Times New Roman" pitchFamily="18" charset="0"/>
              </a:rPr>
              <a:t> целочисленный аргумент (в нем будет передан </a:t>
            </a:r>
            <a:r>
              <a:rPr lang="ru-RU" u="sng" dirty="0" smtClean="0">
                <a:cs typeface="Times New Roman" pitchFamily="18" charset="0"/>
              </a:rPr>
              <a:t>номер обрабатываемого сигнала</a:t>
            </a:r>
            <a:r>
              <a:rPr lang="ru-RU" dirty="0" smtClean="0">
                <a:cs typeface="Times New Roman" pitchFamily="18" charset="0"/>
              </a:rPr>
              <a:t>), и не возвращать никаких значений.</a:t>
            </a:r>
            <a:endParaRPr lang="ru-RU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p"/>
      <p:bldP spid="11" grpId="0" build="allAtOnce" animBg="1"/>
      <p:bldP spid="1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908720"/>
            <a:ext cx="6804248" cy="33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SIGINT</a:t>
            </a:r>
            <a:r>
              <a:rPr lang="ru-RU" dirty="0" smtClean="0"/>
              <a:t> — номер сигнала, для которого устанавливается реакция, а </a:t>
            </a:r>
            <a:r>
              <a:rPr lang="en-US" b="1" dirty="0" err="1" smtClean="0">
                <a:solidFill>
                  <a:srgbClr val="C00000"/>
                </a:solidFill>
              </a:rPr>
              <a:t>sighandler</a:t>
            </a:r>
            <a:r>
              <a:rPr lang="ru-RU" dirty="0" smtClean="0"/>
              <a:t> —определенная пользователем функция-обработчик сигнала</a:t>
            </a:r>
            <a:endParaRPr lang="en-US" dirty="0" smtClean="0"/>
          </a:p>
        </p:txBody>
      </p:sp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437112"/>
            <a:ext cx="6349987" cy="96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 bwMode="auto">
          <a:xfrm>
            <a:off x="0" y="476672"/>
            <a:ext cx="154766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84380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47667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ru-RU" dirty="0" smtClean="0">
                <a:cs typeface="Times New Roman" pitchFamily="18" charset="0"/>
              </a:rPr>
              <a:t>Для определения реакции на получение того или иного сигнала в процессе служит системный вызов </a:t>
            </a:r>
            <a:r>
              <a:rPr lang="ru-RU" b="1" dirty="0" err="1" smtClean="0">
                <a:solidFill>
                  <a:srgbClr val="C00000"/>
                </a:solidFill>
                <a:cs typeface="Times New Roman" pitchFamily="18" charset="0"/>
              </a:rPr>
              <a:t>signal</a:t>
            </a:r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()</a:t>
            </a:r>
            <a:r>
              <a:rPr lang="ru-RU" dirty="0" smtClean="0">
                <a:solidFill>
                  <a:srgbClr val="C00000"/>
                </a:solidFill>
                <a:cs typeface="Times New Roman" pitchFamily="18" charset="0"/>
              </a:rPr>
              <a:t>:</a:t>
            </a:r>
            <a:endParaRPr lang="ru-RU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0" y="1340768"/>
            <a:ext cx="88392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SzPct val="85000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signal.h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&gt;</a:t>
            </a:r>
          </a:p>
          <a:p>
            <a:pPr marL="342900" indent="-342900" algn="just">
              <a:spcBef>
                <a:spcPct val="20000"/>
              </a:spcBef>
              <a:buSzPct val="85000"/>
            </a:pP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void (*signal  ( 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 sig, void (*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) (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))) (</a:t>
            </a:r>
            <a:r>
              <a:rPr lang="en-US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3095625" y="2276872"/>
            <a:ext cx="60483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sig</a:t>
            </a:r>
            <a:r>
              <a:rPr lang="en-US" sz="1800" dirty="0">
                <a:solidFill>
                  <a:srgbClr val="000000"/>
                </a:solidFill>
              </a:rPr>
              <a:t> –</a:t>
            </a:r>
            <a:r>
              <a:rPr lang="ru-RU" sz="1800" dirty="0">
                <a:solidFill>
                  <a:srgbClr val="000000"/>
                </a:solidFill>
              </a:rPr>
              <a:t>	номер сигнала, для которого 	устанавливается реакция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</a:rPr>
              <a:t>disp</a:t>
            </a:r>
            <a:r>
              <a:rPr lang="ru-RU" sz="1800" dirty="0">
                <a:solidFill>
                  <a:srgbClr val="000000"/>
                </a:solidFill>
              </a:rPr>
              <a:t> – 	либо определенная пользователем 	функция – обработчик сигнала, либо 	одна из констант:</a:t>
            </a:r>
          </a:p>
          <a:p>
            <a:pPr algn="l"/>
            <a:r>
              <a:rPr lang="ru-RU" sz="1800" b="1" dirty="0">
                <a:solidFill>
                  <a:srgbClr val="000000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SIG_DFL</a:t>
            </a:r>
            <a:r>
              <a:rPr lang="ru-RU" sz="1800" b="1" dirty="0">
                <a:solidFill>
                  <a:srgbClr val="000000"/>
                </a:solidFill>
              </a:rPr>
              <a:t> – </a:t>
            </a:r>
            <a:r>
              <a:rPr lang="ru-RU" sz="1800" dirty="0">
                <a:solidFill>
                  <a:srgbClr val="000000"/>
                </a:solidFill>
              </a:rPr>
              <a:t>обработка по умолчанию</a:t>
            </a:r>
            <a:endParaRPr lang="en-US" sz="1800" dirty="0">
              <a:solidFill>
                <a:srgbClr val="000000"/>
              </a:solidFill>
            </a:endParaRPr>
          </a:p>
          <a:p>
            <a:pPr lvl="2" algn="l"/>
            <a:r>
              <a:rPr lang="en-US" sz="1800" b="1" dirty="0">
                <a:solidFill>
                  <a:srgbClr val="000000"/>
                </a:solidFill>
              </a:rPr>
              <a:t>SIG_IGN</a:t>
            </a:r>
            <a:r>
              <a:rPr lang="ru-RU" sz="1800" b="1" dirty="0">
                <a:solidFill>
                  <a:srgbClr val="000000"/>
                </a:solidFill>
              </a:rPr>
              <a:t> - </a:t>
            </a:r>
            <a:r>
              <a:rPr lang="ru-RU" sz="1800" dirty="0">
                <a:solidFill>
                  <a:srgbClr val="000000"/>
                </a:solidFill>
              </a:rPr>
              <a:t>игнорирование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216382" y="4397906"/>
            <a:ext cx="82296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ru-RU" dirty="0" smtClean="0">
                <a:cs typeface="Times New Roman" pitchFamily="18" charset="0"/>
              </a:rPr>
              <a:t>Каждый раз при получении сигнала его диспозиция (т.е. действие при получении сигнала) </a:t>
            </a:r>
            <a:r>
              <a:rPr lang="ru-RU" u="sng" dirty="0" smtClean="0">
                <a:cs typeface="Times New Roman" pitchFamily="18" charset="0"/>
              </a:rPr>
              <a:t>сбрасывается</a:t>
            </a:r>
            <a:r>
              <a:rPr lang="ru-RU" dirty="0" smtClean="0">
                <a:cs typeface="Times New Roman" pitchFamily="18" charset="0"/>
              </a:rPr>
              <a:t> на </a:t>
            </a:r>
            <a:r>
              <a:rPr lang="ru-RU" u="sng" dirty="0" smtClean="0">
                <a:cs typeface="Times New Roman" pitchFamily="18" charset="0"/>
              </a:rPr>
              <a:t>действие по умолчанию</a:t>
            </a:r>
            <a:r>
              <a:rPr lang="ru-RU" dirty="0" smtClean="0">
                <a:cs typeface="Times New Roman" pitchFamily="18" charset="0"/>
              </a:rPr>
              <a:t>, т.о. если процесс желает многократно обрабатывать сигнал своим собственным обработчиком, он должен каждый раз при обработке сигнала </a:t>
            </a:r>
            <a:r>
              <a:rPr lang="ru-RU" u="sng" dirty="0" smtClean="0">
                <a:cs typeface="Times New Roman" pitchFamily="18" charset="0"/>
              </a:rPr>
              <a:t>заново устанавливать реакцию на него</a:t>
            </a:r>
            <a:r>
              <a:rPr lang="ru-RU" dirty="0" smtClean="0"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Работа с сигналами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8761" y="764704"/>
            <a:ext cx="642523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243387"/>
            <a:ext cx="396240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 bwMode="auto">
          <a:xfrm>
            <a:off x="5652120" y="2780928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/>
          <p:cNvCxnSpPr/>
          <p:nvPr/>
        </p:nvCxnSpPr>
        <p:spPr bwMode="auto">
          <a:xfrm>
            <a:off x="6876256" y="2492896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Прямоугольник 12"/>
          <p:cNvSpPr/>
          <p:nvPr/>
        </p:nvSpPr>
        <p:spPr>
          <a:xfrm>
            <a:off x="0" y="764704"/>
            <a:ext cx="2771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В данном примере при получении сигнала </a:t>
            </a:r>
            <a:r>
              <a:rPr lang="ru-RU" b="1" dirty="0" smtClean="0">
                <a:cs typeface="Times New Roman" pitchFamily="18" charset="0"/>
              </a:rPr>
              <a:t>SIGINT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5 раз вызывается </a:t>
            </a:r>
            <a:r>
              <a:rPr lang="ru-RU" u="sng" dirty="0" smtClean="0">
                <a:cs typeface="Times New Roman" pitchFamily="18" charset="0"/>
              </a:rPr>
              <a:t>специальный обработчик</a:t>
            </a:r>
            <a:r>
              <a:rPr lang="ru-RU" dirty="0" smtClean="0">
                <a:cs typeface="Times New Roman" pitchFamily="18" charset="0"/>
              </a:rPr>
              <a:t>, а в шестой раз происходит </a:t>
            </a:r>
            <a:r>
              <a:rPr lang="ru-RU" u="sng" dirty="0" smtClean="0">
                <a:cs typeface="Times New Roman" pitchFamily="18" charset="0"/>
              </a:rPr>
              <a:t>обработка по умолчанию</a:t>
            </a:r>
            <a:r>
              <a:rPr lang="ru-RU" dirty="0" smtClean="0">
                <a:cs typeface="Times New Roman" pitchFamily="18" charset="0"/>
              </a:rPr>
              <a:t>.</a:t>
            </a:r>
            <a:endParaRPr lang="ru-RU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Работа с сигналами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9878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69269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отправки сигнала существует системный вызов </a:t>
            </a:r>
            <a:r>
              <a:rPr lang="ru-RU" b="1" dirty="0" err="1" smtClean="0">
                <a:solidFill>
                  <a:srgbClr val="C00000"/>
                </a:solidFill>
              </a:rPr>
              <a:t>kill</a:t>
            </a:r>
            <a:r>
              <a:rPr lang="ru-RU" b="1" dirty="0" smtClean="0">
                <a:solidFill>
                  <a:srgbClr val="C00000"/>
                </a:solidFill>
              </a:rPr>
              <a:t>()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169" y="1340768"/>
            <a:ext cx="617035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7777163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400" b="1" dirty="0" err="1"/>
              <a:t>pid</a:t>
            </a:r>
            <a:r>
              <a:rPr lang="ru-RU" sz="2400" b="1" dirty="0"/>
              <a:t> –</a:t>
            </a:r>
            <a:r>
              <a:rPr lang="en-US" sz="2400" b="1" dirty="0"/>
              <a:t>	</a:t>
            </a:r>
            <a:r>
              <a:rPr lang="ru-RU" sz="2400" dirty="0"/>
              <a:t>идентификатор процесса, которому посылается </a:t>
            </a:r>
            <a:r>
              <a:rPr lang="en-US" sz="2400" dirty="0"/>
              <a:t>	</a:t>
            </a:r>
            <a:r>
              <a:rPr lang="ru-RU" sz="2400" dirty="0"/>
              <a:t>сигнал</a:t>
            </a:r>
          </a:p>
          <a:p>
            <a:pPr algn="l">
              <a:spcBef>
                <a:spcPct val="50000"/>
              </a:spcBef>
            </a:pPr>
            <a:r>
              <a:rPr lang="en-US" sz="2400" b="1" dirty="0"/>
              <a:t>sig</a:t>
            </a:r>
            <a:r>
              <a:rPr lang="ru-RU" sz="2400" b="1" dirty="0"/>
              <a:t> – </a:t>
            </a:r>
            <a:r>
              <a:rPr lang="en-US" sz="2400" b="1" dirty="0"/>
              <a:t>	</a:t>
            </a:r>
            <a:r>
              <a:rPr lang="ru-RU" sz="2400" dirty="0"/>
              <a:t>номер посылаемого сигнала</a:t>
            </a:r>
            <a:r>
              <a:rPr lang="en-US" sz="2400" dirty="0"/>
              <a:t>                                                      	</a:t>
            </a:r>
            <a:endParaRPr lang="ru-RU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31640" y="5661248"/>
            <a:ext cx="7391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400"/>
              <a:t>При удачном выполнении возвращает 0, в противном случае возвращает -1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8" grpId="0" build="allAtOnce"/>
      <p:bldP spid="9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3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037137"/>
            <a:ext cx="5341937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28887" y="0"/>
            <a:ext cx="6615113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3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54766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692696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Используется структура </a:t>
            </a:r>
            <a:r>
              <a:rPr lang="ru-RU" dirty="0" err="1" smtClean="0">
                <a:solidFill>
                  <a:srgbClr val="C00000"/>
                </a:solidFill>
              </a:rPr>
              <a:t>sigaction</a:t>
            </a:r>
            <a:r>
              <a:rPr lang="ru-RU" dirty="0" smtClean="0"/>
              <a:t> и вызов </a:t>
            </a:r>
            <a:r>
              <a:rPr lang="ru-RU" i="1" dirty="0" err="1" smtClean="0">
                <a:solidFill>
                  <a:srgbClr val="C00000"/>
                </a:solidFill>
              </a:rPr>
              <a:t>sigaction</a:t>
            </a:r>
            <a:r>
              <a:rPr lang="ru-RU" dirty="0" smtClean="0"/>
              <a:t>. Структура содержит некоторые параметры для управления: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sa_handler</a:t>
            </a:r>
            <a:r>
              <a:rPr lang="ru-RU" dirty="0" smtClean="0"/>
              <a:t> для указания на </a:t>
            </a:r>
            <a:r>
              <a:rPr lang="ru-RU" dirty="0" err="1" smtClean="0"/>
              <a:t>процедуру-обработчик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очистка записи маски </a:t>
            </a:r>
            <a:r>
              <a:rPr lang="ru-RU" dirty="0" err="1" smtClean="0"/>
              <a:t>sa</a:t>
            </a:r>
            <a:r>
              <a:rPr lang="ru-RU" dirty="0" smtClean="0"/>
              <a:t> (с помощью </a:t>
            </a:r>
            <a:r>
              <a:rPr lang="en-US" dirty="0" err="1" smtClean="0">
                <a:solidFill>
                  <a:srgbClr val="C00000"/>
                </a:solidFill>
              </a:rPr>
              <a:t>sigemptyset</a:t>
            </a:r>
            <a:r>
              <a:rPr lang="ru-RU" dirty="0" smtClean="0"/>
              <a:t>), т.к. мы не хотим блокировать другие сигналы, когда находимся в обработчике.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 вызове </a:t>
            </a:r>
            <a:r>
              <a:rPr lang="ru-RU" i="1" dirty="0" err="1" smtClean="0">
                <a:solidFill>
                  <a:srgbClr val="C00000"/>
                </a:solidFill>
              </a:rPr>
              <a:t>sigaction</a:t>
            </a:r>
            <a:r>
              <a:rPr lang="ru-RU" dirty="0" smtClean="0"/>
              <a:t> передаются три аргумента:</a:t>
            </a:r>
          </a:p>
          <a:p>
            <a:r>
              <a:rPr lang="ru-RU" dirty="0" smtClean="0"/>
              <a:t> сигнал, который мы хотим обработать,</a:t>
            </a:r>
          </a:p>
          <a:p>
            <a:r>
              <a:rPr lang="ru-RU" dirty="0" smtClean="0"/>
              <a:t> указатель на структуру </a:t>
            </a:r>
            <a:r>
              <a:rPr lang="ru-RU" dirty="0" err="1" smtClean="0">
                <a:solidFill>
                  <a:srgbClr val="C00000"/>
                </a:solidFill>
              </a:rPr>
              <a:t>sigaction</a:t>
            </a:r>
            <a:r>
              <a:rPr lang="ru-RU" dirty="0" smtClean="0"/>
              <a:t> и </a:t>
            </a:r>
          </a:p>
          <a:p>
            <a:r>
              <a:rPr lang="ru-RU" dirty="0" smtClean="0"/>
              <a:t> нулевой указатель (о котором нам сейчас не нужно беспокоиться).</a:t>
            </a:r>
          </a:p>
          <a:p>
            <a:endParaRPr lang="en-US" dirty="0" smtClean="0"/>
          </a:p>
          <a:p>
            <a:r>
              <a:rPr lang="ru-RU" dirty="0" smtClean="0"/>
              <a:t>Этот вызов изменяет нашу таблицу сигналов, и когда будет отправлен сигнал INT мы сможем делать то, что хотим (указано в обработчике).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3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62068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Сам обработчик сигнала в этом примере не будет делать ничего полезного, только выведет сообщение, чтобы мы знали, что он был вызван.</a:t>
            </a:r>
          </a:p>
          <a:p>
            <a:endParaRPr lang="ru-RU" dirty="0" smtClean="0"/>
          </a:p>
          <a:p>
            <a:r>
              <a:rPr lang="ru-RU" dirty="0" smtClean="0"/>
              <a:t> Обратите внимание, что не следует использовать внутри обработчика вызов системной библиотеки, такой как </a:t>
            </a:r>
            <a:r>
              <a:rPr lang="ru-RU" dirty="0" err="1" smtClean="0"/>
              <a:t>printf</a:t>
            </a:r>
            <a:r>
              <a:rPr lang="ru-RU" dirty="0" smtClean="0"/>
              <a:t>, поскольку это может привести к конфликту с текущим вызовом библиотеки. </a:t>
            </a:r>
          </a:p>
          <a:p>
            <a:r>
              <a:rPr lang="ru-RU" dirty="0" smtClean="0"/>
              <a:t>Мы делаем это в данном упражнении в виде исключения – для иллюстрации.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4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950" y="0"/>
            <a:ext cx="6623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0" y="764704"/>
            <a:ext cx="2555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Скопируйте эту программу, скомпилируйте и запустите в терминале.</a:t>
            </a:r>
            <a:r>
              <a:rPr lang="en-US" dirty="0" smtClean="0"/>
              <a:t> </a:t>
            </a:r>
            <a:r>
              <a:rPr lang="ru-RU" dirty="0" smtClean="0"/>
              <a:t>В этом терминале попробуйте убить ее, нажав </a:t>
            </a:r>
            <a:endParaRPr lang="en-US" dirty="0" smtClean="0"/>
          </a:p>
          <a:p>
            <a:r>
              <a:rPr lang="ru-RU" b="1" dirty="0" err="1" smtClean="0">
                <a:solidFill>
                  <a:srgbClr val="C00000"/>
                </a:solidFill>
              </a:rPr>
              <a:t>ctrl-c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41168"/>
            <a:ext cx="43434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Сигналы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620688"/>
            <a:ext cx="169168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472" y="0"/>
            <a:ext cx="4752528" cy="687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4 (продолжение)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363589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m\AppData\Local\Temp\SNAGHTML15e170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04975"/>
            <a:ext cx="8028384" cy="635302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3707904" y="0"/>
            <a:ext cx="5436096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Запустите программу и проведите несколько экспериментов: можете ли вы убить ее, отправив </a:t>
            </a:r>
            <a:r>
              <a:rPr lang="ru-RU" b="1" dirty="0" err="1" smtClean="0">
                <a:solidFill>
                  <a:srgbClr val="C00000"/>
                </a:solidFill>
              </a:rPr>
              <a:t>kill</a:t>
            </a:r>
            <a:r>
              <a:rPr lang="ru-RU" b="1" dirty="0" smtClean="0">
                <a:solidFill>
                  <a:srgbClr val="C00000"/>
                </a:solidFill>
              </a:rPr>
              <a:t> -2</a:t>
            </a:r>
            <a:r>
              <a:rPr lang="ru-RU" dirty="0" smtClean="0"/>
              <a:t> с другого терминала?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4 (продолжение)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363589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274" name="Picture 2" descr="C:\Users\m\AppData\Local\Temp\SNAGHTML16cb1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3049"/>
            <a:ext cx="7973049" cy="6274951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3707904" y="0"/>
            <a:ext cx="5436096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Что произойдет, если послать ей сигнал SIGTERM?</a:t>
            </a:r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836712"/>
            <a:ext cx="6623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 bwMode="auto">
          <a:xfrm>
            <a:off x="2915816" y="4365104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единительная линия 12"/>
          <p:cNvCxnSpPr/>
          <p:nvPr/>
        </p:nvCxnSpPr>
        <p:spPr bwMode="auto">
          <a:xfrm>
            <a:off x="4788024" y="764704"/>
            <a:ext cx="14401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</a:rPr>
              <a:t>Пр</a:t>
            </a:r>
            <a:r>
              <a:rPr lang="en-US" dirty="0" smtClean="0">
                <a:solidFill>
                  <a:srgbClr val="C00000"/>
                </a:solidFill>
              </a:rPr>
              <a:t>.5:</a:t>
            </a:r>
            <a:r>
              <a:rPr lang="ru-RU" dirty="0" smtClean="0">
                <a:solidFill>
                  <a:srgbClr val="C00000"/>
                </a:solidFill>
              </a:rPr>
              <a:t>Удаление временных файлов при завершении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программы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620688"/>
            <a:ext cx="4283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  </a:t>
            </a:r>
            <a:r>
              <a:rPr lang="ru-RU" dirty="0" smtClean="0">
                <a:cs typeface="Times New Roman" pitchFamily="18" charset="0"/>
              </a:rPr>
              <a:t>При разработке программ нередко приходится создавать временные файлы, которые позже удаляются.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 Если произошло непредвиденное событие, такие файлы могут остаться </a:t>
            </a:r>
            <a:r>
              <a:rPr lang="ru-RU" dirty="0" err="1" smtClean="0">
                <a:cs typeface="Times New Roman" pitchFamily="18" charset="0"/>
              </a:rPr>
              <a:t>неудаленными</a:t>
            </a:r>
            <a:r>
              <a:rPr lang="ru-RU" dirty="0" smtClean="0">
                <a:cs typeface="Times New Roman" pitchFamily="18" charset="0"/>
              </a:rPr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8815" y="519184"/>
            <a:ext cx="4770437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0" y="4437112"/>
            <a:ext cx="428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Запускаем программу:</a:t>
            </a:r>
          </a:p>
          <a:p>
            <a:r>
              <a:rPr lang="ru-RU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$ ./os23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157192"/>
            <a:ext cx="428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Нажимаем </a:t>
            </a:r>
            <a:r>
              <a:rPr lang="en-US" dirty="0" err="1" smtClean="0">
                <a:cs typeface="Times New Roman" pitchFamily="18" charset="0"/>
              </a:rPr>
              <a:t>cntrl</a:t>
            </a:r>
            <a:r>
              <a:rPr lang="en-US" dirty="0" smtClean="0">
                <a:cs typeface="Times New Roman" pitchFamily="18" charset="0"/>
              </a:rPr>
              <a:t>-c</a:t>
            </a:r>
            <a:r>
              <a:rPr lang="ru-RU" dirty="0" smtClean="0">
                <a:cs typeface="Times New Roman" pitchFamily="18" charset="0"/>
              </a:rPr>
              <a:t>:</a:t>
            </a:r>
          </a:p>
          <a:p>
            <a:r>
              <a:rPr lang="ru-RU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$ ^Caught signal 2 …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5949280"/>
            <a:ext cx="601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Смотрим, что файл </a:t>
            </a:r>
            <a:r>
              <a:rPr lang="en-US" dirty="0" smtClean="0">
                <a:cs typeface="Times New Roman" pitchFamily="18" charset="0"/>
              </a:rPr>
              <a:t>abc1 </a:t>
            </a:r>
            <a:r>
              <a:rPr lang="ru-RU" dirty="0" smtClean="0">
                <a:cs typeface="Times New Roman" pitchFamily="18" charset="0"/>
              </a:rPr>
              <a:t>не удален:</a:t>
            </a:r>
          </a:p>
          <a:p>
            <a:r>
              <a:rPr lang="ru-RU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$ </a:t>
            </a:r>
            <a:r>
              <a:rPr lang="en-US" b="1" dirty="0" err="1" smtClean="0">
                <a:solidFill>
                  <a:srgbClr val="C00000"/>
                </a:solidFill>
                <a:cs typeface="Times New Roman" pitchFamily="18" charset="0"/>
              </a:rPr>
              <a:t>ps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 -l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  <p:bldP spid="1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</a:rPr>
              <a:t>Пр</a:t>
            </a:r>
            <a:r>
              <a:rPr lang="en-US" dirty="0" smtClean="0">
                <a:solidFill>
                  <a:srgbClr val="C00000"/>
                </a:solidFill>
              </a:rPr>
              <a:t>.5:</a:t>
            </a:r>
            <a:r>
              <a:rPr lang="ru-RU" dirty="0" smtClean="0">
                <a:solidFill>
                  <a:srgbClr val="C00000"/>
                </a:solidFill>
              </a:rPr>
              <a:t>Удаление временных файлов при завершении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программы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9144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620688"/>
            <a:ext cx="4283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  </a:t>
            </a:r>
            <a:r>
              <a:rPr lang="ru-RU" dirty="0" smtClean="0">
                <a:cs typeface="Times New Roman" pitchFamily="18" charset="0"/>
              </a:rPr>
              <a:t>При разработке программ нередко приходится создавать временные файлы, которые позже удаляются.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 Если произошло непредвиденное событие, такие файлы могут остаться </a:t>
            </a:r>
            <a:r>
              <a:rPr lang="ru-RU" dirty="0" err="1" smtClean="0">
                <a:cs typeface="Times New Roman" pitchFamily="18" charset="0"/>
              </a:rPr>
              <a:t>неудаленными</a:t>
            </a:r>
            <a:r>
              <a:rPr lang="ru-RU" dirty="0" smtClean="0">
                <a:cs typeface="Times New Roman" pitchFamily="18" charset="0"/>
              </a:rPr>
              <a:t>.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4437112"/>
            <a:ext cx="428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Запускаем программу:</a:t>
            </a:r>
          </a:p>
          <a:p>
            <a:r>
              <a:rPr lang="ru-RU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$ ./os23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157192"/>
            <a:ext cx="428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Нажимаем </a:t>
            </a:r>
            <a:r>
              <a:rPr lang="en-US" dirty="0" err="1" smtClean="0">
                <a:cs typeface="Times New Roman" pitchFamily="18" charset="0"/>
              </a:rPr>
              <a:t>cntrl</a:t>
            </a:r>
            <a:r>
              <a:rPr lang="en-US" dirty="0" smtClean="0">
                <a:cs typeface="Times New Roman" pitchFamily="18" charset="0"/>
              </a:rPr>
              <a:t>-c</a:t>
            </a:r>
            <a:r>
              <a:rPr lang="ru-RU" dirty="0" smtClean="0">
                <a:cs typeface="Times New Roman" pitchFamily="18" charset="0"/>
              </a:rPr>
              <a:t>:</a:t>
            </a:r>
          </a:p>
          <a:p>
            <a:r>
              <a:rPr lang="ru-RU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$ ^Caught signal 2 …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5949280"/>
            <a:ext cx="4788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Смотрим, что файла </a:t>
            </a:r>
            <a:r>
              <a:rPr lang="en-US" dirty="0" err="1" smtClean="0">
                <a:cs typeface="Times New Roman" pitchFamily="18" charset="0"/>
              </a:rPr>
              <a:t>ab</a:t>
            </a:r>
            <a:r>
              <a:rPr lang="ru-RU" dirty="0" smtClean="0">
                <a:cs typeface="Times New Roman" pitchFamily="18" charset="0"/>
              </a:rPr>
              <a:t>с2 нет:</a:t>
            </a:r>
          </a:p>
          <a:p>
            <a:r>
              <a:rPr lang="ru-RU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$ </a:t>
            </a:r>
            <a:r>
              <a:rPr lang="en-US" b="1" dirty="0" err="1" smtClean="0">
                <a:solidFill>
                  <a:srgbClr val="C00000"/>
                </a:solidFill>
                <a:cs typeface="Times New Roman" pitchFamily="18" charset="0"/>
              </a:rPr>
              <a:t>ps</a:t>
            </a:r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 -l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9378" y="519184"/>
            <a:ext cx="47625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  <p:bldP spid="1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</a:rPr>
              <a:t>Пр</a:t>
            </a:r>
            <a:r>
              <a:rPr lang="en-US" dirty="0" smtClean="0">
                <a:solidFill>
                  <a:srgbClr val="C00000"/>
                </a:solidFill>
              </a:rPr>
              <a:t>.6: </a:t>
            </a:r>
            <a:r>
              <a:rPr lang="ru-RU" dirty="0" smtClean="0">
                <a:solidFill>
                  <a:srgbClr val="C00000"/>
                </a:solidFill>
              </a:rPr>
              <a:t>Программа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ru-RU" dirty="0" smtClean="0">
                <a:solidFill>
                  <a:srgbClr val="C00000"/>
                </a:solidFill>
              </a:rPr>
              <a:t> «будильник»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836712"/>
            <a:ext cx="26277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"/>
            <a:ext cx="5652120" cy="431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0" y="4288066"/>
            <a:ext cx="9144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>
                <a:cs typeface="Times New Roman" pitchFamily="18" charset="0"/>
              </a:rPr>
              <a:t>Устанавливаем реакцию на сигнал </a:t>
            </a:r>
            <a:r>
              <a:rPr lang="ru-RU" sz="2300" dirty="0" smtClean="0">
                <a:solidFill>
                  <a:srgbClr val="C00000"/>
                </a:solidFill>
                <a:cs typeface="Times New Roman" pitchFamily="18" charset="0"/>
              </a:rPr>
              <a:t>SIGALRM</a:t>
            </a:r>
            <a:r>
              <a:rPr lang="ru-RU" sz="2300" dirty="0" smtClean="0">
                <a:cs typeface="Times New Roman" pitchFamily="18" charset="0"/>
              </a:rPr>
              <a:t> - функцию </a:t>
            </a:r>
            <a:r>
              <a:rPr lang="en-US" sz="2300" dirty="0" err="1" smtClean="0">
                <a:solidFill>
                  <a:srgbClr val="C00000"/>
                </a:solidFill>
                <a:cs typeface="Times New Roman" pitchFamily="18" charset="0"/>
              </a:rPr>
              <a:t>sighandler</a:t>
            </a:r>
            <a:r>
              <a:rPr lang="ru-RU" sz="2300" dirty="0" smtClean="0">
                <a:solidFill>
                  <a:srgbClr val="C00000"/>
                </a:solidFill>
                <a:cs typeface="Times New Roman" pitchFamily="18" charset="0"/>
              </a:rPr>
              <a:t>()</a:t>
            </a:r>
            <a:r>
              <a:rPr lang="ru-RU" sz="2300" dirty="0" smtClean="0">
                <a:cs typeface="Times New Roman" pitchFamily="18" charset="0"/>
              </a:rPr>
              <a:t>, далее заводим будильник, запрашиваем ввод имени и ожидаем ввода строки символов. Если ввод строки задерживается, то будет вызвана функция </a:t>
            </a:r>
            <a:r>
              <a:rPr lang="en-US" sz="2300" dirty="0" err="1" smtClean="0">
                <a:solidFill>
                  <a:srgbClr val="C00000"/>
                </a:solidFill>
                <a:cs typeface="Times New Roman" pitchFamily="18" charset="0"/>
              </a:rPr>
              <a:t>sighandler</a:t>
            </a:r>
            <a:r>
              <a:rPr lang="ru-RU" sz="2300" dirty="0" smtClean="0">
                <a:solidFill>
                  <a:srgbClr val="C00000"/>
                </a:solidFill>
                <a:cs typeface="Times New Roman" pitchFamily="18" charset="0"/>
              </a:rPr>
              <a:t>()</a:t>
            </a:r>
            <a:r>
              <a:rPr lang="ru-RU" sz="2300" dirty="0" smtClean="0">
                <a:cs typeface="Times New Roman" pitchFamily="18" charset="0"/>
              </a:rPr>
              <a:t>, которая напомнит об ожидании, опять заведет будильник и поставит себя на обработку сигнала </a:t>
            </a:r>
            <a:r>
              <a:rPr lang="ru-RU" sz="2300" dirty="0" smtClean="0">
                <a:solidFill>
                  <a:srgbClr val="C00000"/>
                </a:solidFill>
                <a:cs typeface="Times New Roman" pitchFamily="18" charset="0"/>
              </a:rPr>
              <a:t>SIGALRM</a:t>
            </a:r>
            <a:r>
              <a:rPr lang="ru-RU" sz="2300" dirty="0" smtClean="0">
                <a:cs typeface="Times New Roman" pitchFamily="18" charset="0"/>
              </a:rPr>
              <a:t> еще раз. И так будет до тех пор, пока не будет введена строка.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908720"/>
            <a:ext cx="3059832" cy="3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</a:rPr>
              <a:t>Пр</a:t>
            </a:r>
            <a:r>
              <a:rPr lang="en-US" dirty="0" smtClean="0">
                <a:solidFill>
                  <a:srgbClr val="C00000"/>
                </a:solidFill>
              </a:rPr>
              <a:t>.6: </a:t>
            </a:r>
            <a:r>
              <a:rPr lang="ru-RU" dirty="0" smtClean="0">
                <a:solidFill>
                  <a:srgbClr val="C00000"/>
                </a:solidFill>
              </a:rPr>
              <a:t>Программа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ru-RU" dirty="0" smtClean="0">
                <a:solidFill>
                  <a:srgbClr val="C00000"/>
                </a:solidFill>
              </a:rPr>
              <a:t> «будильник»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       </a:t>
            </a:r>
            <a:r>
              <a:rPr lang="en-US" dirty="0" smtClean="0">
                <a:solidFill>
                  <a:srgbClr val="C00000"/>
                </a:solidFill>
              </a:rPr>
              <a:t>(2 </a:t>
            </a:r>
            <a:r>
              <a:rPr lang="ru-RU" dirty="0" smtClean="0">
                <a:solidFill>
                  <a:srgbClr val="C00000"/>
                </a:solidFill>
              </a:rPr>
              <a:t>процесса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1196752"/>
            <a:ext cx="26277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243513" cy="666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5292080" y="0"/>
            <a:ext cx="3851920" cy="68634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cs typeface="Times New Roman" pitchFamily="18" charset="0"/>
              </a:rPr>
              <a:t> Имеется функция реакции на сигнал </a:t>
            </a:r>
            <a:r>
              <a:rPr lang="en-US" sz="2000" dirty="0" err="1" smtClean="0">
                <a:solidFill>
                  <a:srgbClr val="C00000"/>
                </a:solidFill>
                <a:cs typeface="Times New Roman" pitchFamily="18" charset="0"/>
              </a:rPr>
              <a:t>sighandler</a:t>
            </a:r>
            <a:r>
              <a:rPr lang="ru-RU" sz="2000" dirty="0" smtClean="0">
                <a:solidFill>
                  <a:srgbClr val="C00000"/>
                </a:solidFill>
                <a:cs typeface="Times New Roman" pitchFamily="18" charset="0"/>
              </a:rPr>
              <a:t>()</a:t>
            </a:r>
            <a:r>
              <a:rPr lang="ru-RU" sz="2000" dirty="0" smtClean="0">
                <a:cs typeface="Times New Roman" pitchFamily="18" charset="0"/>
              </a:rPr>
              <a:t>, которая выводит на экран сообщение и переустанавливает функцию реакции на сигнал на себя. </a:t>
            </a:r>
          </a:p>
          <a:p>
            <a:pPr algn="just"/>
            <a:r>
              <a:rPr lang="ru-RU" sz="2000" dirty="0" smtClean="0">
                <a:cs typeface="Times New Roman" pitchFamily="18" charset="0"/>
              </a:rPr>
              <a:t> В основной программе указываем </a:t>
            </a:r>
            <a:r>
              <a:rPr lang="en-US" sz="2000" dirty="0" err="1" smtClean="0">
                <a:solidFill>
                  <a:srgbClr val="C00000"/>
                </a:solidFill>
                <a:cs typeface="Times New Roman" pitchFamily="18" charset="0"/>
              </a:rPr>
              <a:t>sighandler</a:t>
            </a:r>
            <a:r>
              <a:rPr lang="ru-RU" sz="2000" dirty="0" smtClean="0">
                <a:solidFill>
                  <a:srgbClr val="C00000"/>
                </a:solidFill>
                <a:cs typeface="Times New Roman" pitchFamily="18" charset="0"/>
              </a:rPr>
              <a:t>() </a:t>
            </a:r>
            <a:r>
              <a:rPr lang="ru-RU" sz="2000" dirty="0" smtClean="0">
                <a:cs typeface="Times New Roman" pitchFamily="18" charset="0"/>
              </a:rPr>
              <a:t>как реакцию на </a:t>
            </a:r>
            <a:r>
              <a:rPr lang="ru-RU" sz="2000" dirty="0" smtClean="0">
                <a:solidFill>
                  <a:srgbClr val="C00000"/>
                </a:solidFill>
                <a:cs typeface="Times New Roman" pitchFamily="18" charset="0"/>
              </a:rPr>
              <a:t>SIGALRM</a:t>
            </a:r>
            <a:r>
              <a:rPr lang="ru-RU" sz="2000" dirty="0" smtClean="0">
                <a:cs typeface="Times New Roman" pitchFamily="18" charset="0"/>
              </a:rPr>
              <a:t>.    </a:t>
            </a:r>
          </a:p>
          <a:p>
            <a:pPr algn="just"/>
            <a:r>
              <a:rPr lang="ru-RU" sz="2000" dirty="0" smtClean="0">
                <a:cs typeface="Times New Roman" pitchFamily="18" charset="0"/>
              </a:rPr>
              <a:t> После этого запускаем сыновний процесс, и отцовский процесс (бесконечный цикл) “засыпает” на 5 единиц времени, после чего сыновнему процессу будет отправлен сигнал </a:t>
            </a:r>
            <a:r>
              <a:rPr lang="ru-RU" sz="2000" dirty="0" smtClean="0">
                <a:solidFill>
                  <a:srgbClr val="C00000"/>
                </a:solidFill>
                <a:cs typeface="Times New Roman" pitchFamily="18" charset="0"/>
              </a:rPr>
              <a:t>SIGALRM</a:t>
            </a:r>
            <a:r>
              <a:rPr lang="ru-RU" sz="2000" dirty="0" smtClean="0">
                <a:cs typeface="Times New Roman" pitchFamily="18" charset="0"/>
              </a:rPr>
              <a:t>.</a:t>
            </a:r>
          </a:p>
          <a:p>
            <a:pPr algn="just"/>
            <a:r>
              <a:rPr lang="ru-RU" sz="2000" dirty="0" smtClean="0">
                <a:cs typeface="Times New Roman" pitchFamily="18" charset="0"/>
              </a:rPr>
              <a:t> Все, что ниже цикла, будет выполняться в процессе-сыне: мы ожидаем ввода строки, если ввод осуществлен, то происходит уничтожение отца (</a:t>
            </a:r>
            <a:r>
              <a:rPr lang="ru-RU" sz="2000" dirty="0" smtClean="0">
                <a:solidFill>
                  <a:srgbClr val="C00000"/>
                </a:solidFill>
                <a:cs typeface="Times New Roman" pitchFamily="18" charset="0"/>
              </a:rPr>
              <a:t>SIGKILL</a:t>
            </a:r>
            <a:r>
              <a:rPr lang="ru-RU" sz="2000" dirty="0" smtClean="0"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</a:rPr>
              <a:t>Пр</a:t>
            </a:r>
            <a:r>
              <a:rPr lang="en-US" dirty="0" smtClean="0">
                <a:solidFill>
                  <a:srgbClr val="C00000"/>
                </a:solidFill>
              </a:rPr>
              <a:t>.6: </a:t>
            </a:r>
            <a:r>
              <a:rPr lang="ru-RU" dirty="0" smtClean="0">
                <a:solidFill>
                  <a:srgbClr val="C00000"/>
                </a:solidFill>
              </a:rPr>
              <a:t>Программа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ru-RU" dirty="0" smtClean="0">
                <a:solidFill>
                  <a:srgbClr val="C00000"/>
                </a:solidFill>
              </a:rPr>
              <a:t> «будильник»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       </a:t>
            </a:r>
            <a:r>
              <a:rPr lang="en-US" dirty="0" smtClean="0">
                <a:solidFill>
                  <a:srgbClr val="C00000"/>
                </a:solidFill>
              </a:rPr>
              <a:t>(2 </a:t>
            </a:r>
            <a:r>
              <a:rPr lang="ru-RU" dirty="0" smtClean="0">
                <a:solidFill>
                  <a:srgbClr val="C00000"/>
                </a:solidFill>
              </a:rPr>
              <a:t>процесса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1196752"/>
            <a:ext cx="26277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7" y="0"/>
            <a:ext cx="6310313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36912"/>
            <a:ext cx="322299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Использование сигналов для </a:t>
            </a:r>
            <a:r>
              <a:rPr lang="ru-RU" dirty="0" err="1" smtClean="0">
                <a:solidFill>
                  <a:srgbClr val="C00000"/>
                </a:solidFill>
              </a:rPr>
              <a:t>обрабтки</a:t>
            </a:r>
            <a:r>
              <a:rPr lang="ru-RU" dirty="0" smtClean="0">
                <a:solidFill>
                  <a:srgbClr val="C00000"/>
                </a:solidFill>
              </a:rPr>
              <a:t> исключений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738031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54868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Давайте поймаем исключение, вызванное делением на ноль. Обработчик выведет сообщение об ошибке и выйдет, но мы, конечно, могли бы сделать что-нибудь, чтобы спасти ситуацию.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770506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0" y="414908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Нам нужно установить обработчик и сделать это, зарегистрировав его под сигналом </a:t>
            </a:r>
            <a:r>
              <a:rPr lang="ru-RU" dirty="0" smtClean="0">
                <a:solidFill>
                  <a:srgbClr val="C00000"/>
                </a:solidFill>
              </a:rPr>
              <a:t>SIGFPE</a:t>
            </a:r>
            <a:r>
              <a:rPr lang="ru-RU" dirty="0" smtClean="0"/>
              <a:t>. Затем мы вызываем не очень хорошую процедуру, которая будет делить на </a:t>
            </a:r>
            <a:r>
              <a:rPr lang="ru-RU" dirty="0" err="1" smtClean="0"/>
              <a:t>на</a:t>
            </a:r>
            <a:r>
              <a:rPr lang="ru-RU" dirty="0" smtClean="0"/>
              <a:t> ноль (обратите внимание, это целочисленное деление, поэтому оно вызовет ошибку).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Использование сигналов для </a:t>
            </a:r>
            <a:r>
              <a:rPr lang="ru-RU" dirty="0" err="1" smtClean="0">
                <a:solidFill>
                  <a:srgbClr val="C00000"/>
                </a:solidFill>
              </a:rPr>
              <a:t>обрабтки</a:t>
            </a:r>
            <a:r>
              <a:rPr lang="ru-RU" dirty="0" smtClean="0">
                <a:solidFill>
                  <a:srgbClr val="C00000"/>
                </a:solidFill>
              </a:rPr>
              <a:t> исключений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738031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1166843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IGILL, SIGFPE, SIGBUS, SIGSEGV </a:t>
            </a:r>
            <a:r>
              <a:rPr lang="en-US" dirty="0" smtClean="0"/>
              <a:t>- </a:t>
            </a:r>
            <a:r>
              <a:rPr lang="ru-RU" dirty="0" smtClean="0"/>
              <a:t>аппаратный сбой.</a:t>
            </a:r>
          </a:p>
          <a:p>
            <a:endParaRPr lang="ru-RU" dirty="0" smtClean="0"/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SIGILL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недопустимая инструкция </a:t>
            </a:r>
            <a:r>
              <a:rPr lang="en-US" dirty="0" smtClean="0"/>
              <a:t>CPU,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SIGFPE</a:t>
            </a:r>
            <a:r>
              <a:rPr lang="en-US" dirty="0" smtClean="0"/>
              <a:t> - </a:t>
            </a:r>
            <a:r>
              <a:rPr lang="ru-RU" dirty="0" smtClean="0"/>
              <a:t>ошибка вычислений с плавающей точкой (деление на ноль),</a:t>
            </a:r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SIGBUS</a:t>
            </a:r>
            <a:r>
              <a:rPr lang="en-US" dirty="0" smtClean="0"/>
              <a:t> - </a:t>
            </a:r>
            <a:r>
              <a:rPr lang="ru-RU" dirty="0" smtClean="0"/>
              <a:t>физический сбой памяти,</a:t>
            </a:r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SIGSEGV</a:t>
            </a:r>
            <a:r>
              <a:rPr lang="en-US" dirty="0" smtClean="0"/>
              <a:t> - </a:t>
            </a:r>
            <a:r>
              <a:rPr lang="ru-RU" dirty="0" smtClean="0"/>
              <a:t>попытка доступа к несуществующим (защищенным) адресам памяти.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Пр.7: Использование сигналов для </a:t>
            </a:r>
            <a:r>
              <a:rPr lang="ru-RU" dirty="0" err="1" smtClean="0">
                <a:solidFill>
                  <a:srgbClr val="C00000"/>
                </a:solidFill>
              </a:rPr>
              <a:t>обрабтки</a:t>
            </a:r>
            <a:r>
              <a:rPr lang="ru-RU" dirty="0" smtClean="0">
                <a:solidFill>
                  <a:srgbClr val="C00000"/>
                </a:solidFill>
              </a:rPr>
              <a:t> исключений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824440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7" y="548680"/>
            <a:ext cx="6948264" cy="613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5"/>
            <a:ext cx="8106092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Сигналы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620688"/>
            <a:ext cx="169168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4427984" cy="68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>
            <a:off x="0" y="188640"/>
            <a:ext cx="3235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0"/>
            <a:ext cx="4211960" cy="675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 bwMode="auto">
          <a:xfrm>
            <a:off x="8784976" y="188640"/>
            <a:ext cx="3235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Получение дополнительной информации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594015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487025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 можете спросить себя, как деление на ноль обнаруживается как ошибка и как она превращается в сигнал для пользовательского процесса. Сначала ошибка обнаруживается аппаратными средствами; при выполнении инструкции возникает исключение.</a:t>
            </a:r>
          </a:p>
          <a:p>
            <a:r>
              <a:rPr lang="ru-RU" dirty="0" smtClean="0"/>
              <a:t>Затем процессор обращается к таблице дескрипторов прерываний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Descriptor</a:t>
            </a:r>
            <a:r>
              <a:rPr lang="ru-RU" dirty="0" smtClean="0"/>
              <a:t> </a:t>
            </a:r>
            <a:r>
              <a:rPr lang="ru-RU" dirty="0" err="1" smtClean="0"/>
              <a:t>Table</a:t>
            </a:r>
            <a:r>
              <a:rPr lang="ru-RU" dirty="0" smtClean="0"/>
              <a:t>, IDT) и переходит к</a:t>
            </a:r>
          </a:p>
          <a:p>
            <a:r>
              <a:rPr lang="ru-RU" dirty="0" smtClean="0"/>
              <a:t>к месту в памяти, которое, как мы надеемся, содержит код, устраняющий проблему.</a:t>
            </a:r>
          </a:p>
          <a:p>
            <a:r>
              <a:rPr lang="ru-RU" dirty="0" smtClean="0"/>
              <a:t>  Этот код является частью ядра, поэтому ядро решает, что делать. В случае деления на ноль пользовательский процесс, сгенерировавший ошибку, конечно же, должен быть прерван.</a:t>
            </a:r>
          </a:p>
          <a:p>
            <a:r>
              <a:rPr lang="ru-RU" dirty="0" smtClean="0"/>
              <a:t>  Если процесс зарегистрировал свой собственный SIGFPE-обработчик, как в приведенном выше случае, управление передается этой функции. </a:t>
            </a:r>
          </a:p>
          <a:p>
            <a:r>
              <a:rPr lang="ru-RU" dirty="0" smtClean="0"/>
              <a:t>  По умолчанию процесс завершается.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Пр.8: Получение дополнительной информации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673224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54868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В рассмотренной версии обработчика сигнала информации  немного: сигнал был отправлен, больше ничего не известно.</a:t>
            </a:r>
          </a:p>
          <a:p>
            <a:r>
              <a:rPr lang="ru-RU" dirty="0" smtClean="0"/>
              <a:t>  Можно использовать немного более сложный вызов, который дает больше информации. </a:t>
            </a:r>
          </a:p>
          <a:p>
            <a:r>
              <a:rPr lang="ru-RU" dirty="0" smtClean="0"/>
              <a:t>  Чтобы использовать эту версию, надо установить флаг в структуре </a:t>
            </a:r>
            <a:r>
              <a:rPr lang="ru-RU" dirty="0" err="1" smtClean="0">
                <a:solidFill>
                  <a:srgbClr val="C00000"/>
                </a:solidFill>
              </a:rPr>
              <a:t>sigaction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695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обработчику будет передано </a:t>
            </a:r>
            <a:r>
              <a:rPr lang="ru-RU" b="1" dirty="0" smtClean="0">
                <a:solidFill>
                  <a:srgbClr val="C00000"/>
                </a:solidFill>
              </a:rPr>
              <a:t>три</a:t>
            </a:r>
            <a:r>
              <a:rPr lang="ru-RU" dirty="0" smtClean="0"/>
              <a:t> аргумента: </a:t>
            </a:r>
          </a:p>
          <a:p>
            <a:r>
              <a:rPr lang="ru-RU" dirty="0" smtClean="0"/>
              <a:t> - номер сигнала</a:t>
            </a:r>
          </a:p>
          <a:p>
            <a:r>
              <a:rPr lang="ru-RU" dirty="0" smtClean="0"/>
              <a:t> - указатель на структуру </a:t>
            </a:r>
            <a:r>
              <a:rPr lang="ru-RU" dirty="0" err="1" smtClean="0">
                <a:solidFill>
                  <a:srgbClr val="C00000"/>
                </a:solidFill>
              </a:rPr>
              <a:t>siginfo_t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- </a:t>
            </a:r>
            <a:r>
              <a:rPr lang="ru-RU" dirty="0" smtClean="0"/>
              <a:t> Указатель на контекст (пока не используем).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Пр.8: Получение дополнительной информации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680424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940"/>
            <a:ext cx="888748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 bwMode="auto">
          <a:xfrm>
            <a:off x="395536" y="4005064"/>
            <a:ext cx="2952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/>
          <p:cNvCxnSpPr/>
          <p:nvPr/>
        </p:nvCxnSpPr>
        <p:spPr bwMode="auto">
          <a:xfrm>
            <a:off x="1475656" y="1916832"/>
            <a:ext cx="48965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Пр.8: Получение дополнительной информации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673224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98072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 err="1" smtClean="0">
                <a:solidFill>
                  <a:srgbClr val="C00000"/>
                </a:solidFill>
              </a:rPr>
              <a:t>siginfo_t</a:t>
            </a:r>
            <a:r>
              <a:rPr lang="ru-RU" dirty="0" smtClean="0"/>
              <a:t> содержит информацию о процессе, который послал сигнал. Если вы запустите эту программу в одной оболочке, а затем попытаетесь убить ее из другой оболочки (используя </a:t>
            </a:r>
            <a:r>
              <a:rPr lang="ru-RU" dirty="0" err="1" smtClean="0"/>
              <a:t>kill</a:t>
            </a:r>
            <a:r>
              <a:rPr lang="ru-RU" dirty="0" smtClean="0"/>
              <a:t> -2), вы, надеюсь, сможете определить, какой процесс пытался вас убить.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3016"/>
            <a:ext cx="91440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3016"/>
            <a:ext cx="91440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91440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Прямая соединительная линия 22"/>
          <p:cNvCxnSpPr/>
          <p:nvPr/>
        </p:nvCxnSpPr>
        <p:spPr bwMode="auto">
          <a:xfrm>
            <a:off x="2195736" y="4293096"/>
            <a:ext cx="5040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 flipV="1">
            <a:off x="5724128" y="4387645"/>
            <a:ext cx="2542343" cy="69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flipV="1">
            <a:off x="3128" y="501611"/>
            <a:ext cx="615304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Сигналы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620688"/>
            <a:ext cx="169168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3568" y="16288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400" b="1" i="1" dirty="0"/>
              <a:t>Сигнал  </a:t>
            </a:r>
            <a:r>
              <a:rPr lang="ru-RU" sz="2400" dirty="0"/>
              <a:t>–  средство уведомления процесса о наступлении некоторого события в системе.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2995638"/>
            <a:ext cx="680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400" dirty="0"/>
              <a:t>Инициаторы посылки сигнала - другой процесс или ОС.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83568" y="4437088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400" dirty="0"/>
              <a:t>Сигналы – механизм асинхронного взаимодействия,   момент прихода сигнала процессу заранее неизвестен.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Использование сигналов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363589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62068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Сигналы в основном используются ОС для того, чтобы сигнализировать процессам о том, что произошло нечто, требующее внимания.</a:t>
            </a:r>
          </a:p>
          <a:p>
            <a:r>
              <a:rPr lang="ru-RU" dirty="0" smtClean="0"/>
              <a:t> Они также могут использоваться между процессами или даже внутри процесса, чтобы вызвать исключение.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53829"/>
            <a:ext cx="8759483" cy="340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0" y="26441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вы откроете оболочку, то сможете увидеть все возможные сигналы с помощью команды </a:t>
            </a:r>
            <a:r>
              <a:rPr lang="ru-RU" b="1" dirty="0" err="1" smtClean="0">
                <a:solidFill>
                  <a:srgbClr val="C00000"/>
                </a:solidFill>
              </a:rPr>
              <a:t>kill</a:t>
            </a:r>
            <a:r>
              <a:rPr lang="ru-RU" b="1" dirty="0" smtClean="0">
                <a:solidFill>
                  <a:srgbClr val="C00000"/>
                </a:solidFill>
              </a:rPr>
              <a:t> -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Примеры сигналов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7718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4395"/>
            <a:ext cx="9144000" cy="355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единительная линия 9"/>
          <p:cNvCxnSpPr/>
          <p:nvPr/>
        </p:nvCxnSpPr>
        <p:spPr bwMode="auto">
          <a:xfrm>
            <a:off x="1907704" y="4034560"/>
            <a:ext cx="122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Прямоугольник 10"/>
          <p:cNvSpPr/>
          <p:nvPr/>
        </p:nvSpPr>
        <p:spPr>
          <a:xfrm>
            <a:off x="0" y="14127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cs typeface="Times New Roman" pitchFamily="18" charset="0"/>
              </a:rPr>
              <a:t>2  -  SIGINT</a:t>
            </a:r>
            <a:r>
              <a:rPr lang="ru-RU" dirty="0" smtClean="0">
                <a:cs typeface="Times New Roman" pitchFamily="18" charset="0"/>
              </a:rPr>
              <a:t>       /*прерывание*/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4868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Количество различных сигналов в современных версиях UNIX около 30, каждый из них имеет уникальное имя и номер.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8448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cs typeface="Times New Roman" pitchFamily="18" charset="0"/>
              </a:rPr>
              <a:t>3  -  SIGQUIT     </a:t>
            </a:r>
            <a:r>
              <a:rPr lang="ru-RU" dirty="0" smtClean="0">
                <a:cs typeface="Times New Roman" pitchFamily="18" charset="0"/>
              </a:rPr>
              <a:t>/*аварийный выход*/</a:t>
            </a:r>
            <a:endParaRPr lang="ru-RU" dirty="0">
              <a:cs typeface="Times New Roman" pitchFamily="18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 bwMode="auto">
          <a:xfrm>
            <a:off x="3715278" y="4040202"/>
            <a:ext cx="122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Прямоугольник 15"/>
          <p:cNvSpPr/>
          <p:nvPr/>
        </p:nvSpPr>
        <p:spPr>
          <a:xfrm>
            <a:off x="0" y="22768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cs typeface="Times New Roman" pitchFamily="18" charset="0"/>
              </a:rPr>
              <a:t>14 -  SIGALRM   </a:t>
            </a:r>
            <a:r>
              <a:rPr lang="ru-RU" dirty="0" smtClean="0">
                <a:cs typeface="Times New Roman" pitchFamily="18" charset="0"/>
              </a:rPr>
              <a:t>/*прерывание от таймера*/</a:t>
            </a:r>
            <a:endParaRPr lang="ru-RU" dirty="0">
              <a:cs typeface="Times New Roman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5508104" y="4479624"/>
            <a:ext cx="122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18"/>
          <p:cNvSpPr/>
          <p:nvPr/>
        </p:nvSpPr>
        <p:spPr>
          <a:xfrm>
            <a:off x="0" y="270892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cs typeface="Times New Roman" pitchFamily="18" charset="0"/>
              </a:rPr>
              <a:t>1</a:t>
            </a:r>
            <a:r>
              <a:rPr lang="ru-RU" b="1" dirty="0" smtClean="0"/>
              <a:t>8 </a:t>
            </a:r>
            <a:r>
              <a:rPr lang="ru-RU" b="1" dirty="0" smtClean="0">
                <a:cs typeface="Times New Roman" pitchFamily="18" charset="0"/>
              </a:rPr>
              <a:t>-</a:t>
            </a:r>
            <a:r>
              <a:rPr lang="ru-RU" b="1" dirty="0" smtClean="0"/>
              <a:t> </a:t>
            </a:r>
            <a:r>
              <a:rPr lang="ru-RU" b="1" dirty="0" smtClean="0">
                <a:cs typeface="Times New Roman" pitchFamily="18" charset="0"/>
              </a:rPr>
              <a:t>SIGC</a:t>
            </a:r>
            <a:r>
              <a:rPr lang="en-US" b="1" dirty="0" smtClean="0">
                <a:cs typeface="Times New Roman" pitchFamily="18" charset="0"/>
              </a:rPr>
              <a:t>H</a:t>
            </a:r>
            <a:r>
              <a:rPr lang="ru-RU" b="1" dirty="0" smtClean="0">
                <a:cs typeface="Times New Roman" pitchFamily="18" charset="0"/>
              </a:rPr>
              <a:t>LD    </a:t>
            </a:r>
            <a:r>
              <a:rPr lang="ru-RU" dirty="0" smtClean="0">
                <a:cs typeface="Times New Roman" pitchFamily="18" charset="0"/>
              </a:rPr>
              <a:t>/*процесс-потомок завершился*/.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 bwMode="auto">
          <a:xfrm>
            <a:off x="1907704" y="4653136"/>
            <a:ext cx="122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4" grpId="0" build="allAtOnce"/>
      <p:bldP spid="16" grpId="0" build="allAtOnce"/>
      <p:bldP spid="1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Сигналы: </a:t>
            </a:r>
            <a:r>
              <a:rPr lang="en-US" dirty="0" smtClean="0">
                <a:solidFill>
                  <a:srgbClr val="C00000"/>
                </a:solidFill>
              </a:rPr>
              <a:t>kill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83569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76470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Возможно, вы использовали команду </a:t>
            </a:r>
            <a:r>
              <a:rPr lang="ru-RU" b="1" dirty="0" err="1" smtClean="0">
                <a:solidFill>
                  <a:srgbClr val="C00000"/>
                </a:solidFill>
              </a:rPr>
              <a:t>kill</a:t>
            </a:r>
            <a:r>
              <a:rPr lang="ru-RU" dirty="0" smtClean="0"/>
              <a:t>, когда хотели убить процесс, но эта команда сможет послать процессу любой сигнал. </a:t>
            </a:r>
            <a:endParaRPr lang="en-US" dirty="0" smtClean="0"/>
          </a:p>
          <a:p>
            <a:r>
              <a:rPr lang="ru-RU" dirty="0" smtClean="0"/>
              <a:t>Когда сигнал не подается (не указан номер), процессу посылается сигнал </a:t>
            </a:r>
            <a:r>
              <a:rPr lang="ru-RU" u="sng" dirty="0" smtClean="0">
                <a:solidFill>
                  <a:srgbClr val="0000FF"/>
                </a:solidFill>
              </a:rPr>
              <a:t>SIGTERM</a:t>
            </a:r>
            <a:r>
              <a:rPr lang="ru-RU" dirty="0" smtClean="0"/>
              <a:t>  для запроса завершения процесса. Определён в заголовочном файле </a:t>
            </a:r>
            <a:r>
              <a:rPr lang="ru-RU" dirty="0" err="1" smtClean="0"/>
              <a:t>signal.h</a:t>
            </a:r>
            <a:r>
              <a:rPr lang="ru-RU" dirty="0" smtClean="0"/>
              <a:t> как целочисленная константа.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50100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Возможно, вы научились писать </a:t>
            </a:r>
            <a:r>
              <a:rPr lang="ru-RU" b="1" dirty="0" err="1" smtClean="0">
                <a:solidFill>
                  <a:srgbClr val="C00000"/>
                </a:solidFill>
              </a:rPr>
              <a:t>kill</a:t>
            </a:r>
            <a:r>
              <a:rPr lang="ru-RU" b="1" dirty="0" smtClean="0">
                <a:solidFill>
                  <a:srgbClr val="C00000"/>
                </a:solidFill>
              </a:rPr>
              <a:t> -9</a:t>
            </a:r>
            <a:r>
              <a:rPr lang="ru-RU" dirty="0" smtClean="0"/>
              <a:t>, когда действительно хотели что-то убить; как называется сигнал номер 9?</a:t>
            </a:r>
            <a:endParaRPr lang="ru-R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53829"/>
            <a:ext cx="8759483" cy="340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Прямая соединительная линия 15"/>
          <p:cNvCxnSpPr/>
          <p:nvPr/>
        </p:nvCxnSpPr>
        <p:spPr bwMode="auto">
          <a:xfrm>
            <a:off x="5449112" y="4350356"/>
            <a:ext cx="122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18"/>
          <p:cNvSpPr/>
          <p:nvPr/>
        </p:nvSpPr>
        <p:spPr>
          <a:xfrm>
            <a:off x="0" y="458112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Будучи посланным процессу, </a:t>
            </a:r>
            <a:r>
              <a:rPr lang="ru-RU" b="1" dirty="0" smtClean="0">
                <a:solidFill>
                  <a:srgbClr val="C00000"/>
                </a:solidFill>
              </a:rPr>
              <a:t>SIGKILL</a:t>
            </a:r>
            <a:r>
              <a:rPr lang="ru-RU" dirty="0" smtClean="0"/>
              <a:t> вызывает его </a:t>
            </a:r>
            <a:r>
              <a:rPr lang="ru-RU" b="1" dirty="0" smtClean="0"/>
              <a:t>немедленное</a:t>
            </a:r>
            <a:r>
              <a:rPr lang="ru-RU" dirty="0" smtClean="0"/>
              <a:t> завершение. В отличие от </a:t>
            </a:r>
            <a:r>
              <a:rPr lang="ru-RU" dirty="0" smtClean="0">
                <a:hlinkClick r:id="rId4" tooltip="SIGTERM"/>
              </a:rPr>
              <a:t>SIGTERM</a:t>
            </a:r>
            <a:r>
              <a:rPr lang="ru-RU" dirty="0" smtClean="0"/>
              <a:t> этот сигнал не может быть перехвачен или проигнорирован, а процесс, получивший его, не имеет возможности выполнить какие-либо действия перед своим завершением.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3" grpId="0" build="allAtOnce"/>
      <p:bldP spid="1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Обработка сигнала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84380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028"/>
          <p:cNvGrpSpPr>
            <a:grpSpLocks/>
          </p:cNvGrpSpPr>
          <p:nvPr/>
        </p:nvGrpSpPr>
        <p:grpSpPr bwMode="auto">
          <a:xfrm rot="5400000">
            <a:off x="5523111" y="893713"/>
            <a:ext cx="1984375" cy="430213"/>
            <a:chOff x="6" y="1591"/>
            <a:chExt cx="1250" cy="271"/>
          </a:xfrm>
        </p:grpSpPr>
        <p:sp>
          <p:nvSpPr>
            <p:cNvPr id="13" name="Freeform 1029"/>
            <p:cNvSpPr>
              <a:spLocks/>
            </p:cNvSpPr>
            <p:nvPr/>
          </p:nvSpPr>
          <p:spPr bwMode="auto">
            <a:xfrm>
              <a:off x="99" y="1805"/>
              <a:ext cx="1157" cy="57"/>
            </a:xfrm>
            <a:custGeom>
              <a:avLst/>
              <a:gdLst/>
              <a:ahLst/>
              <a:cxnLst>
                <a:cxn ang="0">
                  <a:pos x="50" y="112"/>
                </a:cxn>
                <a:cxn ang="0">
                  <a:pos x="2556" y="112"/>
                </a:cxn>
                <a:cxn ang="0">
                  <a:pos x="2573" y="108"/>
                </a:cxn>
                <a:cxn ang="0">
                  <a:pos x="2588" y="99"/>
                </a:cxn>
                <a:cxn ang="0">
                  <a:pos x="2600" y="84"/>
                </a:cxn>
                <a:cxn ang="0">
                  <a:pos x="2607" y="65"/>
                </a:cxn>
                <a:cxn ang="0">
                  <a:pos x="2607" y="47"/>
                </a:cxn>
                <a:cxn ang="0">
                  <a:pos x="2600" y="28"/>
                </a:cxn>
                <a:cxn ang="0">
                  <a:pos x="2588" y="13"/>
                </a:cxn>
                <a:cxn ang="0">
                  <a:pos x="2573" y="4"/>
                </a:cxn>
                <a:cxn ang="0">
                  <a:pos x="2556" y="0"/>
                </a:cxn>
                <a:cxn ang="0">
                  <a:pos x="50" y="0"/>
                </a:cxn>
                <a:cxn ang="0">
                  <a:pos x="34" y="4"/>
                </a:cxn>
                <a:cxn ang="0">
                  <a:pos x="18" y="13"/>
                </a:cxn>
                <a:cxn ang="0">
                  <a:pos x="7" y="28"/>
                </a:cxn>
                <a:cxn ang="0">
                  <a:pos x="0" y="47"/>
                </a:cxn>
                <a:cxn ang="0">
                  <a:pos x="0" y="65"/>
                </a:cxn>
                <a:cxn ang="0">
                  <a:pos x="7" y="84"/>
                </a:cxn>
                <a:cxn ang="0">
                  <a:pos x="18" y="99"/>
                </a:cxn>
                <a:cxn ang="0">
                  <a:pos x="34" y="108"/>
                </a:cxn>
                <a:cxn ang="0">
                  <a:pos x="50" y="112"/>
                </a:cxn>
              </a:cxnLst>
              <a:rect l="0" t="0" r="r" b="b"/>
              <a:pathLst>
                <a:path w="2607" h="112">
                  <a:moveTo>
                    <a:pt x="50" y="112"/>
                  </a:moveTo>
                  <a:lnTo>
                    <a:pt x="2556" y="112"/>
                  </a:lnTo>
                  <a:lnTo>
                    <a:pt x="2573" y="108"/>
                  </a:lnTo>
                  <a:lnTo>
                    <a:pt x="2588" y="99"/>
                  </a:lnTo>
                  <a:lnTo>
                    <a:pt x="2600" y="84"/>
                  </a:lnTo>
                  <a:lnTo>
                    <a:pt x="2607" y="65"/>
                  </a:lnTo>
                  <a:lnTo>
                    <a:pt x="2607" y="47"/>
                  </a:lnTo>
                  <a:lnTo>
                    <a:pt x="2600" y="28"/>
                  </a:lnTo>
                  <a:lnTo>
                    <a:pt x="2588" y="13"/>
                  </a:lnTo>
                  <a:lnTo>
                    <a:pt x="2573" y="4"/>
                  </a:lnTo>
                  <a:lnTo>
                    <a:pt x="2556" y="0"/>
                  </a:lnTo>
                  <a:lnTo>
                    <a:pt x="50" y="0"/>
                  </a:lnTo>
                  <a:lnTo>
                    <a:pt x="34" y="4"/>
                  </a:lnTo>
                  <a:lnTo>
                    <a:pt x="18" y="13"/>
                  </a:lnTo>
                  <a:lnTo>
                    <a:pt x="7" y="28"/>
                  </a:lnTo>
                  <a:lnTo>
                    <a:pt x="0" y="47"/>
                  </a:lnTo>
                  <a:lnTo>
                    <a:pt x="0" y="65"/>
                  </a:lnTo>
                  <a:lnTo>
                    <a:pt x="7" y="84"/>
                  </a:lnTo>
                  <a:lnTo>
                    <a:pt x="18" y="99"/>
                  </a:lnTo>
                  <a:lnTo>
                    <a:pt x="34" y="108"/>
                  </a:lnTo>
                  <a:lnTo>
                    <a:pt x="50" y="11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Text Box 1030"/>
            <p:cNvSpPr txBox="1">
              <a:spLocks noChangeArrowheads="1"/>
            </p:cNvSpPr>
            <p:nvPr/>
          </p:nvSpPr>
          <p:spPr bwMode="auto">
            <a:xfrm>
              <a:off x="6" y="1591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ru-RU" sz="1600"/>
                <a:t>работа процесса</a:t>
              </a:r>
            </a:p>
          </p:txBody>
        </p:sp>
      </p:grpSp>
      <p:grpSp>
        <p:nvGrpSpPr>
          <p:cNvPr id="15" name="Group 1031"/>
          <p:cNvGrpSpPr>
            <a:grpSpLocks/>
          </p:cNvGrpSpPr>
          <p:nvPr/>
        </p:nvGrpSpPr>
        <p:grpSpPr bwMode="auto">
          <a:xfrm>
            <a:off x="6154142" y="2024807"/>
            <a:ext cx="387350" cy="454025"/>
            <a:chOff x="1970" y="1576"/>
            <a:chExt cx="244" cy="286"/>
          </a:xfrm>
        </p:grpSpPr>
        <p:sp>
          <p:nvSpPr>
            <p:cNvPr id="16" name="Freeform 1032"/>
            <p:cNvSpPr>
              <a:spLocks/>
            </p:cNvSpPr>
            <p:nvPr/>
          </p:nvSpPr>
          <p:spPr bwMode="auto">
            <a:xfrm>
              <a:off x="1970" y="1576"/>
              <a:ext cx="244" cy="286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6" y="99"/>
                </a:cxn>
                <a:cxn ang="0">
                  <a:pos x="23" y="57"/>
                </a:cxn>
                <a:cxn ang="0">
                  <a:pos x="49" y="26"/>
                </a:cxn>
                <a:cxn ang="0">
                  <a:pos x="85" y="7"/>
                </a:cxn>
                <a:cxn ang="0">
                  <a:pos x="120" y="0"/>
                </a:cxn>
                <a:cxn ang="0">
                  <a:pos x="159" y="7"/>
                </a:cxn>
                <a:cxn ang="0">
                  <a:pos x="192" y="26"/>
                </a:cxn>
                <a:cxn ang="0">
                  <a:pos x="221" y="57"/>
                </a:cxn>
                <a:cxn ang="0">
                  <a:pos x="238" y="99"/>
                </a:cxn>
                <a:cxn ang="0">
                  <a:pos x="244" y="141"/>
                </a:cxn>
                <a:cxn ang="0">
                  <a:pos x="238" y="187"/>
                </a:cxn>
                <a:cxn ang="0">
                  <a:pos x="221" y="229"/>
                </a:cxn>
                <a:cxn ang="0">
                  <a:pos x="192" y="260"/>
                </a:cxn>
                <a:cxn ang="0">
                  <a:pos x="159" y="279"/>
                </a:cxn>
                <a:cxn ang="0">
                  <a:pos x="120" y="286"/>
                </a:cxn>
                <a:cxn ang="0">
                  <a:pos x="85" y="279"/>
                </a:cxn>
                <a:cxn ang="0">
                  <a:pos x="49" y="260"/>
                </a:cxn>
                <a:cxn ang="0">
                  <a:pos x="23" y="229"/>
                </a:cxn>
                <a:cxn ang="0">
                  <a:pos x="6" y="187"/>
                </a:cxn>
                <a:cxn ang="0">
                  <a:pos x="0" y="141"/>
                </a:cxn>
              </a:cxnLst>
              <a:rect l="0" t="0" r="r" b="b"/>
              <a:pathLst>
                <a:path w="244" h="286">
                  <a:moveTo>
                    <a:pt x="0" y="141"/>
                  </a:moveTo>
                  <a:lnTo>
                    <a:pt x="6" y="99"/>
                  </a:lnTo>
                  <a:lnTo>
                    <a:pt x="23" y="57"/>
                  </a:lnTo>
                  <a:lnTo>
                    <a:pt x="49" y="26"/>
                  </a:lnTo>
                  <a:lnTo>
                    <a:pt x="85" y="7"/>
                  </a:lnTo>
                  <a:lnTo>
                    <a:pt x="120" y="0"/>
                  </a:lnTo>
                  <a:lnTo>
                    <a:pt x="159" y="7"/>
                  </a:lnTo>
                  <a:lnTo>
                    <a:pt x="192" y="26"/>
                  </a:lnTo>
                  <a:lnTo>
                    <a:pt x="221" y="57"/>
                  </a:lnTo>
                  <a:lnTo>
                    <a:pt x="238" y="99"/>
                  </a:lnTo>
                  <a:lnTo>
                    <a:pt x="244" y="141"/>
                  </a:lnTo>
                  <a:lnTo>
                    <a:pt x="238" y="187"/>
                  </a:lnTo>
                  <a:lnTo>
                    <a:pt x="221" y="229"/>
                  </a:lnTo>
                  <a:lnTo>
                    <a:pt x="192" y="260"/>
                  </a:lnTo>
                  <a:lnTo>
                    <a:pt x="159" y="279"/>
                  </a:lnTo>
                  <a:lnTo>
                    <a:pt x="120" y="286"/>
                  </a:lnTo>
                  <a:lnTo>
                    <a:pt x="85" y="279"/>
                  </a:lnTo>
                  <a:lnTo>
                    <a:pt x="49" y="260"/>
                  </a:lnTo>
                  <a:lnTo>
                    <a:pt x="23" y="229"/>
                  </a:lnTo>
                  <a:lnTo>
                    <a:pt x="6" y="187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033"/>
            <p:cNvSpPr>
              <a:spLocks/>
            </p:cNvSpPr>
            <p:nvPr/>
          </p:nvSpPr>
          <p:spPr bwMode="auto">
            <a:xfrm>
              <a:off x="2006" y="1622"/>
              <a:ext cx="169" cy="194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" y="65"/>
                </a:cxn>
                <a:cxn ang="0">
                  <a:pos x="19" y="34"/>
                </a:cxn>
                <a:cxn ang="0">
                  <a:pos x="42" y="11"/>
                </a:cxn>
                <a:cxn ang="0">
                  <a:pos x="71" y="0"/>
                </a:cxn>
                <a:cxn ang="0">
                  <a:pos x="101" y="0"/>
                </a:cxn>
                <a:cxn ang="0">
                  <a:pos x="127" y="11"/>
                </a:cxn>
                <a:cxn ang="0">
                  <a:pos x="150" y="34"/>
                </a:cxn>
                <a:cxn ang="0">
                  <a:pos x="166" y="65"/>
                </a:cxn>
                <a:cxn ang="0">
                  <a:pos x="169" y="95"/>
                </a:cxn>
                <a:cxn ang="0">
                  <a:pos x="166" y="130"/>
                </a:cxn>
                <a:cxn ang="0">
                  <a:pos x="150" y="160"/>
                </a:cxn>
                <a:cxn ang="0">
                  <a:pos x="127" y="183"/>
                </a:cxn>
                <a:cxn ang="0">
                  <a:pos x="101" y="194"/>
                </a:cxn>
                <a:cxn ang="0">
                  <a:pos x="71" y="194"/>
                </a:cxn>
                <a:cxn ang="0">
                  <a:pos x="42" y="183"/>
                </a:cxn>
                <a:cxn ang="0">
                  <a:pos x="19" y="160"/>
                </a:cxn>
                <a:cxn ang="0">
                  <a:pos x="6" y="130"/>
                </a:cxn>
                <a:cxn ang="0">
                  <a:pos x="0" y="95"/>
                </a:cxn>
              </a:cxnLst>
              <a:rect l="0" t="0" r="r" b="b"/>
              <a:pathLst>
                <a:path w="169" h="194">
                  <a:moveTo>
                    <a:pt x="0" y="95"/>
                  </a:moveTo>
                  <a:lnTo>
                    <a:pt x="6" y="65"/>
                  </a:lnTo>
                  <a:lnTo>
                    <a:pt x="19" y="34"/>
                  </a:lnTo>
                  <a:lnTo>
                    <a:pt x="42" y="11"/>
                  </a:lnTo>
                  <a:lnTo>
                    <a:pt x="71" y="0"/>
                  </a:lnTo>
                  <a:lnTo>
                    <a:pt x="101" y="0"/>
                  </a:lnTo>
                  <a:lnTo>
                    <a:pt x="127" y="11"/>
                  </a:lnTo>
                  <a:lnTo>
                    <a:pt x="150" y="34"/>
                  </a:lnTo>
                  <a:lnTo>
                    <a:pt x="166" y="65"/>
                  </a:lnTo>
                  <a:lnTo>
                    <a:pt x="169" y="95"/>
                  </a:lnTo>
                  <a:lnTo>
                    <a:pt x="166" y="130"/>
                  </a:lnTo>
                  <a:lnTo>
                    <a:pt x="150" y="160"/>
                  </a:lnTo>
                  <a:lnTo>
                    <a:pt x="127" y="183"/>
                  </a:lnTo>
                  <a:lnTo>
                    <a:pt x="101" y="194"/>
                  </a:lnTo>
                  <a:lnTo>
                    <a:pt x="71" y="194"/>
                  </a:lnTo>
                  <a:lnTo>
                    <a:pt x="42" y="183"/>
                  </a:lnTo>
                  <a:lnTo>
                    <a:pt x="19" y="160"/>
                  </a:lnTo>
                  <a:lnTo>
                    <a:pt x="6" y="13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9" name="Group 1034"/>
          <p:cNvGrpSpPr>
            <a:grpSpLocks/>
          </p:cNvGrpSpPr>
          <p:nvPr/>
        </p:nvGrpSpPr>
        <p:grpSpPr bwMode="auto">
          <a:xfrm>
            <a:off x="6617692" y="1872407"/>
            <a:ext cx="1981200" cy="381000"/>
            <a:chOff x="4272" y="1920"/>
            <a:chExt cx="1248" cy="240"/>
          </a:xfrm>
        </p:grpSpPr>
        <p:sp>
          <p:nvSpPr>
            <p:cNvPr id="20" name="Line 1035"/>
            <p:cNvSpPr>
              <a:spLocks noChangeShapeType="1"/>
            </p:cNvSpPr>
            <p:nvPr/>
          </p:nvSpPr>
          <p:spPr bwMode="auto">
            <a:xfrm flipH="1">
              <a:off x="4272" y="2160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1" name="Text Box 1036"/>
            <p:cNvSpPr txBox="1">
              <a:spLocks noChangeArrowheads="1"/>
            </p:cNvSpPr>
            <p:nvPr/>
          </p:nvSpPr>
          <p:spPr bwMode="auto">
            <a:xfrm>
              <a:off x="4416" y="1920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sz="1600"/>
                <a:t>приход сигнала</a:t>
              </a:r>
            </a:p>
          </p:txBody>
        </p:sp>
      </p:grpSp>
      <p:grpSp>
        <p:nvGrpSpPr>
          <p:cNvPr id="22" name="Group 1037"/>
          <p:cNvGrpSpPr>
            <a:grpSpLocks/>
          </p:cNvGrpSpPr>
          <p:nvPr/>
        </p:nvGrpSpPr>
        <p:grpSpPr bwMode="auto">
          <a:xfrm>
            <a:off x="4331692" y="2405807"/>
            <a:ext cx="1905000" cy="1981200"/>
            <a:chOff x="2832" y="2256"/>
            <a:chExt cx="1200" cy="1248"/>
          </a:xfrm>
        </p:grpSpPr>
        <p:sp>
          <p:nvSpPr>
            <p:cNvPr id="23" name="Line 1038"/>
            <p:cNvSpPr>
              <a:spLocks noChangeShapeType="1"/>
            </p:cNvSpPr>
            <p:nvPr/>
          </p:nvSpPr>
          <p:spPr bwMode="auto">
            <a:xfrm flipH="1">
              <a:off x="3408" y="2256"/>
              <a:ext cx="624" cy="6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24" name="Group 1039"/>
            <p:cNvGrpSpPr>
              <a:grpSpLocks/>
            </p:cNvGrpSpPr>
            <p:nvPr/>
          </p:nvGrpSpPr>
          <p:grpSpPr bwMode="auto">
            <a:xfrm>
              <a:off x="2832" y="2832"/>
              <a:ext cx="960" cy="672"/>
              <a:chOff x="2832" y="2832"/>
              <a:chExt cx="960" cy="672"/>
            </a:xfrm>
          </p:grpSpPr>
          <p:sp>
            <p:nvSpPr>
              <p:cNvPr id="25" name="Rectangle 1040"/>
              <p:cNvSpPr>
                <a:spLocks noChangeArrowheads="1"/>
              </p:cNvSpPr>
              <p:nvPr/>
            </p:nvSpPr>
            <p:spPr bwMode="auto">
              <a:xfrm>
                <a:off x="2832" y="2832"/>
                <a:ext cx="960" cy="67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" name="Text Box 1041"/>
              <p:cNvSpPr txBox="1">
                <a:spLocks noChangeArrowheads="1"/>
              </p:cNvSpPr>
              <p:nvPr/>
            </p:nvSpPr>
            <p:spPr bwMode="auto">
              <a:xfrm>
                <a:off x="2880" y="2880"/>
                <a:ext cx="91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ru-RU" sz="1800" dirty="0"/>
                  <a:t>Обработка сигнала по умолчанию</a:t>
                </a:r>
              </a:p>
            </p:txBody>
          </p:sp>
        </p:grpSp>
      </p:grpSp>
      <p:grpSp>
        <p:nvGrpSpPr>
          <p:cNvPr id="27" name="Group 1042"/>
          <p:cNvGrpSpPr>
            <a:grpSpLocks/>
          </p:cNvGrpSpPr>
          <p:nvPr/>
        </p:nvGrpSpPr>
        <p:grpSpPr bwMode="auto">
          <a:xfrm>
            <a:off x="6465294" y="2405807"/>
            <a:ext cx="1995488" cy="1981200"/>
            <a:chOff x="4176" y="2256"/>
            <a:chExt cx="1257" cy="1248"/>
          </a:xfrm>
        </p:grpSpPr>
        <p:sp>
          <p:nvSpPr>
            <p:cNvPr id="28" name="Line 1043"/>
            <p:cNvSpPr>
              <a:spLocks noChangeShapeType="1"/>
            </p:cNvSpPr>
            <p:nvPr/>
          </p:nvSpPr>
          <p:spPr bwMode="auto">
            <a:xfrm>
              <a:off x="4176" y="2256"/>
              <a:ext cx="624" cy="6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29" name="Group 1044"/>
            <p:cNvGrpSpPr>
              <a:grpSpLocks/>
            </p:cNvGrpSpPr>
            <p:nvPr/>
          </p:nvGrpSpPr>
          <p:grpSpPr bwMode="auto">
            <a:xfrm>
              <a:off x="4416" y="2832"/>
              <a:ext cx="1017" cy="672"/>
              <a:chOff x="4416" y="2832"/>
              <a:chExt cx="1017" cy="672"/>
            </a:xfrm>
          </p:grpSpPr>
          <p:sp>
            <p:nvSpPr>
              <p:cNvPr id="30" name="Rectangle 1045"/>
              <p:cNvSpPr>
                <a:spLocks noChangeArrowheads="1"/>
              </p:cNvSpPr>
              <p:nvPr/>
            </p:nvSpPr>
            <p:spPr bwMode="auto">
              <a:xfrm>
                <a:off x="4416" y="2832"/>
                <a:ext cx="960" cy="67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1" name="Text Box 1046"/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969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ru-RU" sz="1800" dirty="0"/>
                  <a:t>Вызов функции-обработчика</a:t>
                </a:r>
              </a:p>
            </p:txBody>
          </p:sp>
        </p:grpSp>
      </p:grpSp>
      <p:grpSp>
        <p:nvGrpSpPr>
          <p:cNvPr id="32" name="Group 1047"/>
          <p:cNvGrpSpPr>
            <a:grpSpLocks/>
          </p:cNvGrpSpPr>
          <p:nvPr/>
        </p:nvGrpSpPr>
        <p:grpSpPr bwMode="auto">
          <a:xfrm>
            <a:off x="5474694" y="2405807"/>
            <a:ext cx="1833563" cy="2895600"/>
            <a:chOff x="3552" y="2304"/>
            <a:chExt cx="1155" cy="1824"/>
          </a:xfrm>
        </p:grpSpPr>
        <p:sp>
          <p:nvSpPr>
            <p:cNvPr id="33" name="Line 1048"/>
            <p:cNvSpPr>
              <a:spLocks noChangeShapeType="1"/>
            </p:cNvSpPr>
            <p:nvPr/>
          </p:nvSpPr>
          <p:spPr bwMode="auto">
            <a:xfrm>
              <a:off x="4103" y="2304"/>
              <a:ext cx="0" cy="129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34" name="Group 1049"/>
            <p:cNvGrpSpPr>
              <a:grpSpLocks/>
            </p:cNvGrpSpPr>
            <p:nvPr/>
          </p:nvGrpSpPr>
          <p:grpSpPr bwMode="auto">
            <a:xfrm>
              <a:off x="3552" y="3600"/>
              <a:ext cx="1155" cy="528"/>
              <a:chOff x="3552" y="3600"/>
              <a:chExt cx="1155" cy="528"/>
            </a:xfrm>
          </p:grpSpPr>
          <p:sp>
            <p:nvSpPr>
              <p:cNvPr id="35" name="Rectangle 1050"/>
              <p:cNvSpPr>
                <a:spLocks noChangeArrowheads="1"/>
              </p:cNvSpPr>
              <p:nvPr/>
            </p:nvSpPr>
            <p:spPr bwMode="auto">
              <a:xfrm>
                <a:off x="3552" y="3600"/>
                <a:ext cx="110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" name="Text Box 1051"/>
              <p:cNvSpPr txBox="1">
                <a:spLocks noChangeArrowheads="1"/>
              </p:cNvSpPr>
              <p:nvPr/>
            </p:nvSpPr>
            <p:spPr bwMode="auto">
              <a:xfrm>
                <a:off x="3552" y="3647"/>
                <a:ext cx="11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sz="1800" dirty="0"/>
                  <a:t>Игнорирование сигнала</a:t>
                </a:r>
              </a:p>
            </p:txBody>
          </p:sp>
        </p:grpSp>
      </p:grpSp>
      <p:sp>
        <p:nvSpPr>
          <p:cNvPr id="38" name="Прямоугольник 37"/>
          <p:cNvSpPr/>
          <p:nvPr/>
        </p:nvSpPr>
        <p:spPr>
          <a:xfrm>
            <a:off x="0" y="836712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cs typeface="Times New Roman" pitchFamily="18" charset="0"/>
              </a:rPr>
              <a:t>При получении сигнала процессом возможны три варианта реакции на полученный сигнал: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0" y="52883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</a:t>
            </a:r>
            <a:r>
              <a:rPr lang="ru-RU" dirty="0" smtClean="0">
                <a:cs typeface="Times New Roman" pitchFamily="18" charset="0"/>
              </a:rPr>
              <a:t>еобходимо отметить,  что некоторые сигналы невозможно ни перехватить, ни игнорировать. Они используются ядром ОС для управления работой процессов (например, </a:t>
            </a:r>
            <a:r>
              <a:rPr lang="ru-RU" b="1" dirty="0" smtClean="0">
                <a:cs typeface="Times New Roman" pitchFamily="18" charset="0"/>
              </a:rPr>
              <a:t>SIGKILL, SIGSTOP</a:t>
            </a:r>
            <a:r>
              <a:rPr lang="ru-RU" dirty="0" smtClean="0">
                <a:cs typeface="Times New Roman" pitchFamily="18" charset="0"/>
              </a:rPr>
              <a:t>).</a:t>
            </a:r>
            <a:endParaRPr lang="ru-RU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Работа с сигналами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84380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11206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вы нажимаете </a:t>
            </a:r>
            <a:r>
              <a:rPr lang="ru-RU" b="1" dirty="0" err="1" smtClean="0">
                <a:solidFill>
                  <a:srgbClr val="C00000"/>
                </a:solidFill>
              </a:rPr>
              <a:t>ctrl-c</a:t>
            </a:r>
            <a:r>
              <a:rPr lang="ru-RU" dirty="0" smtClean="0"/>
              <a:t> в окне терминала, оболочка посылает сигнал INT процессам для их завершения. При этом сама оболочка не </a:t>
            </a:r>
            <a:r>
              <a:rPr lang="ru-RU" dirty="0" smtClean="0"/>
              <a:t>завершается.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7768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Отправка сигнала представляет собой системный вызов. </a:t>
            </a:r>
          </a:p>
          <a:p>
            <a:r>
              <a:rPr lang="ru-RU" dirty="0" smtClean="0"/>
              <a:t>Доставка сигнала – прерывание процесса-получателя.</a:t>
            </a:r>
          </a:p>
          <a:p>
            <a:endParaRPr lang="ru-RU" dirty="0" smtClean="0"/>
          </a:p>
          <a:p>
            <a:r>
              <a:rPr lang="ru-RU" dirty="0" smtClean="0"/>
              <a:t>Чтобы узнать немного больше о том, как работают сигналы, мы напишем небольшие примеры и посмотрим, как они себя ведут.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theme/theme1.xml><?xml version="1.0" encoding="utf-8"?>
<a:theme xmlns:a="http://schemas.openxmlformats.org/drawingml/2006/main" name="Эскиз">
  <a:themeElements>
    <a:clrScheme name="Эскиз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Эскиз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Эскиз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Designs\Эскиз.pot</Template>
  <TotalTime>23143</TotalTime>
  <Words>1653</Words>
  <Application>Microsoft Office PowerPoint</Application>
  <PresentationFormat>Экран (4:3)</PresentationFormat>
  <Paragraphs>222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Эскиз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</vt:vector>
  </TitlesOfParts>
  <Company>TvGU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ресурсами компьютера</dc:title>
  <dc:creator>Sergey Sorokin</dc:creator>
  <cp:lastModifiedBy>m</cp:lastModifiedBy>
  <cp:revision>1547</cp:revision>
  <cp:lastPrinted>1601-01-01T00:00:00Z</cp:lastPrinted>
  <dcterms:created xsi:type="dcterms:W3CDTF">2009-09-14T18:26:03Z</dcterms:created>
  <dcterms:modified xsi:type="dcterms:W3CDTF">2024-03-14T15:31:40Z</dcterms:modified>
</cp:coreProperties>
</file>