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4" r:id="rId8"/>
    <p:sldId id="262" r:id="rId9"/>
    <p:sldId id="266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авел Соболев" initials="ПС" lastIdx="1" clrIdx="0">
    <p:extLst>
      <p:ext uri="{19B8F6BF-5375-455C-9EA6-DF929625EA0E}">
        <p15:presenceInfo xmlns:p15="http://schemas.microsoft.com/office/powerpoint/2012/main" userId="aa7fbfb344e84f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F9E3C-96B8-4F8B-8B54-CE4A66FFD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C89BC6-4A35-47CC-98F3-543CA437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C2FD30-6858-45DE-B235-DB50C36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FE930-6041-465D-A823-7D5850AA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5544D-E857-417A-918E-C2FE3613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2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AF467-2E71-48C8-979D-DE260A94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332E06-F4D1-4510-82DF-9F4C6445E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E8BA9-966E-4887-A24C-6A4A6242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AC571-D2D4-4A7B-A5DF-16DF6A56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2D800-3554-4F18-8907-1119995E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264FAF-F859-41BE-898D-C5C30434C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F9856A-8B43-44E6-A302-7F5FA85E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E3E2EE-6CF9-40CC-A3D0-BADE502D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35E9F-04E2-47FE-8685-D0931750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D7696-0C20-4C6F-A493-3489A8D4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9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C0939-59C1-4A02-BC9D-84E897B9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CB19F-C6D6-42DD-9EA4-0D5E1D47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E6B54-D1C6-4842-B6AA-508F78B8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3F3DD7-BADB-43AA-BC8D-CDCFCB31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EBC5F-6720-4AE0-8B6A-B3ECF5E2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8FD7C-6868-41CE-A8A9-6A40211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62095D-3FC1-4BAB-9A19-3687151B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9A474-B80F-4021-B366-19806DA6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B89D0-2304-4AF4-B9E7-620DF9F1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FF82D7-4A69-4139-8845-FB477F6B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0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27268-45F8-41E4-A7A9-3CF0971B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9D4CD-4625-424F-8FB4-D2E0DBB17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5BEA11-03EE-401E-B207-A05F2762A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2D040-CBE0-4E21-8105-013517DD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7462ED-B4E9-4274-8B55-E44A5128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00BD2B-A16D-4B34-BF3F-27773888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8EADB-FA1F-4F70-AB3B-CCD3CF5D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5107B5-3520-4D47-96B5-A8B81E65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7D3E1E-5527-4266-B4D0-9EF001C1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AB60CA-6E6C-4C91-9751-A833B4793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57A94E-0CF0-4300-B5F4-CFF6003D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DFC733-771D-45D0-BE74-7A28848B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5EA528-1F3E-4E9B-A62C-62A423A8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D07EEB-3AB6-4F0E-84AD-A88D3499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BF323-1062-4BD0-94F3-A4C84656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F5D08D-CA78-4E40-9A4F-C46055E1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3004B5-4FF2-4D9F-B080-87630A80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4526EC-F23C-4449-98AF-7C95D47B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2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C3A490-3C2B-45FA-8767-2E4138D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3F3747-9A06-44CE-A5E9-23158447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8ADD2A-1637-4F59-BEAB-310B7FA0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30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A9CE9-A5FA-41F2-AD1B-AC5ED041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17AA4-BD60-4E0A-A937-4278B2D2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4C8187-F77D-4158-B8C9-A6E47D8A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678AD8-ECA1-4A5A-A16C-4C0D8DD3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EFDD4-8BCE-48D2-A407-A9EAF32A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8E71C9-05C3-4C2B-B21C-2C17FBB9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1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6787C-B5AE-4E1A-91F1-B7D984C5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8F76AD-9E2D-4E4D-9934-52CDEC30D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B43EE3-64AC-4524-8DA7-870FC9984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2E770A-2E17-4340-BB37-D83B1B55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E4583D-DE2C-474A-9858-2064C03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C5587A-D458-4D29-AE7F-8893EE5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6C435-0B21-4D6E-9122-0040740B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2C9EE9-9974-4412-AA30-8A76F6A1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774C5-0778-4C6C-A82C-E2F22E526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3905-928B-4DA7-B7F4-744EDD307A99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A7F11-8121-474D-B40C-7779232EA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5CC30-DD14-4F8B-86D0-9E7DD66D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C0B0E-DE1C-4BA4-8F79-625B39AEF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5912"/>
            <a:ext cx="12191999" cy="1253324"/>
          </a:xfrm>
        </p:spPr>
        <p:txBody>
          <a:bodyPr anchor="b" anchorCtr="0">
            <a:norm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+mn-lt"/>
                <a:ea typeface="CMU Typewriter Text" panose="02000309000000000000" pitchFamily="50" charset="0"/>
                <a:cs typeface="CMU Typewriter Text" panose="02000309000000000000" pitchFamily="50" charset="0"/>
              </a:rPr>
              <a:t>Астрономический наблюдательный практикум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031602-FC36-4C98-9D5B-6B83EFBDA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241311"/>
            <a:ext cx="12191998" cy="1655762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Отчет по планетарным туманностям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85A15-056B-49E5-8657-B993D315C0F8}"/>
              </a:ext>
            </a:extLst>
          </p:cNvPr>
          <p:cNvSpPr txBox="1"/>
          <p:nvPr/>
        </p:nvSpPr>
        <p:spPr>
          <a:xfrm>
            <a:off x="1" y="3949116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Павел Соболев</a:t>
            </a:r>
          </a:p>
        </p:txBody>
      </p:sp>
    </p:spTree>
    <p:extLst>
      <p:ext uri="{BB962C8B-B14F-4D97-AF65-F5344CB8AC3E}">
        <p14:creationId xmlns:p14="http://schemas.microsoft.com/office/powerpoint/2010/main" val="386614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AE534-9781-47BB-9C26-B8DFF695B1F0}"/>
              </a:ext>
            </a:extLst>
          </p:cNvPr>
          <p:cNvSpPr txBox="1"/>
          <p:nvPr/>
        </p:nvSpPr>
        <p:spPr>
          <a:xfrm>
            <a:off x="2540988" y="2828835"/>
            <a:ext cx="711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Поскольку </a:t>
            </a:r>
            <a:r>
              <a:rPr lang="ru-RU" sz="2400" dirty="0" err="1"/>
              <a:t>бальмеровские</a:t>
            </a:r>
            <a:r>
              <a:rPr lang="ru-RU" sz="2400" dirty="0"/>
              <a:t> декременты больше 2.86</a:t>
            </a:r>
            <a:r>
              <a:rPr lang="en-US" sz="2400" dirty="0"/>
              <a:t>,</a:t>
            </a:r>
          </a:p>
          <a:p>
            <a:pPr algn="ctr"/>
            <a:r>
              <a:rPr lang="ru-RU" sz="2400" dirty="0"/>
              <a:t>делаем вывод, что галактики находятся за </a:t>
            </a:r>
          </a:p>
          <a:p>
            <a:pPr algn="ctr"/>
            <a:r>
              <a:rPr lang="ru-RU" sz="2400" dirty="0"/>
              <a:t>облаками межзвездной пыли</a:t>
            </a:r>
          </a:p>
        </p:txBody>
      </p:sp>
    </p:spTree>
    <p:extLst>
      <p:ext uri="{BB962C8B-B14F-4D97-AF65-F5344CB8AC3E}">
        <p14:creationId xmlns:p14="http://schemas.microsoft.com/office/powerpoint/2010/main" val="402986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BD577C-7104-41A6-8B60-CF76BEEF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2328" y="1221522"/>
            <a:ext cx="4367343" cy="4882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74C5-ABA7-4388-AECB-E063869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085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Изображение </a:t>
            </a:r>
            <a:r>
              <a:rPr lang="en-US" sz="2800" dirty="0">
                <a:solidFill>
                  <a:schemeClr val="accent1"/>
                </a:solidFill>
              </a:rPr>
              <a:t>M 1-9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4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BD577C-7104-41A6-8B60-CF76BEEF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2328" y="1221522"/>
            <a:ext cx="4367343" cy="47046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74C5-ABA7-4388-AECB-E063869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085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Изображение </a:t>
            </a:r>
            <a:r>
              <a:rPr lang="en-US" sz="2800" dirty="0">
                <a:solidFill>
                  <a:schemeClr val="accent1"/>
                </a:solidFill>
              </a:rPr>
              <a:t>M 1-</a:t>
            </a:r>
            <a:r>
              <a:rPr lang="ru-RU" sz="2800" dirty="0">
                <a:solidFill>
                  <a:schemeClr val="accent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9999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BD577C-7104-41A6-8B60-CF76BEEF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734" y="1221522"/>
            <a:ext cx="4208530" cy="47046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74C5-ABA7-4388-AECB-E063869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085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Изображение </a:t>
            </a:r>
            <a:r>
              <a:rPr lang="en-US" sz="2800" dirty="0">
                <a:solidFill>
                  <a:schemeClr val="accent1"/>
                </a:solidFill>
              </a:rPr>
              <a:t>M 1-</a:t>
            </a:r>
            <a:r>
              <a:rPr lang="ru-RU" sz="2800" dirty="0">
                <a:solidFill>
                  <a:schemeClr val="accent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9498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BD577C-7104-41A6-8B60-CF76BEEF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34" y="1154003"/>
            <a:ext cx="6318132" cy="4882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74C5-ABA7-4388-AECB-E063869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6526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Спектр </a:t>
            </a:r>
            <a:r>
              <a:rPr lang="en-US" sz="2800" dirty="0">
                <a:solidFill>
                  <a:schemeClr val="accent1"/>
                </a:solidFill>
              </a:rPr>
              <a:t>M 1-9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51EA56-72B7-43C3-9A2D-47C23AE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934" y="1154003"/>
            <a:ext cx="6318132" cy="488219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31E6FA1-9C19-4BA6-A88C-0CDEB0BB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6526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Спектр </a:t>
            </a:r>
            <a:r>
              <a:rPr lang="en-US" sz="2800" dirty="0">
                <a:solidFill>
                  <a:schemeClr val="accent1"/>
                </a:solidFill>
              </a:rPr>
              <a:t>M 1-</a:t>
            </a:r>
            <a:r>
              <a:rPr lang="ru-RU" sz="2800" dirty="0">
                <a:solidFill>
                  <a:schemeClr val="accent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6089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51EA56-72B7-43C3-9A2D-47C23AE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935" y="1154003"/>
            <a:ext cx="6318130" cy="488219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31E6FA1-9C19-4BA6-A88C-0CDEB0BB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6526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Спектр </a:t>
            </a:r>
            <a:r>
              <a:rPr lang="en-US" sz="2800" dirty="0">
                <a:solidFill>
                  <a:schemeClr val="accent1"/>
                </a:solidFill>
              </a:rPr>
              <a:t>M 1-</a:t>
            </a:r>
            <a:r>
              <a:rPr lang="ru-RU" sz="2800" dirty="0">
                <a:solidFill>
                  <a:schemeClr val="accent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3493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210F5-4FCF-4069-A70F-A097482FCC2B}"/>
              </a:ext>
            </a:extLst>
          </p:cNvPr>
          <p:cNvSpPr txBox="1"/>
          <p:nvPr/>
        </p:nvSpPr>
        <p:spPr>
          <a:xfrm>
            <a:off x="3136429" y="1589650"/>
            <a:ext cx="59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Данные отождествлений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BD38E2D9-4646-4F39-902A-31F7AD69AC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6737270"/>
                  </p:ext>
                </p:extLst>
              </p:nvPr>
            </p:nvGraphicFramePr>
            <p:xfrm>
              <a:off x="3278983" y="2201458"/>
              <a:ext cx="5553068" cy="30059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81405">
                      <a:extLst>
                        <a:ext uri="{9D8B030D-6E8A-4147-A177-3AD203B41FA5}">
                          <a16:colId xmlns:a16="http://schemas.microsoft.com/office/drawing/2014/main" val="583403390"/>
                        </a:ext>
                      </a:extLst>
                    </a:gridCol>
                    <a:gridCol w="655984">
                      <a:extLst>
                        <a:ext uri="{9D8B030D-6E8A-4147-A177-3AD203B41FA5}">
                          <a16:colId xmlns:a16="http://schemas.microsoft.com/office/drawing/2014/main" val="2889791689"/>
                        </a:ext>
                      </a:extLst>
                    </a:gridCol>
                    <a:gridCol w="1485075">
                      <a:extLst>
                        <a:ext uri="{9D8B030D-6E8A-4147-A177-3AD203B41FA5}">
                          <a16:colId xmlns:a16="http://schemas.microsoft.com/office/drawing/2014/main" val="2629724892"/>
                        </a:ext>
                      </a:extLst>
                    </a:gridCol>
                    <a:gridCol w="593564">
                      <a:extLst>
                        <a:ext uri="{9D8B030D-6E8A-4147-A177-3AD203B41FA5}">
                          <a16:colId xmlns:a16="http://schemas.microsoft.com/office/drawing/2014/main" val="3332014453"/>
                        </a:ext>
                      </a:extLst>
                    </a:gridCol>
                    <a:gridCol w="618520">
                      <a:extLst>
                        <a:ext uri="{9D8B030D-6E8A-4147-A177-3AD203B41FA5}">
                          <a16:colId xmlns:a16="http://schemas.microsoft.com/office/drawing/2014/main" val="859891056"/>
                        </a:ext>
                      </a:extLst>
                    </a:gridCol>
                    <a:gridCol w="618520">
                      <a:extLst>
                        <a:ext uri="{9D8B030D-6E8A-4147-A177-3AD203B41FA5}">
                          <a16:colId xmlns:a16="http://schemas.microsoft.com/office/drawing/2014/main" val="1700499725"/>
                        </a:ext>
                      </a:extLst>
                    </a:gridCol>
                  </a:tblGrid>
                  <a:tr h="356146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Длина волны (</a:t>
                          </a:r>
                          <a14:m>
                            <m:oMath xmlns:m="http://schemas.openxmlformats.org/officeDocument/2006/math">
                              <m:r>
                                <a:rPr lang="ru-RU" sz="15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</a:rPr>
                                <m:t>А</m:t>
                              </m:r>
                            </m:oMath>
                          </a14:m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)</a:t>
                          </a:r>
                        </a:p>
                      </a:txBody>
                      <a:tcPr marL="101124" marR="101124" marT="50562" marB="50562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Ион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Потенциал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5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𝑒𝑉</m:t>
                              </m:r>
                            </m:oMath>
                          </a14:m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)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Присутствует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?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563128"/>
                      </a:ext>
                    </a:extLst>
                  </a:tr>
                  <a:tr h="28044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1-9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1-12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1-13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378554094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>
                              <a:effectLst/>
                              <a:latin typeface="+mn-lt"/>
                            </a:rPr>
                            <a:t>6087</a:t>
                          </a:r>
                          <a:endParaRPr lang="ru-RU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5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5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5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67.1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3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300" b="0" i="0" u="none" strike="noStrike">
                            <a:solidFill>
                              <a:srgbClr val="202122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451768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7005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5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𝐴𝑟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59.8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09714542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6434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5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𝐴𝑟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59.8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096786220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>
                              <a:effectLst/>
                              <a:latin typeface="+mn-lt"/>
                            </a:rPr>
                            <a:t>6101</a:t>
                          </a:r>
                          <a:endParaRPr lang="ru-RU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45.7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05425780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>
                              <a:effectLst/>
                              <a:latin typeface="+mn-lt"/>
                            </a:rPr>
                            <a:t>7531</a:t>
                          </a:r>
                          <a:endParaRPr lang="ru-RU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𝐶𝑙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>
                              <a:effectLst/>
                              <a:latin typeface="+mn-lt"/>
                            </a:rPr>
                            <a:t>39.6</a:t>
                          </a:r>
                          <a:endParaRPr lang="ru-RU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98498227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8046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𝐶𝑙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39.6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514754252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4686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7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𝐻𝑒</m:t>
                                </m:r>
                                <m:r>
                                  <a:rPr lang="en-US" sz="17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7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</m:oMath>
                            </m:oMathPara>
                          </a14:m>
                          <a:endParaRPr lang="en-US" sz="1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 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446920858"/>
                      </a:ext>
                    </a:extLst>
                  </a:tr>
                  <a:tr h="356146"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Наиболее насыщенные  линии 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𝐼𝐼𝐼</m:t>
                                </m:r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l-GR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l-G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4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𝐼𝐼𝐼</m:t>
                                </m:r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9197682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BD38E2D9-4646-4F39-902A-31F7AD69AC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6737270"/>
                  </p:ext>
                </p:extLst>
              </p:nvPr>
            </p:nvGraphicFramePr>
            <p:xfrm>
              <a:off x="3278983" y="2201458"/>
              <a:ext cx="5553068" cy="30059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81405">
                      <a:extLst>
                        <a:ext uri="{9D8B030D-6E8A-4147-A177-3AD203B41FA5}">
                          <a16:colId xmlns:a16="http://schemas.microsoft.com/office/drawing/2014/main" val="583403390"/>
                        </a:ext>
                      </a:extLst>
                    </a:gridCol>
                    <a:gridCol w="655984">
                      <a:extLst>
                        <a:ext uri="{9D8B030D-6E8A-4147-A177-3AD203B41FA5}">
                          <a16:colId xmlns:a16="http://schemas.microsoft.com/office/drawing/2014/main" val="2889791689"/>
                        </a:ext>
                      </a:extLst>
                    </a:gridCol>
                    <a:gridCol w="1485075">
                      <a:extLst>
                        <a:ext uri="{9D8B030D-6E8A-4147-A177-3AD203B41FA5}">
                          <a16:colId xmlns:a16="http://schemas.microsoft.com/office/drawing/2014/main" val="2629724892"/>
                        </a:ext>
                      </a:extLst>
                    </a:gridCol>
                    <a:gridCol w="593564">
                      <a:extLst>
                        <a:ext uri="{9D8B030D-6E8A-4147-A177-3AD203B41FA5}">
                          <a16:colId xmlns:a16="http://schemas.microsoft.com/office/drawing/2014/main" val="3332014453"/>
                        </a:ext>
                      </a:extLst>
                    </a:gridCol>
                    <a:gridCol w="618520">
                      <a:extLst>
                        <a:ext uri="{9D8B030D-6E8A-4147-A177-3AD203B41FA5}">
                          <a16:colId xmlns:a16="http://schemas.microsoft.com/office/drawing/2014/main" val="859891056"/>
                        </a:ext>
                      </a:extLst>
                    </a:gridCol>
                    <a:gridCol w="618520">
                      <a:extLst>
                        <a:ext uri="{9D8B030D-6E8A-4147-A177-3AD203B41FA5}">
                          <a16:colId xmlns:a16="http://schemas.microsoft.com/office/drawing/2014/main" val="1700499725"/>
                        </a:ext>
                      </a:extLst>
                    </a:gridCol>
                  </a:tblGrid>
                  <a:tr h="356146"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124" marR="101124" marT="50562" marB="50562" anchor="ctr">
                        <a:blipFill>
                          <a:blip r:embed="rId2"/>
                          <a:stretch>
                            <a:fillRect l="-385" t="-952" r="-251538" b="-37714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Ион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124" marR="101124" marT="50562" marB="50562" anchor="ctr">
                        <a:blipFill>
                          <a:blip r:embed="rId2"/>
                          <a:stretch>
                            <a:fillRect l="-150820" t="-952" r="-124180" b="-377143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Присутствует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?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563128"/>
                      </a:ext>
                    </a:extLst>
                  </a:tr>
                  <a:tr h="28044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1-9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1-12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1-13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378554094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>
                              <a:effectLst/>
                              <a:latin typeface="+mn-lt"/>
                            </a:rPr>
                            <a:t>6087</a:t>
                          </a:r>
                          <a:endParaRPr lang="ru-RU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43925" t="-230435" r="-511215" b="-7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67.1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3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300" b="0" i="0" u="none" strike="noStrike">
                            <a:solidFill>
                              <a:srgbClr val="202122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451768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7005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43925" t="-330435" r="-511215" b="-6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59.8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09714542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6434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43925" t="-430435" r="-511215" b="-5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59.8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096786220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>
                              <a:effectLst/>
                              <a:latin typeface="+mn-lt"/>
                            </a:rPr>
                            <a:t>6101</a:t>
                          </a:r>
                          <a:endParaRPr lang="ru-RU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43925" t="-530435" r="-511215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45.7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05425780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>
                              <a:effectLst/>
                              <a:latin typeface="+mn-lt"/>
                            </a:rPr>
                            <a:t>7531</a:t>
                          </a:r>
                          <a:endParaRPr lang="ru-RU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43925" t="-630435" r="-511215" b="-3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>
                              <a:effectLst/>
                              <a:latin typeface="+mn-lt"/>
                            </a:rPr>
                            <a:t>39.6</a:t>
                          </a:r>
                          <a:endParaRPr lang="ru-RU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98498227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8046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43925" t="-730435" r="-511215" b="-2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39.6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514754252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4686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43925" t="-707407" r="-511215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 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u="none" strike="noStrike" dirty="0">
                              <a:effectLst/>
                              <a:latin typeface="+mn-lt"/>
                            </a:rPr>
                            <a:t>✗</a:t>
                          </a:r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446920858"/>
                      </a:ext>
                    </a:extLst>
                  </a:tr>
                  <a:tr h="356146"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Наиболее насыщенные  линии 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624490" t="-738983" r="-209184" b="-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702970" t="-738983" r="-102970" b="-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795098" t="-738983" r="-1961" b="-11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7682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627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AE534-9781-47BB-9C26-B8DFF695B1F0}"/>
              </a:ext>
            </a:extLst>
          </p:cNvPr>
          <p:cNvSpPr txBox="1"/>
          <p:nvPr/>
        </p:nvSpPr>
        <p:spPr>
          <a:xfrm>
            <a:off x="1568158" y="2828835"/>
            <a:ext cx="9055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Вследствие отсутствия запрещенных линий и наличия интенсивных</a:t>
            </a:r>
          </a:p>
          <a:p>
            <a:pPr algn="ctr"/>
            <a:r>
              <a:rPr lang="ru-RU" sz="2400" dirty="0" err="1"/>
              <a:t>бальмеровских</a:t>
            </a:r>
            <a:r>
              <a:rPr lang="en-US" sz="2400" dirty="0"/>
              <a:t> </a:t>
            </a:r>
            <a:r>
              <a:rPr lang="ru-RU" sz="2400" dirty="0"/>
              <a:t>линий в спектрах туманностей можем оценить </a:t>
            </a:r>
          </a:p>
          <a:p>
            <a:pPr algn="ctr"/>
            <a:r>
              <a:rPr lang="ru-RU" sz="2400" dirty="0"/>
              <a:t>температуры центральных звезд</a:t>
            </a:r>
            <a:r>
              <a:rPr lang="en-US" sz="2400" dirty="0"/>
              <a:t>: </a:t>
            </a:r>
            <a:r>
              <a:rPr lang="ru-RU" sz="2400" dirty="0"/>
              <a:t>они меньше</a:t>
            </a:r>
            <a:r>
              <a:rPr lang="en-US" sz="2400" dirty="0"/>
              <a:t> 50000</a:t>
            </a:r>
            <a:r>
              <a:rPr lang="ru-RU" sz="2400" dirty="0"/>
              <a:t> °</a:t>
            </a:r>
            <a:r>
              <a:rPr lang="en-US" sz="2400" dirty="0"/>
              <a:t>K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8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210F5-4FCF-4069-A70F-A097482FCC2B}"/>
              </a:ext>
            </a:extLst>
          </p:cNvPr>
          <p:cNvSpPr txBox="1"/>
          <p:nvPr/>
        </p:nvSpPr>
        <p:spPr>
          <a:xfrm>
            <a:off x="3136429" y="1874130"/>
            <a:ext cx="59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Анализ профилей линий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D38E2D9-4646-4F39-902A-31F7AD69A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66707"/>
              </p:ext>
            </p:extLst>
          </p:nvPr>
        </p:nvGraphicFramePr>
        <p:xfrm>
          <a:off x="2623122" y="2912404"/>
          <a:ext cx="1485075" cy="1758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075">
                  <a:extLst>
                    <a:ext uri="{9D8B030D-6E8A-4147-A177-3AD203B41FA5}">
                      <a16:colId xmlns:a16="http://schemas.microsoft.com/office/drawing/2014/main" val="2629724892"/>
                    </a:ext>
                  </a:extLst>
                </a:gridCol>
              </a:tblGrid>
              <a:tr h="6365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Интенсивность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1124" marR="101124" marT="50562" marB="50562" anchor="ctr"/>
                </a:tc>
                <a:extLst>
                  <a:ext uri="{0D108BD9-81ED-4DB2-BD59-A6C34878D82A}">
                    <a16:rowId xmlns:a16="http://schemas.microsoft.com/office/drawing/2014/main" val="28405631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0.13000E-11</a:t>
                      </a: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245176850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0.37700E-12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30971454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0.95400E-14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96786220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0.14900E-13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54257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14426-E775-4046-A31B-1177169CBA97}"/>
              </a:ext>
            </a:extLst>
          </p:cNvPr>
          <p:cNvSpPr txBox="1"/>
          <p:nvPr/>
        </p:nvSpPr>
        <p:spPr>
          <a:xfrm>
            <a:off x="2030971" y="2513097"/>
            <a:ext cx="266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 1-9</a:t>
            </a:r>
            <a:endParaRPr lang="ru-RU" sz="20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4171278-5F65-423C-A14F-9834DB0FF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85355"/>
              </p:ext>
            </p:extLst>
          </p:nvPr>
        </p:nvGraphicFramePr>
        <p:xfrm>
          <a:off x="5352168" y="2913207"/>
          <a:ext cx="1485075" cy="1758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075">
                  <a:extLst>
                    <a:ext uri="{9D8B030D-6E8A-4147-A177-3AD203B41FA5}">
                      <a16:colId xmlns:a16="http://schemas.microsoft.com/office/drawing/2014/main" val="2629724892"/>
                    </a:ext>
                  </a:extLst>
                </a:gridCol>
              </a:tblGrid>
              <a:tr h="6365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Интенсивность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1124" marR="101124" marT="50562" marB="50562" anchor="ctr"/>
                </a:tc>
                <a:extLst>
                  <a:ext uri="{0D108BD9-81ED-4DB2-BD59-A6C34878D82A}">
                    <a16:rowId xmlns:a16="http://schemas.microsoft.com/office/drawing/2014/main" val="28405631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0.13600E-11</a:t>
                      </a: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245176850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0.32300E-12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30971454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0.14900E-13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96786220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0.22700E-13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5425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34B818-27F3-4AB3-9698-73F51D999211}"/>
              </a:ext>
            </a:extLst>
          </p:cNvPr>
          <p:cNvSpPr txBox="1"/>
          <p:nvPr/>
        </p:nvSpPr>
        <p:spPr>
          <a:xfrm>
            <a:off x="4761310" y="2519451"/>
            <a:ext cx="266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 1-12</a:t>
            </a:r>
            <a:endParaRPr lang="ru-RU" sz="20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BBF95C6C-BC7F-4578-92BF-4D42E4CED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76708"/>
              </p:ext>
            </p:extLst>
          </p:nvPr>
        </p:nvGraphicFramePr>
        <p:xfrm>
          <a:off x="8083803" y="2912404"/>
          <a:ext cx="1485075" cy="1758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075">
                  <a:extLst>
                    <a:ext uri="{9D8B030D-6E8A-4147-A177-3AD203B41FA5}">
                      <a16:colId xmlns:a16="http://schemas.microsoft.com/office/drawing/2014/main" val="2629724892"/>
                    </a:ext>
                  </a:extLst>
                </a:gridCol>
              </a:tblGrid>
              <a:tr h="6365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Интенсивность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1124" marR="101124" marT="50562" marB="50562" anchor="ctr"/>
                </a:tc>
                <a:extLst>
                  <a:ext uri="{0D108BD9-81ED-4DB2-BD59-A6C34878D82A}">
                    <a16:rowId xmlns:a16="http://schemas.microsoft.com/office/drawing/2014/main" val="28405631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0.37333E-12</a:t>
                      </a: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245176850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0.91170E-13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30971454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0.25880E-13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96786220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0.22739E-13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54257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1A9CA2-1653-4716-9518-2FC189B6F85F}"/>
              </a:ext>
            </a:extLst>
          </p:cNvPr>
          <p:cNvSpPr txBox="1"/>
          <p:nvPr/>
        </p:nvSpPr>
        <p:spPr>
          <a:xfrm>
            <a:off x="7489062" y="2513097"/>
            <a:ext cx="266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 1-13</a:t>
            </a:r>
            <a:endParaRPr lang="ru-RU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068F56AE-B27F-4ADD-95B7-921F4EF0F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305280"/>
                  </p:ext>
                </p:extLst>
              </p:nvPr>
            </p:nvGraphicFramePr>
            <p:xfrm>
              <a:off x="4158374" y="2913207"/>
              <a:ext cx="1146205" cy="17583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6205">
                      <a:extLst>
                        <a:ext uri="{9D8B030D-6E8A-4147-A177-3AD203B41FA5}">
                          <a16:colId xmlns:a16="http://schemas.microsoft.com/office/drawing/2014/main" val="682731838"/>
                        </a:ext>
                      </a:extLst>
                    </a:gridCol>
                  </a:tblGrid>
                  <a:tr h="6365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Линия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extLst>
                      <a:ext uri="{0D108BD9-81ED-4DB2-BD59-A6C34878D82A}">
                        <a16:rowId xmlns:a16="http://schemas.microsoft.com/office/drawing/2014/main" val="3635842039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880094292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85853873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𝑆𝐼𝐼</m:t>
                                    </m:r>
                                  </m:e>
                                </m:d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6716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032539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𝑆𝐼𝐼</m:t>
                                    </m:r>
                                  </m:e>
                                </m:d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731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2644198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068F56AE-B27F-4ADD-95B7-921F4EF0F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305280"/>
                  </p:ext>
                </p:extLst>
              </p:nvPr>
            </p:nvGraphicFramePr>
            <p:xfrm>
              <a:off x="4158374" y="2913207"/>
              <a:ext cx="1146205" cy="17583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6205">
                      <a:extLst>
                        <a:ext uri="{9D8B030D-6E8A-4147-A177-3AD203B41FA5}">
                          <a16:colId xmlns:a16="http://schemas.microsoft.com/office/drawing/2014/main" val="682731838"/>
                        </a:ext>
                      </a:extLst>
                    </a:gridCol>
                  </a:tblGrid>
                  <a:tr h="6365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Линия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extLst>
                      <a:ext uri="{0D108BD9-81ED-4DB2-BD59-A6C34878D82A}">
                        <a16:rowId xmlns:a16="http://schemas.microsoft.com/office/drawing/2014/main" val="3635842039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529" t="-230435" r="-1058" b="-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094292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529" t="-330435" r="-1058" b="-2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53873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529" t="-421277" r="-1058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539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529" t="-532609" r="-1058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4198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D25DC559-B89F-4E56-B5B0-E5FE02BDE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264559"/>
                  </p:ext>
                </p:extLst>
              </p:nvPr>
            </p:nvGraphicFramePr>
            <p:xfrm>
              <a:off x="6886773" y="2912405"/>
              <a:ext cx="1146205" cy="17583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6205">
                      <a:extLst>
                        <a:ext uri="{9D8B030D-6E8A-4147-A177-3AD203B41FA5}">
                          <a16:colId xmlns:a16="http://schemas.microsoft.com/office/drawing/2014/main" val="682731838"/>
                        </a:ext>
                      </a:extLst>
                    </a:gridCol>
                  </a:tblGrid>
                  <a:tr h="6365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Линия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extLst>
                      <a:ext uri="{0D108BD9-81ED-4DB2-BD59-A6C34878D82A}">
                        <a16:rowId xmlns:a16="http://schemas.microsoft.com/office/drawing/2014/main" val="3635842039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880094292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85853873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𝑆𝐼𝐼</m:t>
                                    </m:r>
                                  </m:e>
                                </m:d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6716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032539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𝑆𝐼𝐼</m:t>
                                    </m:r>
                                  </m:e>
                                </m:d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731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2644198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D25DC559-B89F-4E56-B5B0-E5FE02BDE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264559"/>
                  </p:ext>
                </p:extLst>
              </p:nvPr>
            </p:nvGraphicFramePr>
            <p:xfrm>
              <a:off x="6886773" y="2912405"/>
              <a:ext cx="1146205" cy="17583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6205">
                      <a:extLst>
                        <a:ext uri="{9D8B030D-6E8A-4147-A177-3AD203B41FA5}">
                          <a16:colId xmlns:a16="http://schemas.microsoft.com/office/drawing/2014/main" val="682731838"/>
                        </a:ext>
                      </a:extLst>
                    </a:gridCol>
                  </a:tblGrid>
                  <a:tr h="6365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Линия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extLst>
                      <a:ext uri="{0D108BD9-81ED-4DB2-BD59-A6C34878D82A}">
                        <a16:rowId xmlns:a16="http://schemas.microsoft.com/office/drawing/2014/main" val="3635842039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3"/>
                          <a:stretch>
                            <a:fillRect l="-529" t="-230435" r="-1058" b="-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094292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3"/>
                          <a:stretch>
                            <a:fillRect l="-529" t="-330435" r="-1058" b="-2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53873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3"/>
                          <a:stretch>
                            <a:fillRect l="-529" t="-421277" r="-1058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539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3"/>
                          <a:stretch>
                            <a:fillRect l="-529" t="-532609" r="-1058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4198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925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259335C3-CB87-4628-9BE0-35454FD319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328967"/>
                  </p:ext>
                </p:extLst>
              </p:nvPr>
            </p:nvGraphicFramePr>
            <p:xfrm>
              <a:off x="2597197" y="2586830"/>
              <a:ext cx="6997605" cy="18875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89926">
                      <a:extLst>
                        <a:ext uri="{9D8B030D-6E8A-4147-A177-3AD203B41FA5}">
                          <a16:colId xmlns:a16="http://schemas.microsoft.com/office/drawing/2014/main" val="421629788"/>
                        </a:ext>
                      </a:extLst>
                    </a:gridCol>
                    <a:gridCol w="1749425">
                      <a:extLst>
                        <a:ext uri="{9D8B030D-6E8A-4147-A177-3AD203B41FA5}">
                          <a16:colId xmlns:a16="http://schemas.microsoft.com/office/drawing/2014/main" val="280277481"/>
                        </a:ext>
                      </a:extLst>
                    </a:gridCol>
                    <a:gridCol w="1749425">
                      <a:extLst>
                        <a:ext uri="{9D8B030D-6E8A-4147-A177-3AD203B41FA5}">
                          <a16:colId xmlns:a16="http://schemas.microsoft.com/office/drawing/2014/main" val="223591355"/>
                        </a:ext>
                      </a:extLst>
                    </a:gridCol>
                    <a:gridCol w="984504">
                      <a:extLst>
                        <a:ext uri="{9D8B030D-6E8A-4147-A177-3AD203B41FA5}">
                          <a16:colId xmlns:a16="http://schemas.microsoft.com/office/drawing/2014/main" val="1415269197"/>
                        </a:ext>
                      </a:extLst>
                    </a:gridCol>
                    <a:gridCol w="1324325">
                      <a:extLst>
                        <a:ext uri="{9D8B030D-6E8A-4147-A177-3AD203B41FA5}">
                          <a16:colId xmlns:a16="http://schemas.microsoft.com/office/drawing/2014/main" val="3693268348"/>
                        </a:ext>
                      </a:extLst>
                    </a:gridCol>
                  </a:tblGrid>
                  <a:tr h="655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Планетарная </a:t>
                          </a:r>
                        </a:p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туманность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l-GR" sz="1400" b="0" i="1" smtClean="0">
                                        <a:effectLst/>
                                        <a:latin typeface="+mn-lt"/>
                                        <a:ea typeface="Liberation Serif"/>
                                        <a:cs typeface="Liberation Serif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l-GR" sz="1400" b="0" i="1" smtClean="0">
                                            <a:effectLst/>
                                            <a:latin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effectLst/>
                                            <a:latin typeface="+mn-lt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l-GR" sz="1400" b="0" i="1" smtClean="0">
                                            <a:effectLst/>
                                            <a:latin typeface="+mn-lt"/>
                                            <a:ea typeface="Liberation Serif"/>
                                            <a:cs typeface="Liberation Serif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effectLst/>
                                            <a:latin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effectLst/>
                                            <a:latin typeface="+mn-lt"/>
                                            <a:ea typeface="Liberation Serif"/>
                                            <a:cs typeface="Liberation Serif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l-GR" sz="1400" b="0" i="1" smtClean="0">
                                            <a:effectLst/>
                                            <a:latin typeface="+mn-lt"/>
                                            <a:ea typeface="Liberation Serif"/>
                                            <a:cs typeface="Liberation Serif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l-GR" sz="1400" b="0" i="1" smtClean="0">
                                        <a:effectLst/>
                                        <a:latin typeface="+mn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effectLst/>
                                        <a:latin typeface="+mn-lt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effectLst/>
                                        <a:latin typeface="+mn-lt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effectLst/>
                                            <a:latin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400" b="0" i="1" smtClean="0">
                                            <a:effectLst/>
                                            <a:latin typeface="+mn-lt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400" b="0" i="1" smtClean="0">
                                            <a:effectLst/>
                                            <a:latin typeface="+mn-lt"/>
                                          </a:rPr>
                                          <m:t>6716</m:t>
                                        </m:r>
                                      </m:sub>
                                    </m:sSub>
                                    <m:r>
                                      <a:rPr lang="el-GR" sz="1400" b="0" i="1" smtClean="0">
                                        <a:effectLst/>
                                        <a:latin typeface="+mn-lt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1400" b="0" smtClean="0">
                                        <a:effectLst/>
                                        <a:latin typeface="+mn-lt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effectLst/>
                                        <a:latin typeface="+mn-lt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effectLst/>
                                        <a:latin typeface="+mn-lt"/>
                                      </a:rPr>
                                      <m:t> (</m:t>
                                    </m:r>
                                    <m:sSub>
                                      <m:sSubPr>
                                        <m:ctrlPr>
                                          <a:rPr lang="el-GR" sz="1400" b="0" i="1" smtClean="0">
                                            <a:effectLst/>
                                            <a:latin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400" b="0" i="1" smtClean="0">
                                            <a:effectLst/>
                                            <a:latin typeface="+mn-lt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400" b="0" i="1" smtClean="0">
                                            <a:effectLst/>
                                            <a:latin typeface="+mn-lt"/>
                                          </a:rPr>
                                          <m:t>6731</m:t>
                                        </m:r>
                                      </m:sub>
                                    </m:sSub>
                                    <m:r>
                                      <a:rPr lang="el-GR" sz="1400" b="0" i="1" smtClean="0">
                                        <a:effectLst/>
                                        <a:latin typeface="+mn-lt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Плотность</a:t>
                          </a:r>
                          <a:r>
                            <a:rPr lang="en-US" sz="1400" dirty="0">
                              <a:effectLst/>
                              <a:latin typeface="+mn-lt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ru-RU" sz="1400" dirty="0">
                              <a:latin typeface="+mn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ru-RU" sz="1400" dirty="0" smtClean="0">
                                  <a:effectLst/>
                                  <a:latin typeface="+mn-lt"/>
                                </a:rPr>
                                <m:t>cm</m:t>
                              </m:r>
                              <m:r>
                                <m:rPr>
                                  <m:nor/>
                                </m:rPr>
                                <a:rPr lang="ru-RU" sz="1400" baseline="30000" dirty="0" smtClean="0">
                                  <a:effectLst/>
                                  <a:latin typeface="+mn-lt"/>
                                </a:rPr>
                                <m:t>-3</m:t>
                              </m:r>
                            </m:oMath>
                          </a14:m>
                          <a:r>
                            <a:rPr lang="ru-RU" sz="1400" dirty="0">
                              <a:latin typeface="+mn-lt"/>
                            </a:rPr>
                            <a:t>)</a:t>
                          </a:r>
                          <a:endParaRPr lang="ru-RU" sz="1400" dirty="0">
                            <a:effectLst/>
                            <a:latin typeface="+mn-lt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Галактическая широта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2288177419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1-9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3.4482758620689653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0.6402684563758388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47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4.3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391933700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1-12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4.210526315789474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0.656387665198238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245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3.9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4057886143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1-13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4.094877700998135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1.1381327235146663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271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1.8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3139860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259335C3-CB87-4628-9BE0-35454FD319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328967"/>
                  </p:ext>
                </p:extLst>
              </p:nvPr>
            </p:nvGraphicFramePr>
            <p:xfrm>
              <a:off x="2597197" y="2586830"/>
              <a:ext cx="6997605" cy="18875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89926">
                      <a:extLst>
                        <a:ext uri="{9D8B030D-6E8A-4147-A177-3AD203B41FA5}">
                          <a16:colId xmlns:a16="http://schemas.microsoft.com/office/drawing/2014/main" val="421629788"/>
                        </a:ext>
                      </a:extLst>
                    </a:gridCol>
                    <a:gridCol w="1749425">
                      <a:extLst>
                        <a:ext uri="{9D8B030D-6E8A-4147-A177-3AD203B41FA5}">
                          <a16:colId xmlns:a16="http://schemas.microsoft.com/office/drawing/2014/main" val="280277481"/>
                        </a:ext>
                      </a:extLst>
                    </a:gridCol>
                    <a:gridCol w="1749425">
                      <a:extLst>
                        <a:ext uri="{9D8B030D-6E8A-4147-A177-3AD203B41FA5}">
                          <a16:colId xmlns:a16="http://schemas.microsoft.com/office/drawing/2014/main" val="223591355"/>
                        </a:ext>
                      </a:extLst>
                    </a:gridCol>
                    <a:gridCol w="984504">
                      <a:extLst>
                        <a:ext uri="{9D8B030D-6E8A-4147-A177-3AD203B41FA5}">
                          <a16:colId xmlns:a16="http://schemas.microsoft.com/office/drawing/2014/main" val="1415269197"/>
                        </a:ext>
                      </a:extLst>
                    </a:gridCol>
                    <a:gridCol w="1324325">
                      <a:extLst>
                        <a:ext uri="{9D8B030D-6E8A-4147-A177-3AD203B41FA5}">
                          <a16:colId xmlns:a16="http://schemas.microsoft.com/office/drawing/2014/main" val="3693268348"/>
                        </a:ext>
                      </a:extLst>
                    </a:gridCol>
                  </a:tblGrid>
                  <a:tr h="655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Планетарная </a:t>
                          </a:r>
                        </a:p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туманность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63500" marB="63500" anchor="ctr">
                        <a:blipFill>
                          <a:blip r:embed="rId2"/>
                          <a:stretch>
                            <a:fillRect l="-68293" t="-926" r="-233101" b="-189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63500" marB="63500" anchor="ctr">
                        <a:blipFill>
                          <a:blip r:embed="rId2"/>
                          <a:stretch>
                            <a:fillRect l="-168293" t="-926" r="-133101" b="-189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63500" marB="63500" anchor="ctr">
                        <a:blipFill>
                          <a:blip r:embed="rId2"/>
                          <a:stretch>
                            <a:fillRect l="-475309" t="-926" r="-135802" b="-189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Галактическая широта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2288177419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1-9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3.4482758620689653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0.6402684563758388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47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4.3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391933700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1-12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4.210526315789474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0.656387665198238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245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3.9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4057886143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1-13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4.094877700998135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1.1381327235146663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271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1.8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3139860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B95BE2-55D1-4BB8-A65D-D994E4285F54}"/>
              </a:ext>
            </a:extLst>
          </p:cNvPr>
          <p:cNvSpPr txBox="1"/>
          <p:nvPr/>
        </p:nvSpPr>
        <p:spPr>
          <a:xfrm>
            <a:off x="2864432" y="1975730"/>
            <a:ext cx="646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solidFill>
                  <a:schemeClr val="accent1"/>
                </a:solidFill>
              </a:rPr>
              <a:t>Бальмеровский</a:t>
            </a:r>
            <a:r>
              <a:rPr lang="ru-RU" sz="2800" dirty="0">
                <a:solidFill>
                  <a:schemeClr val="accent1"/>
                </a:solidFill>
              </a:rPr>
              <a:t> декремент и плотность</a:t>
            </a:r>
          </a:p>
        </p:txBody>
      </p:sp>
    </p:spTree>
    <p:extLst>
      <p:ext uri="{BB962C8B-B14F-4D97-AF65-F5344CB8AC3E}">
        <p14:creationId xmlns:p14="http://schemas.microsoft.com/office/powerpoint/2010/main" val="54074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74C5-ABA7-4388-AECB-E063869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6526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Определение плотности</a:t>
            </a:r>
          </a:p>
        </p:txBody>
      </p: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7E22BF1A-B3EF-492D-9685-AF13BB88886C}"/>
              </a:ext>
            </a:extLst>
          </p:cNvPr>
          <p:cNvGrpSpPr/>
          <p:nvPr/>
        </p:nvGrpSpPr>
        <p:grpSpPr>
          <a:xfrm>
            <a:off x="3188970" y="1525945"/>
            <a:ext cx="5814060" cy="4138309"/>
            <a:chOff x="3188970" y="1525945"/>
            <a:chExt cx="5814060" cy="413830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18BD577C-7104-41A6-8B60-CF76BEEF9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3" r="3205"/>
            <a:stretch/>
          </p:blipFill>
          <p:spPr>
            <a:xfrm>
              <a:off x="3188970" y="1525945"/>
              <a:ext cx="5814060" cy="4138309"/>
            </a:xfrm>
            <a:prstGeom prst="rect">
              <a:avLst/>
            </a:prstGeom>
          </p:spPr>
        </p:pic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3D128268-C8F3-4044-8FAF-C9EFF4CC7E6F}"/>
                </a:ext>
              </a:extLst>
            </p:cNvPr>
            <p:cNvCxnSpPr>
              <a:cxnSpLocks/>
            </p:cNvCxnSpPr>
            <p:nvPr/>
          </p:nvCxnSpPr>
          <p:spPr>
            <a:xfrm>
              <a:off x="3735705" y="3705225"/>
              <a:ext cx="5111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1B2481F2-B4AF-4FCB-9EA6-C9AA4D2550E4}"/>
                </a:ext>
              </a:extLst>
            </p:cNvPr>
            <p:cNvSpPr/>
            <p:nvPr/>
          </p:nvSpPr>
          <p:spPr>
            <a:xfrm>
              <a:off x="6900672" y="3066288"/>
              <a:ext cx="1219198" cy="231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4FBDD24-F6BB-49F3-BB3B-4AF81C889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620" y="1712595"/>
              <a:ext cx="0" cy="3301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C6AACF93-B858-433D-9C8C-8A99FF0AFAFB}"/>
                </a:ext>
              </a:extLst>
            </p:cNvPr>
            <p:cNvCxnSpPr>
              <a:cxnSpLocks/>
            </p:cNvCxnSpPr>
            <p:nvPr/>
          </p:nvCxnSpPr>
          <p:spPr>
            <a:xfrm>
              <a:off x="3735705" y="3672840"/>
              <a:ext cx="511111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26C5346F-E747-4B9E-A738-0957C0B6E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995" y="1712595"/>
              <a:ext cx="0" cy="33013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68E61A99-DBE3-4C2C-BB3F-70306B7B8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9515" y="2918460"/>
              <a:ext cx="510730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28E1597-5864-497C-8299-306EC50A9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0810" y="1725931"/>
              <a:ext cx="0" cy="328803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53CC1175-AA95-4AA1-A18A-0DA1E43EE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8" t="36831" r="17221" b="55673"/>
            <a:stretch/>
          </p:blipFill>
          <p:spPr>
            <a:xfrm>
              <a:off x="7575613" y="4218623"/>
              <a:ext cx="1099186" cy="28194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D28B7D-CC69-475B-8AB3-CB5A752FF879}"/>
                </a:ext>
              </a:extLst>
            </p:cNvPr>
            <p:cNvSpPr txBox="1"/>
            <p:nvPr/>
          </p:nvSpPr>
          <p:spPr>
            <a:xfrm>
              <a:off x="4286250" y="2686050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</a:rPr>
                <a:t>M 1-13</a:t>
              </a:r>
              <a:endParaRPr lang="ru-RU" sz="1200" dirty="0">
                <a:solidFill>
                  <a:schemeClr val="accent6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B56832C-9C0B-43B3-9B81-323891891990}"/>
                </a:ext>
              </a:extLst>
            </p:cNvPr>
            <p:cNvSpPr txBox="1"/>
            <p:nvPr/>
          </p:nvSpPr>
          <p:spPr>
            <a:xfrm>
              <a:off x="4603003" y="3429000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M 1-12</a:t>
              </a:r>
              <a:endParaRPr lang="ru-RU" sz="12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32CB56-F35C-4B48-BD59-99520BAD760A}"/>
                </a:ext>
              </a:extLst>
            </p:cNvPr>
            <p:cNvSpPr txBox="1"/>
            <p:nvPr/>
          </p:nvSpPr>
          <p:spPr>
            <a:xfrm>
              <a:off x="4919756" y="3665177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M 1-9</a:t>
              </a:r>
              <a:endParaRPr lang="ru-RU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0143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254</Words>
  <Application>Microsoft Office PowerPoint</Application>
  <PresentationFormat>Широкоэкранный</PresentationFormat>
  <Paragraphs>125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Астрономический наблюдательный практикум</vt:lpstr>
      <vt:lpstr>Спектр M 1-9</vt:lpstr>
      <vt:lpstr>Спектр M 1-12</vt:lpstr>
      <vt:lpstr>Спектр M 1-13</vt:lpstr>
      <vt:lpstr>Презентация PowerPoint</vt:lpstr>
      <vt:lpstr>Презентация PowerPoint</vt:lpstr>
      <vt:lpstr>Презентация PowerPoint</vt:lpstr>
      <vt:lpstr>Презентация PowerPoint</vt:lpstr>
      <vt:lpstr>Определение плотности</vt:lpstr>
      <vt:lpstr>Презентация PowerPoint</vt:lpstr>
      <vt:lpstr>Изображение M 1-9</vt:lpstr>
      <vt:lpstr>Изображение M 1-12</vt:lpstr>
      <vt:lpstr>Изображение M 1-13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Астрономический наблюдательный практикум</dc:title>
  <dc:creator>Павел Соболев</dc:creator>
  <cp:lastModifiedBy>Павел Соболев</cp:lastModifiedBy>
  <cp:revision>73</cp:revision>
  <dcterms:created xsi:type="dcterms:W3CDTF">2020-12-25T19:12:28Z</dcterms:created>
  <dcterms:modified xsi:type="dcterms:W3CDTF">2020-12-26T08:26:40Z</dcterms:modified>
</cp:coreProperties>
</file>