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0: Потому что кошелек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i: Кошелек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i: Кошелек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+ Миллера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+ Миллера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 что делать?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 что делать?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Тратить на борьбу или мирится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0: Тратить на борьбу или мирится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Красная черта: идеал vs хак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Красная черта: идеал vs хак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Красная черта (ставим где хотим)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Красная черта (ставим где хотим)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Деление на ожидаемые и неожиданные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Деление на ожидаемые и неожиданные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 - programmer, Н - operational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 - programmer, Н - operational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борьбы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Методы борьбы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Типы - один из методов б. с ожид.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Заставка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0: почему кодить сложно?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 Типы - один из методов б. с ожид.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i: Типы - капканы для ошибок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i: Типы - капканы для ошибок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Выдержка из wikipedia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Выдержка из wikipedia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Граф dynamic, static, strong, weak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Граф dynamic, static, strong, weak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Код без капкана и с ним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Код без капкана и с ним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string @ id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string @ 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+/- dynamic и static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+/- dynamic и static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i: Иссл. Систем типов продолжаются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i: Иссл. Систем типов продолжаются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А мы продолжаем писать код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0: А мы продолжаем писать код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i: Agile! (+ об enterprise)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i: Agile! (+ об enterprise)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Обычно пишем в 2 этапа: fast -&gt; slow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почему кодить сложно?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err, 0 price, young, edu, m. purse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Обычно пишем в 2 этапа: fast -&gt; slow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Python, затем переписали на Java (d -&gt; s)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Python, затем переписали на Java (d-&gt;s)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Дорого (плюс баги итд)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Дорого (плюс баги итд)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Еще варианты?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0: Еще варианты?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0 Gradual Typing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 0 Gradual Typing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 Лучшее от обоих миров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 Лучшее от обоих миров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Вначале пишем без типов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Вначале пишем без типов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Добавляем постепенно и где надо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Добавляем постепенно и где надо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постепенно @ где надо = круто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постепенно @ где надо = круто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Где ЭТО есть? Список языков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Где ЭТО есть? Список языков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Javacript -&gt; Typescript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err, 0 price, young, edu, m. purse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@: ошибки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Javacript -&gt; Typescript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Python -&gt; 3.5 Type Hints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Python -&gt; 3.5 Type Hints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PHP -&gt; 7.0 Scalar Type Declarations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PHP -&gt; 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Ruby -&gt; contracts.ruby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Ruby -&gt; contracts.ruby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C# 3.0 Type Inference + далее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C# 3.0 Type Inference + далее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Java: JEP 286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Java: JEP 286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Тенденции: с обоих флангов (grayed)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Тенденции: с обоих флангов (grayed)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Мы поговорим о своем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Мы поговорим о своем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И не о своем (+ node, server side)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И не о своем (+ node, server side)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как ЭТО выглядит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как ЭТО выглядит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str @ string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@: ошибки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Operational error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 str @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запуск mypy/tsc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запуск mypy/tsc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@mypy PEP 3107 Py 3.0 syntax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@mypy PEP 3107 Py 3.0 syntax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PEP 0484 Py 3.5 semantics + sigs + планы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PEP 0484 Py 3.5 semantics + sigs + планы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отдельный линтер mypy + бонусы + pycharm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отдельный линтер mypy + бонусы + pycharm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@tsc свой язык, Хейлсберг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@tsc свой язык, Хейлсберг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ES2015 + 16 + типы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ES2015 + 16 + типы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компилируется в js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компилируется в 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где расставлять? python, sig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где расставлять? python, sig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mypy: расширяет для всего остального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mypy: расширяет для всего остального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везде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Operational 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Programmer error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везде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оба: @ инфер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оба: @ инфер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капкан для составных, py: class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капкан для составных, py: class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можно как ! классы, так и inplace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можно как ! классы, так и inplace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nominal typing vs structural typing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nominal typing vs structural typing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контейнеров: py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для контейнеров: 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контейнеры вот так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контейнеры вот так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+ синтакс, + “typing”; ts: + собственный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+ синтакс, + “typing”; ts: + собственный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интерлюд: forward ref: py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интерлюд: forward ref: 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интерлюд: forward ref: ts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интерлюд: forward ref: 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генериков: py: TypeVar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Programmer error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i: Expectation vs reality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для генериков: py: TypeVar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генериков: ts: &lt;&gt;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для генериков: ts: &lt;&gt;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спецкапканы: много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спецкапканы: много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обратн. совм. py: только если типы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обратн. совм. py: только если типы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/>
              <a:t>исключ: глобал, + pyi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исключ: глобал, + pyi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тип Any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тип 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“# type: ignore”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“# type: ignore”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2.x через комменты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2.x через комменты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typeshed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typeshed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интероп js/ts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интероп js/ts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тип any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i: Expectation vs reality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Почему так?!? (разрабы идиоты?)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тип any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tsd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tsd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typings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typings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выводы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0: выводы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py: начинайте, один день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py: начинайте, один день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ts: все сложно. но время подход.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ts: все сложно. новремя подход.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помните о кошельке! баги потому...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помните о кошельке! баги потому…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все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Все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Почему так?!? (разрабы идиоты?)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0: Потому что кошелек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0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так?!?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823000" y="1152475"/>
            <a:ext cx="2316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Потому что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783418" y="1152475"/>
            <a:ext cx="1796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кошелек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так?!?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26" y="1917125"/>
            <a:ext cx="2030749" cy="28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823000" y="1152475"/>
            <a:ext cx="2316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Потому что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783418" y="1152475"/>
            <a:ext cx="1796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кошелек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так?!?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26" y="1917125"/>
            <a:ext cx="2030749" cy="28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823000" y="1152475"/>
            <a:ext cx="2316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Потому что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783422" y="1152475"/>
            <a:ext cx="1796399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кошелек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272775" y="1152475"/>
            <a:ext cx="1796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Миллера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 что делать?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 что делать?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Тратить время и деньги на борьбу?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Мириться с fail’ами?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 что делать?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" y="1756225"/>
            <a:ext cx="26265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Идеальный продукт: не глючит, не падает, не существует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060300" y="1756225"/>
            <a:ext cx="26265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Хак на коленке: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Иногда работает на компьютере автора</a:t>
            </a:r>
          </a:p>
        </p:txBody>
      </p:sp>
      <p:cxnSp>
        <p:nvCxnSpPr>
          <p:cNvPr id="147" name="Shape 147"/>
          <p:cNvCxnSpPr>
            <a:stCxn id="145" idx="3"/>
            <a:endCxn id="146" idx="1"/>
          </p:cNvCxnSpPr>
          <p:nvPr/>
        </p:nvCxnSpPr>
        <p:spPr>
          <a:xfrm>
            <a:off x="3083700" y="2921875"/>
            <a:ext cx="297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4544775" y="1765300"/>
            <a:ext cx="0" cy="2068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Shape 149"/>
          <p:cNvSpPr txBox="1"/>
          <p:nvPr/>
        </p:nvSpPr>
        <p:spPr>
          <a:xfrm>
            <a:off x="5152575" y="40603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Красная черта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>
            <a:off x="4698998" y="3633923"/>
            <a:ext cx="5715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 что делать?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7200" y="1756225"/>
            <a:ext cx="26265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Идеальный продукт: не глючит, не падает, не существует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60300" y="1756225"/>
            <a:ext cx="26265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Хак на коленке: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Иногда работает на компьютере автора</a:t>
            </a:r>
          </a:p>
        </p:txBody>
      </p:sp>
      <p:cxnSp>
        <p:nvCxnSpPr>
          <p:cNvPr id="158" name="Shape 158"/>
          <p:cNvCxnSpPr>
            <a:stCxn id="156" idx="3"/>
            <a:endCxn id="157" idx="1"/>
          </p:cNvCxnSpPr>
          <p:nvPr/>
        </p:nvCxnSpPr>
        <p:spPr>
          <a:xfrm>
            <a:off x="3083700" y="2921875"/>
            <a:ext cx="297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>
            <a:off x="5616900" y="1756225"/>
            <a:ext cx="0" cy="2068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457200" y="4178300"/>
            <a:ext cx="511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ru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Наша черта. Где хотим, там и пролегает.</a:t>
            </a:r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5016500" y="3724698"/>
            <a:ext cx="399300" cy="45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Деление fail’ов по нашему к ним отношению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57200" y="1200150"/>
            <a:ext cx="3901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6D9EEB"/>
                </a:solidFill>
              </a:rPr>
              <a:t>Ожидаемые ошибки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Хотим тратить время и деньги, чтобы исправить ошибку программиста или адаптировать программу к неожиданному окружению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59075" y="1200150"/>
            <a:ext cx="41277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E06666"/>
                </a:solidFill>
              </a:rPr>
              <a:t>Неожиданные ошибки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Хотим узнать о ней. А затем либо перенести в ожидаемые, либо перезагрузить сервер и забыть.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Деление fail’ов по нашему к ним отношению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200150"/>
            <a:ext cx="3901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B7B7B7"/>
                </a:solidFill>
              </a:rPr>
              <a:t>Ожидаемые ошибки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B7B7B7"/>
                </a:solidFill>
              </a:rPr>
              <a:t>Хотим тратить время и деньги, чтобы исправить ошибку программиста или адаптировать программу к неожиданному окружению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chemeClr val="dk2"/>
                </a:solidFill>
              </a:rPr>
              <a:t>Большинство - programmer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59075" y="1200150"/>
            <a:ext cx="41277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B7B7B7"/>
                </a:solidFill>
              </a:rPr>
              <a:t>Неожиданные ошибки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B7B7B7"/>
                </a:solidFill>
              </a:rPr>
              <a:t>Хотим узнать о ней. А затем либо перенести в ожидаемые, либо перезагрузить сервер и забыть.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chemeClr val="dk2"/>
                </a:solidFill>
              </a:rPr>
              <a:t>Большинство - operational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мы боремся с fail’ами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7200" y="1200150"/>
            <a:ext cx="3901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testing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coding standard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code review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linters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types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chemeClr val="dk2"/>
                </a:solidFill>
              </a:rPr>
              <a:t>Большинство - programmer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559075" y="1200150"/>
            <a:ext cx="41277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testing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monitoring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watchdog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distributed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fault tolerant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ru" sz="1800">
                <a:solidFill>
                  <a:schemeClr val="dk2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chemeClr val="dk2"/>
                </a:solidFill>
              </a:rPr>
              <a:t>Большинство - operational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-1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137" y="2354662"/>
            <a:ext cx="20383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392912" y="1450762"/>
            <a:ext cx="44787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100"/>
              <a:t>Григорий Петров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272387" y="2992837"/>
            <a:ext cx="4307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ru" sz="3400"/>
              <a:t>Python vs TypeScript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Как мы боремся с fail’ами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57200" y="1200150"/>
            <a:ext cx="3901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testing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coding standard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code review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linters</a:t>
            </a:r>
          </a:p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b="1" lang="ru" sz="1800">
                <a:solidFill>
                  <a:srgbClr val="FF0000"/>
                </a:solidFill>
              </a:rPr>
              <a:t>types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B7B7B7"/>
                </a:solidFill>
              </a:rPr>
              <a:t>Большинство - programmer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559075" y="1200150"/>
            <a:ext cx="41277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testing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monitoring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watchdog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distributed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fault tolerant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B7B7B7"/>
                </a:solidFill>
              </a:rPr>
              <a:t>Большинство - operational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Типы: капкан для ошибок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000" y="1451150"/>
            <a:ext cx="4812000" cy="31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Типы: капкан для ошибок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ru" sz="2800"/>
              <a:t>The main purpose of a type system is to reduce possibilities for bugs in computer programs</a:t>
            </a:r>
          </a:p>
          <a:p>
            <a:pPr indent="-406400" lvl="0" marL="457200" algn="r">
              <a:spcBef>
                <a:spcPts val="0"/>
              </a:spcBef>
              <a:buSzPct val="100000"/>
              <a:buChar char="-"/>
            </a:pPr>
            <a:r>
              <a:rPr lang="ru" sz="2800"/>
              <a:t>wikipedia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Как работают капканы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12" y="1093912"/>
            <a:ext cx="5550574" cy="37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243850" y="590925"/>
            <a:ext cx="4194000" cy="25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Без капкана: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def addUser(name):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# где-то в другом месте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addUser(user.name)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706150" y="590925"/>
            <a:ext cx="4194000" cy="25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С капканом: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def addUser(name: str):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# где-то в другом месте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addUser(user.name)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43850" y="3083325"/>
            <a:ext cx="4194000" cy="18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Через полгода: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# жертва рефаторинга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addUser(id)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06150" y="3083325"/>
            <a:ext cx="4194000" cy="18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Через полгода: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# ошибка проверки типов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addUser(id)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243850" y="590925"/>
            <a:ext cx="4194000" cy="25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</a:rPr>
              <a:t>Без капкана: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addUser(name):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где-то в другом месте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addUser(user.name)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06150" y="590925"/>
            <a:ext cx="4194000" cy="25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</a:rPr>
              <a:t>С капканом: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addUser(name: </a:t>
            </a:r>
            <a:r>
              <a:rPr b="1" lang="ru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):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где-то в другом месте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addUser(user.name)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43850" y="3083325"/>
            <a:ext cx="4194000" cy="18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</a:rPr>
              <a:t>Через полгода: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жертва рефаторинга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addUser(id)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706150" y="3083325"/>
            <a:ext cx="4194000" cy="18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</a:rPr>
              <a:t>Через полгода: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 ошибка проверки типов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addUser(</a:t>
            </a:r>
            <a:r>
              <a:rPr b="1" lang="ru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ru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Плюсы и минусы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800"/>
              <a:t>Dynamic typing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-"/>
            </a:pPr>
            <a:r>
              <a:rPr lang="ru" sz="1800">
                <a:solidFill>
                  <a:srgbClr val="6AA84F"/>
                </a:solidFill>
              </a:rPr>
              <a:t>Скорость разработки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Char char="-"/>
            </a:pPr>
            <a:r>
              <a:rPr lang="ru" sz="1800">
                <a:solidFill>
                  <a:srgbClr val="CC0000"/>
                </a:solidFill>
              </a:rPr>
              <a:t>Капканы срабатывают не сразу</a:t>
            </a:r>
          </a:p>
          <a:p>
            <a:pPr indent="-342900" lvl="0" marL="457200">
              <a:spcBef>
                <a:spcPts val="0"/>
              </a:spcBef>
              <a:buClr>
                <a:srgbClr val="CC0000"/>
              </a:buClr>
              <a:buSzPct val="100000"/>
              <a:buChar char="-"/>
            </a:pPr>
            <a:r>
              <a:rPr lang="ru" sz="1800">
                <a:solidFill>
                  <a:srgbClr val="CC0000"/>
                </a:solidFill>
              </a:rPr>
              <a:t>Капкан может не поставиться</a:t>
            </a:r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800"/>
              <a:t>Static typing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Char char="-"/>
            </a:pPr>
            <a:r>
              <a:rPr lang="ru" sz="1800">
                <a:solidFill>
                  <a:srgbClr val="CC0000"/>
                </a:solidFill>
              </a:rPr>
              <a:t>Скорость разрабаотки</a:t>
            </a:r>
          </a:p>
          <a:p>
            <a:pPr indent="-342900" lvl="0" marL="457200" rtl="0">
              <a:spcBef>
                <a:spcPts val="0"/>
              </a:spcBef>
              <a:buClr>
                <a:srgbClr val="CC0000"/>
              </a:buClr>
              <a:buSzPct val="100000"/>
              <a:buChar char="-"/>
            </a:pPr>
            <a:r>
              <a:rPr lang="ru" sz="1800">
                <a:solidFill>
                  <a:srgbClr val="CC0000"/>
                </a:solidFill>
              </a:rPr>
              <a:t>Нужно думать</a:t>
            </a:r>
          </a:p>
          <a:p>
            <a:pPr indent="-342900" lvl="0" marL="457200">
              <a:spcBef>
                <a:spcPts val="0"/>
              </a:spcBef>
              <a:buClr>
                <a:srgbClr val="6AA84F"/>
              </a:buClr>
              <a:buSzPct val="100000"/>
              <a:buChar char="-"/>
            </a:pPr>
            <a:r>
              <a:rPr lang="ru" sz="1800">
                <a:solidFill>
                  <a:srgbClr val="6AA84F"/>
                </a:solidFill>
              </a:rPr>
              <a:t>Капканы срабатывают сразу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ританские ученые продолжают исследования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87" y="764250"/>
            <a:ext cx="5746425" cy="40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 мы продолжаем писать код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 мы продолжаем писать код</a:t>
            </a:r>
          </a:p>
        </p:txBody>
      </p:sp>
      <p:pic>
        <p:nvPicPr>
          <p:cNvPr descr="10590472_851101591591173_6261775080620841215_n.jp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14" y="1206773"/>
            <a:ext cx="4884159" cy="345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Почему программировать сложно?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Обычно мы это делаем так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Первое время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Agile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Быстрые итерации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Проверка идей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ru" sz="1800"/>
              <a:t>Написал-потестил-выкинул</a:t>
            </a: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Потом, если повезет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Устранение багов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Повышение стабильности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Небольшие доработки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Как бы чего не сломать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Прототип на Python (node, php, ruby, etc - </a:t>
            </a:r>
            <a:r>
              <a:rPr b="1" lang="ru"/>
              <a:t>dynamic typing</a:t>
            </a:r>
            <a:r>
              <a:rPr lang="ru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Если все получилось - переписываем на Java (C#, C++, etc - </a:t>
            </a:r>
            <a:r>
              <a:rPr b="1" lang="ru"/>
              <a:t>static typing</a:t>
            </a:r>
            <a:r>
              <a:rPr lang="ru"/>
              <a:t>)</a:t>
            </a:r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Обычно мы это делаем так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Прототип на Python (node, php, ruby, etc - </a:t>
            </a:r>
            <a:r>
              <a:rPr b="1" lang="ru">
                <a:solidFill>
                  <a:srgbClr val="B7B7B7"/>
                </a:solidFill>
              </a:rPr>
              <a:t>dynamic typing</a:t>
            </a:r>
            <a:r>
              <a:rPr lang="ru">
                <a:solidFill>
                  <a:srgbClr val="B7B7B7"/>
                </a:solidFill>
              </a:rPr>
              <a:t>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Если все получилось - переписываем на Java (C#, C++, etc - </a:t>
            </a:r>
            <a:r>
              <a:rPr b="1" lang="ru">
                <a:solidFill>
                  <a:srgbClr val="B7B7B7"/>
                </a:solidFill>
              </a:rPr>
              <a:t>static typing</a:t>
            </a:r>
            <a:r>
              <a:rPr lang="ru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Дорого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Обычно мы это делаем так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Прототип на Python (node, php, ruby, etc - </a:t>
            </a:r>
            <a:r>
              <a:rPr b="1" lang="ru">
                <a:solidFill>
                  <a:srgbClr val="B7B7B7"/>
                </a:solidFill>
              </a:rPr>
              <a:t>dynamic typing</a:t>
            </a:r>
            <a:r>
              <a:rPr lang="ru">
                <a:solidFill>
                  <a:srgbClr val="B7B7B7"/>
                </a:solidFill>
              </a:rPr>
              <a:t>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Если все получилось - переписываем на Java (C#, C++, etc - </a:t>
            </a:r>
            <a:r>
              <a:rPr b="1" lang="ru">
                <a:solidFill>
                  <a:srgbClr val="B7B7B7"/>
                </a:solidFill>
              </a:rPr>
              <a:t>static typing</a:t>
            </a:r>
            <a:r>
              <a:rPr lang="ru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Дорого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Еще варианты?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Обычно мы это делаем так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Прототип на Python (node, php, ruby, etc - </a:t>
            </a:r>
            <a:r>
              <a:rPr b="1" lang="ru">
                <a:solidFill>
                  <a:srgbClr val="B7B7B7"/>
                </a:solidFill>
              </a:rPr>
              <a:t>dynamic typing</a:t>
            </a:r>
            <a:r>
              <a:rPr lang="ru">
                <a:solidFill>
                  <a:srgbClr val="B7B7B7"/>
                </a:solidFill>
              </a:rPr>
              <a:t>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B7B7B7"/>
                </a:solidFill>
              </a:rPr>
              <a:t>Если все получилось - переписываем на Java (C#, C++, etc - </a:t>
            </a:r>
            <a:r>
              <a:rPr b="1" lang="ru">
                <a:solidFill>
                  <a:srgbClr val="B7B7B7"/>
                </a:solidFill>
              </a:rPr>
              <a:t>static typing</a:t>
            </a:r>
            <a:r>
              <a:rPr lang="ru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Дорого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Еще варианты?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6000"/>
              <a:t>Gradual Typing</a:t>
            </a: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B7B7B7"/>
                </a:solidFill>
              </a:rPr>
              <a:t>Обычно мы это делаем так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Gradual Typing: </a:t>
            </a:r>
            <a:r>
              <a:rPr lang="ru" strike="sngStrike"/>
              <a:t>худшее</a:t>
            </a:r>
            <a:r>
              <a:rPr lang="ru"/>
              <a:t> лучшее от обоих миров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Gradual Typing: </a:t>
            </a:r>
            <a:r>
              <a:rPr lang="ru" strike="sngStrike"/>
              <a:t>худшее</a:t>
            </a:r>
            <a:r>
              <a:rPr lang="ru"/>
              <a:t> лучшее от обоих миров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Вначале фигачим без типов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Gradual Typing: </a:t>
            </a:r>
            <a:r>
              <a:rPr lang="ru" strike="sngStrike"/>
              <a:t>худшее</a:t>
            </a:r>
            <a:r>
              <a:rPr lang="ru"/>
              <a:t> лучшее от обоих миров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Вначале фигачим без типов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Если вдруг взлетело, то добавляем типы постепенно и где надо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Gradual Typing: </a:t>
            </a:r>
            <a:r>
              <a:rPr lang="ru" strike="sngStrike"/>
              <a:t>худшее</a:t>
            </a:r>
            <a:r>
              <a:rPr lang="ru"/>
              <a:t> лучшее от обоих миров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Вначале фигачим без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Если вдруг взлетело, то добавляем типы </a:t>
            </a:r>
            <a:r>
              <a:rPr lang="ru">
                <a:solidFill>
                  <a:srgbClr val="CC0000"/>
                </a:solidFill>
              </a:rPr>
              <a:t>постепенно</a:t>
            </a:r>
            <a:r>
              <a:rPr lang="ru">
                <a:solidFill>
                  <a:srgbClr val="B7B7B7"/>
                </a:solidFill>
              </a:rPr>
              <a:t> и </a:t>
            </a:r>
            <a:r>
              <a:rPr lang="ru">
                <a:solidFill>
                  <a:srgbClr val="CC0000"/>
                </a:solidFill>
              </a:rPr>
              <a:t>где надо</a:t>
            </a:r>
          </a:p>
        </p:txBody>
      </p:sp>
      <p:cxnSp>
        <p:nvCxnSpPr>
          <p:cNvPr id="303" name="Shape 303"/>
          <p:cNvCxnSpPr/>
          <p:nvPr/>
        </p:nvCxnSpPr>
        <p:spPr>
          <a:xfrm flipH="1" rot="10800000">
            <a:off x="3474350" y="1913700"/>
            <a:ext cx="2361300" cy="800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4" name="Shape 304"/>
          <p:cNvCxnSpPr/>
          <p:nvPr/>
        </p:nvCxnSpPr>
        <p:spPr>
          <a:xfrm flipH="1" rot="10800000">
            <a:off x="3487925" y="1886625"/>
            <a:ext cx="3664200" cy="814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2483650" y="2714400"/>
            <a:ext cx="19272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>
                <a:solidFill>
                  <a:srgbClr val="CC0000"/>
                </a:solidFill>
              </a:rPr>
              <a:t>это круто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Ruby</a:t>
            </a:r>
          </a:p>
          <a:p>
            <a:pPr lvl="0">
              <a:spcBef>
                <a:spcPts val="0"/>
              </a:spcBef>
              <a:buNone/>
            </a:pPr>
            <a:r>
              <a:rPr lang="ru" sz="2000"/>
              <a:t>JavaScript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программировать сложно?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Ошибки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Нулевая цена копирования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Молодость индустрции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Отсутствие фундаментального образования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Кошелек Миллера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JavaScript</a:t>
            </a:r>
          </a:p>
        </p:txBody>
      </p:sp>
      <p:sp>
        <p:nvSpPr>
          <p:cNvPr id="319" name="Shape 3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TypeScript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47" name="Shape 3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/>
              <a:t>v3.0 Type Inference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v3.0 Type Inference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/>
              <a:t>JEP 286, обсуждается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ЭТО есть?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61" name="Shape 3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v3.0 Type Inference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JEP 286, обсуждается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Ну а мы поговорим о Python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JavaScript</a:t>
            </a:r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v3.0 Type Inference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JEP 286, обсуждается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Ну а мы поговорим о Python и о JavaScript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PHP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JavaScript</a:t>
            </a:r>
          </a:p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v3.0 Type Inference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JEP 286, обсуждается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v7.0 Scalar Type Declarations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v3.5 Type Hints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contracts.ruby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CC0000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Как ЭТО выглядит?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def foo(v: str):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print(v)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foo("bar")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foo(1)</a:t>
            </a:r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function foo(v: string)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console.log(v);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foo("bar");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foo(1);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программировать сложно?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Ошибки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B7B7B7"/>
                </a:solidFill>
              </a:rPr>
              <a:t>Нулевая цена копирования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B7B7B7"/>
                </a:solidFill>
              </a:rPr>
              <a:t>Молодость индустрции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B7B7B7"/>
                </a:solidFill>
              </a:rPr>
              <a:t>Отсутствие фундаментального образования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B7B7B7"/>
                </a:solidFill>
              </a:rPr>
              <a:t>Кошелек Миллера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выглядит?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foo(v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: str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print(v)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foo("bar")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foo(1)</a:t>
            </a:r>
          </a:p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function foo(v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console.log(v);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foo("bar");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foo(1);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выглядит?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mypy test.py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test.py:5: error: Argument 1 to "foo" has incompatible type "int"; expected "str"</a:t>
            </a:r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$ tsc test.ts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test.ts(5,5): error TS2345: Argument of type 'number' is not assignable to parameter of type 'string'.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mypy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PEP 3107 (Python 3.0) синтаксис</a:t>
            </a:r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tsc test.ts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test.ts(5,5): error TS2345: Argument of type 'number' is not assignable to parameter of type 'string'.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mypy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3107 (Python 3.0) синтаксис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PEP 0484 (Python 3.5) семантика</a:t>
            </a: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tsc test.ts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test.ts(5,5): error TS2345: Argument of type 'number' is not assignable to parameter of type 'string'.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mypy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3107 (Python 3.0) синтаксис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0484 (Python 3.5) семантика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Отдельный линтер mypy с бонусами</a:t>
            </a:r>
          </a:p>
        </p:txBody>
      </p:sp>
      <p:sp>
        <p:nvSpPr>
          <p:cNvPr id="417" name="Shape 4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tsc test.ts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test.ts(5,5): error TS2345: Argument of type 'number' is not assignable to parameter of type 'string'.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mypy 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3107 (Python 3.0) синтаксис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0484 (Python 3.5) семантика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Отдельный линтер mypy с бонусами</a:t>
            </a:r>
          </a:p>
        </p:txBody>
      </p:sp>
      <p:sp>
        <p:nvSpPr>
          <p:cNvPr id="424" name="Shape 4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tsc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Новый язык программирования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mypy 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3107 (Python 3.0) синтаксис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0484 (Python 3.5) семантика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Отдельный линтер mypy с бонусами</a:t>
            </a:r>
          </a:p>
        </p:txBody>
      </p:sp>
      <p:sp>
        <p:nvSpPr>
          <p:cNvPr id="431" name="Shape 4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tsc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Новый язык программирования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ES2015 + ES2016 + … + типы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 ЭТО работает?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 mypy test.py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3107 (Python 3.0) синтаксис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PEP 0484 (Python 3.5) семантика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Отдельный линтер mypy с бонусами</a:t>
            </a:r>
          </a:p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tsc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test.ts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Новый язык программирования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ES2015 + ES2016 + … + типы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ru"/>
              <a:t>Компилируется в JavaScript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Где можно расставлять капканы?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Сигнатуры функций</a:t>
            </a:r>
          </a:p>
        </p:txBody>
      </p:sp>
      <p:sp>
        <p:nvSpPr>
          <p:cNvPr id="445" name="Shape 4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можно расставлять капканы?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Сигнатуры функций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mypy расширяет для всего остального</a:t>
            </a:r>
          </a:p>
        </p:txBody>
      </p:sp>
      <p:sp>
        <p:nvSpPr>
          <p:cNvPr id="452" name="Shape 4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программировать сложно?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Ошибки</a:t>
            </a:r>
          </a:p>
          <a:p>
            <a:pPr lvl="0">
              <a:spcBef>
                <a:spcPts val="0"/>
              </a:spcBef>
              <a:buNone/>
            </a:pPr>
            <a:r>
              <a:rPr lang="ru" sz="2800"/>
              <a:t>Operational error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2000"/>
              <a:t>правильная программа в неправильном окружении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можно расставлять капканы?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Сигнатуры функций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mypy расширяет для всего остального</a:t>
            </a:r>
          </a:p>
        </p:txBody>
      </p:sp>
      <p:sp>
        <p:nvSpPr>
          <p:cNvPr id="459" name="Shape 4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ru"/>
              <a:t>Везде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Где можно расставлять капканы?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3999900" cy="18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Сигнатуры функций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mypy расширяет для всего остального</a:t>
            </a:r>
          </a:p>
        </p:txBody>
      </p:sp>
      <p:sp>
        <p:nvSpPr>
          <p:cNvPr id="466" name="Shape 466"/>
          <p:cNvSpPr txBox="1"/>
          <p:nvPr>
            <p:ph idx="2" type="body"/>
          </p:nvPr>
        </p:nvSpPr>
        <p:spPr>
          <a:xfrm>
            <a:off x="4832400" y="1152475"/>
            <a:ext cx="3999900" cy="18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Char char="-"/>
            </a:pPr>
            <a:r>
              <a:rPr lang="ru">
                <a:solidFill>
                  <a:srgbClr val="B7B7B7"/>
                </a:solidFill>
              </a:rPr>
              <a:t>Везде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073250" y="2977075"/>
            <a:ext cx="997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800">
                <a:solidFill>
                  <a:srgbClr val="CC0000"/>
                </a:solidFill>
              </a:rPr>
              <a:t>infer</a:t>
            </a:r>
          </a:p>
        </p:txBody>
      </p:sp>
      <p:cxnSp>
        <p:nvCxnSpPr>
          <p:cNvPr id="468" name="Shape 468"/>
          <p:cNvCxnSpPr>
            <a:stCxn id="467" idx="1"/>
            <a:endCxn id="465" idx="2"/>
          </p:cNvCxnSpPr>
          <p:nvPr/>
        </p:nvCxnSpPr>
        <p:spPr>
          <a:xfrm rot="10800000">
            <a:off x="2311650" y="2977075"/>
            <a:ext cx="1761600" cy="335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9" name="Shape 469"/>
          <p:cNvCxnSpPr>
            <a:stCxn id="467" idx="3"/>
            <a:endCxn id="466" idx="2"/>
          </p:cNvCxnSpPr>
          <p:nvPr/>
        </p:nvCxnSpPr>
        <p:spPr>
          <a:xfrm flipH="1" rot="10800000">
            <a:off x="5070750" y="2977075"/>
            <a:ext cx="1761600" cy="335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Капкан для составных типов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41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class Foo(object):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def __init__(self, v: str) -&gt; None: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  self._v = 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def bar(v: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bar(Foo("foo"))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bar(1)</a:t>
            </a:r>
          </a:p>
        </p:txBody>
      </p:sp>
      <p:sp>
        <p:nvSpPr>
          <p:cNvPr id="476" name="Shape 4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Капкан для составных типов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152475"/>
            <a:ext cx="41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class Foo(object):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def __init__(self, v: str) -&gt; None: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self._v = 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bar(v: Foo):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bar(Foo("foo"))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bar(1)</a:t>
            </a:r>
          </a:p>
        </p:txBody>
      </p:sp>
      <p:sp>
        <p:nvSpPr>
          <p:cNvPr id="483" name="Shape 4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function bar(v: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{baz: string}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 {}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bar({baz: "baz"})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bar({baz: 1})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Капкан для составных типов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152475"/>
            <a:ext cx="41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class Foo(object):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def __init__(self, v: str) -&gt; None: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self._v = 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bar(v: Foo):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bar(Foo("foo"))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ru" sz="2800"/>
              <a:t>nominal typing</a:t>
            </a:r>
          </a:p>
        </p:txBody>
      </p:sp>
      <p:sp>
        <p:nvSpPr>
          <p:cNvPr id="490" name="Shape 4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function bar(v: {baz: string})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bar({baz: "bar"})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bar({baz: 1})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" sz="2800"/>
              <a:t>structural typing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Капкан для контейнеров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from typing import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def foo(v: List[str]):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foo(["foo", "bar"])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foo([1, 2])</a:t>
            </a:r>
          </a:p>
        </p:txBody>
      </p:sp>
      <p:sp>
        <p:nvSpPr>
          <p:cNvPr id="497" name="Shape 49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Капкан для контейнеров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from typing import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foo(v: List[str]):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foo(["foo", "bar"])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foo([1, 2])</a:t>
            </a:r>
          </a:p>
        </p:txBody>
      </p:sp>
      <p:sp>
        <p:nvSpPr>
          <p:cNvPr id="504" name="Shape 50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function foo(v: string[])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foo(["foo", "bar"])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foo([1, 2])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Капкан для контейнеров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from typing import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foo(v: List[str]):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foo(["foo", "bar"])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foo([1, 2])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ru" sz="2800"/>
              <a:t>синтаксис Python 3.0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ru" sz="2800"/>
              <a:t>модуль “typing”</a:t>
            </a:r>
          </a:p>
        </p:txBody>
      </p:sp>
      <p:sp>
        <p:nvSpPr>
          <p:cNvPr id="511" name="Shape 511"/>
          <p:cNvSpPr txBox="1"/>
          <p:nvPr>
            <p:ph idx="2" type="body"/>
          </p:nvPr>
        </p:nvSpPr>
        <p:spPr>
          <a:xfrm>
            <a:off x="4832400" y="1152475"/>
            <a:ext cx="417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function foo(v: string[])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foo(["foo", "bar"])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foo([1, 2])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ru" sz="2800"/>
              <a:t>собственный синтаксис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Интерлюдия: forward reference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Python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class Foo(object):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def add(self, v: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Foo().add(Foo())</a:t>
            </a:r>
          </a:p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Интерлюдия: forward reference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class Foo(object):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def add(self, v: 'Foo'):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Foo().add(Foo())</a:t>
            </a:r>
          </a:p>
        </p:txBody>
      </p:sp>
      <p:sp>
        <p:nvSpPr>
          <p:cNvPr id="525" name="Shape 5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class Foo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add(v: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)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(new Foo).add(new Foo());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Почему программировать сложно?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Ошибки</a:t>
            </a:r>
          </a:p>
          <a:p>
            <a:pPr lv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Operational error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2000">
                <a:solidFill>
                  <a:srgbClr val="B7B7B7"/>
                </a:solidFill>
              </a:rPr>
              <a:t>правильная программа в неправильном окружении</a:t>
            </a:r>
          </a:p>
          <a:p>
            <a:pPr lvl="0">
              <a:spcBef>
                <a:spcPts val="0"/>
              </a:spcBef>
              <a:buNone/>
            </a:pPr>
            <a:r>
              <a:rPr lang="ru" sz="2800"/>
              <a:t>Programmer error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2000"/>
              <a:t>неправильная программа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Капкан для генериков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311700" y="11524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from typing import Sequence, TypeVar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TypeVar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('T')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def first(v: Sequence[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]) -&gt;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return v[0]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Капкан для генериков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11700" y="11524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from typing import Sequence, TypeVar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T = TypeVar('T')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def first(v: Sequence[T]) -&gt; 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39" name="Shape 5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function first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(v: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[]): </a:t>
            </a:r>
            <a:r>
              <a:rPr b="1" lang="ru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  return v[0];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ru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Специальные капканы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11700" y="1152475"/>
            <a:ext cx="444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generic classes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generic constraints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type aliases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type casts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union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tuple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enum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version check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covariance and contravariance</a:t>
            </a:r>
          </a:p>
        </p:txBody>
      </p:sp>
      <p:sp>
        <p:nvSpPr>
          <p:cNvPr id="546" name="Shape 5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generic classes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generic constraints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type aliases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type casts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union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tuple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enum types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intersection types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100000"/>
              <a:buChar char="-"/>
            </a:pPr>
            <a:r>
              <a:rPr lang="ru" sz="1800"/>
              <a:t>interfaces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проверка, только если есть типы</a:t>
            </a:r>
          </a:p>
        </p:txBody>
      </p:sp>
      <p:sp>
        <p:nvSpPr>
          <p:cNvPr id="553" name="Shape 553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ru" sz="1800"/>
              <a:t>за маленьким исключением</a:t>
            </a:r>
          </a:p>
        </p:txBody>
      </p:sp>
      <p:sp>
        <p:nvSpPr>
          <p:cNvPr id="560" name="Shape 560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тип ‘Any’</a:t>
            </a:r>
          </a:p>
        </p:txBody>
      </p:sp>
      <p:sp>
        <p:nvSpPr>
          <p:cNvPr id="567" name="Shape 567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# type: ignore</a:t>
            </a:r>
          </a:p>
        </p:txBody>
      </p:sp>
      <p:sp>
        <p:nvSpPr>
          <p:cNvPr id="574" name="Shape 574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Поддержка 2.x через комментарии</a:t>
            </a:r>
          </a:p>
        </p:txBody>
      </p:sp>
      <p:sp>
        <p:nvSpPr>
          <p:cNvPr id="581" name="Shape 58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Поддержка 2.x через комментарии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typeshed</a:t>
            </a:r>
          </a:p>
        </p:txBody>
      </p:sp>
      <p:sp>
        <p:nvSpPr>
          <p:cNvPr id="588" name="Shape 588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Поддержка 2.x через комментарии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typeshed</a:t>
            </a:r>
          </a:p>
        </p:txBody>
      </p:sp>
      <p:sp>
        <p:nvSpPr>
          <p:cNvPr id="595" name="Shape 595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интероперабельность js/ts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150" y="824800"/>
            <a:ext cx="4859699" cy="3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Поддержка 2.x через комментарии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typeshed</a:t>
            </a:r>
          </a:p>
        </p:txBody>
      </p:sp>
      <p:sp>
        <p:nvSpPr>
          <p:cNvPr id="602" name="Shape 602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интероперабельность js/ts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тип ‘any’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Поддержка 2.x через комментарии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typeshed</a:t>
            </a:r>
          </a:p>
        </p:txBody>
      </p:sp>
      <p:sp>
        <p:nvSpPr>
          <p:cNvPr id="609" name="Shape 609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интероперабельность js/ts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tsd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Обратная совместимость</a:t>
            </a: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проверка, только если есть типы</a:t>
            </a:r>
          </a:p>
          <a:p>
            <a:pPr indent="-3429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за маленьким исключением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# type: ignore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Поддержка 2.x через комментарии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typeshed</a:t>
            </a:r>
          </a:p>
        </p:txBody>
      </p:sp>
      <p:sp>
        <p:nvSpPr>
          <p:cNvPr id="616" name="Shape 616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интероперабельность js/ts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тип ‘any’</a:t>
            </a:r>
          </a:p>
          <a:p>
            <a:pPr indent="-34290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ru" sz="1800">
                <a:solidFill>
                  <a:srgbClr val="B7B7B7"/>
                </a:solidFill>
              </a:rPr>
              <a:t>tsd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ru" sz="1800"/>
              <a:t>typings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Выводы</a:t>
            </a:r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</p:txBody>
      </p:sp>
      <p:sp>
        <p:nvSpPr>
          <p:cNvPr id="623" name="Shape 623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Выводы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ru" sz="2800"/>
              <a:t>Начинайте уже сейчас.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800"/>
              <a:t>Это дело одного дня.</a:t>
            </a:r>
          </a:p>
        </p:txBody>
      </p:sp>
      <p:sp>
        <p:nvSpPr>
          <p:cNvPr id="630" name="Shape 630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TypeScript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Выводы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152475"/>
            <a:ext cx="437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Начинайте уже сейчас.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800">
                <a:solidFill>
                  <a:srgbClr val="B7B7B7"/>
                </a:solidFill>
              </a:rPr>
              <a:t>Это дело одного дня.</a:t>
            </a:r>
          </a:p>
        </p:txBody>
      </p:sp>
      <p:sp>
        <p:nvSpPr>
          <p:cNvPr id="637" name="Shape 637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ru" sz="2800"/>
              <a:t>Все сложно.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2800"/>
              <a:t>Но время подходящее!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Выводы</a:t>
            </a:r>
          </a:p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311700" y="1152475"/>
            <a:ext cx="4379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Python</a:t>
            </a:r>
          </a:p>
        </p:txBody>
      </p:sp>
      <p:sp>
        <p:nvSpPr>
          <p:cNvPr id="644" name="Shape 644"/>
          <p:cNvSpPr txBox="1"/>
          <p:nvPr>
            <p:ph idx="2" type="body"/>
          </p:nvPr>
        </p:nvSpPr>
        <p:spPr>
          <a:xfrm>
            <a:off x="4832400" y="1152475"/>
            <a:ext cx="4311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TypeScript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2729400" y="4223600"/>
            <a:ext cx="368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800"/>
              <a:t>Помните о кошельке</a:t>
            </a: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62" y="1907175"/>
            <a:ext cx="1547463" cy="21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Это все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 sz="3600"/>
              <a:t>Можно (и нужно) задавать вопросы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Григорий Петров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Технический евангелист voximplant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grigory.v.p@gmail.com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http://facebook.com/grigoryvp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Почему так?!?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