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7"/>
  </p:notesMasterIdLst>
  <p:handoutMasterIdLst>
    <p:handoutMasterId r:id="rId18"/>
  </p:handoutMasterIdLst>
  <p:sldIdLst>
    <p:sldId id="500" r:id="rId2"/>
    <p:sldId id="544" r:id="rId3"/>
    <p:sldId id="542" r:id="rId4"/>
    <p:sldId id="577" r:id="rId5"/>
    <p:sldId id="546" r:id="rId6"/>
    <p:sldId id="584" r:id="rId7"/>
    <p:sldId id="581" r:id="rId8"/>
    <p:sldId id="585" r:id="rId9"/>
    <p:sldId id="582" r:id="rId10"/>
    <p:sldId id="576" r:id="rId11"/>
    <p:sldId id="568" r:id="rId12"/>
    <p:sldId id="587" r:id="rId13"/>
    <p:sldId id="588" r:id="rId14"/>
    <p:sldId id="560" r:id="rId15"/>
    <p:sldId id="586" r:id="rId16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>
    <p:extLst/>
  </p:cmAuthor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991" autoAdjust="0"/>
  </p:normalViewPr>
  <p:slideViewPr>
    <p:cSldViewPr snapToGrid="0" showGuides="1">
      <p:cViewPr varScale="1">
        <p:scale>
          <a:sx n="84" d="100"/>
          <a:sy n="84" d="100"/>
        </p:scale>
        <p:origin x="1027" y="82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9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andex.by/images/search?rpt=simage&amp;noreask=1&amp;source=qa&amp;text=SQLite&amp;stype=image&amp;lr=157&amp;parent-reqid=1685969953720250-12465949919399908979-balancer-l7leveler-kubr-yp-sas-13-BAL-6668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s://yandex.by/images/search?rpt=simage&amp;noreask=1&amp;source=qa&amp;text=PyCharm&amp;stype=image&amp;lr=157&amp;parent-reqid=1685969691625688-203018493602833697-balancer-l7leveler-kubr-yp-sas-13-BAL-5539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yandex.by/images/search?rpt=simage&amp;noreask=1&amp;source=qa&amp;text=Django&amp;stype=image&amp;lr=157&amp;parent-reqid=1685969897499424-12762384250281983611-balancer-l7leveler-kubr-yp-sas-13-BAL-4333" TargetMode="External"/><Relationship Id="rId11" Type="http://schemas.openxmlformats.org/officeDocument/2006/relationships/image" Target="../media/image9.jpeg"/><Relationship Id="rId5" Type="http://schemas.openxmlformats.org/officeDocument/2006/relationships/image" Target="../media/image6.jpeg"/><Relationship Id="rId10" Type="http://schemas.openxmlformats.org/officeDocument/2006/relationships/hyperlink" Target="https://yandex.by/images/search?rpt=simage&amp;noreask=1&amp;source=qa&amp;text=JavaScript&amp;stype=image&amp;lr=157&amp;parent-reqid=1685970028084742-1689627785403193265-balancer-l7leveler-kubr-yp-sas-13-BAL-2782" TargetMode="External"/><Relationship Id="rId4" Type="http://schemas.openxmlformats.org/officeDocument/2006/relationships/hyperlink" Target="https://yandex.by/images/search?rpt=simage&amp;noreask=1&amp;source=qa&amp;text=Python+3&amp;stype=image&amp;lr=157&amp;parent-reqid=1685969834954201-7266771798908891040-balancer-l7leveler-kubr-yp-sas-13-BAL-5865" TargetMode="Externa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 smtClean="0"/>
              <a:t>			</a:t>
            </a:r>
            <a:r>
              <a:rPr lang="ru-RU" dirty="0"/>
              <a:t/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650530" cy="5944934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1-98 01 03 Программное обеспечение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безопасно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«Служба доставки малогабаритных товаров»</a:t>
            </a:r>
            <a:r>
              <a:rPr lang="ru-RU" dirty="0"/>
              <a:t/>
            </a:r>
            <a:br>
              <a:rPr lang="ru-RU" dirty="0"/>
            </a:b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Руденя Павел Андреевич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Руководитель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Берников Владислав Олегович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202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12810"/>
            <a:ext cx="11170702" cy="877759"/>
          </a:xfrm>
        </p:spPr>
        <p:txBody>
          <a:bodyPr/>
          <a:lstStyle/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1471462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870364" y="2379482"/>
            <a:ext cx="7275224" cy="5587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68743" y="5889900"/>
            <a:ext cx="612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</a:t>
            </a:r>
            <a:r>
              <a:rPr lang="ru-RU" sz="3000" b="1" dirty="0" smtClean="0"/>
              <a:t>0</a:t>
            </a:r>
            <a:endParaRPr lang="ru-RU" sz="3000" b="1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34440" y="1090569"/>
            <a:ext cx="9692640" cy="47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699" y="-137710"/>
            <a:ext cx="10518338" cy="132587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экономических показателей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1455133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68743" y="5889900"/>
            <a:ext cx="612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11</a:t>
            </a:r>
            <a:endParaRPr lang="ru-RU" sz="30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78995"/>
              </p:ext>
            </p:extLst>
          </p:nvPr>
        </p:nvGraphicFramePr>
        <p:xfrm>
          <a:off x="1296988" y="845438"/>
          <a:ext cx="9509760" cy="508279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349868">
                  <a:extLst>
                    <a:ext uri="{9D8B030D-6E8A-4147-A177-3AD203B41FA5}">
                      <a16:colId xmlns:a16="http://schemas.microsoft.com/office/drawing/2014/main" val="2558309912"/>
                    </a:ext>
                  </a:extLst>
                </a:gridCol>
                <a:gridCol w="2159892">
                  <a:extLst>
                    <a:ext uri="{9D8B030D-6E8A-4147-A177-3AD203B41FA5}">
                      <a16:colId xmlns:a16="http://schemas.microsoft.com/office/drawing/2014/main" val="2555852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Наименование показателя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-1441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Значение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385602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Время разработки, мес.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1,36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474578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Количество программистов, чел.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1,00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667606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Зарплата с отчислениями, </a:t>
                      </a:r>
                      <a:r>
                        <a:rPr lang="ru-RU" sz="1800" dirty="0" err="1">
                          <a:effectLst/>
                        </a:rPr>
                        <a:t>ру</a:t>
                      </a:r>
                      <a:r>
                        <a:rPr lang="en-US" sz="1800" dirty="0">
                          <a:effectLst/>
                        </a:rPr>
                        <a:t>б. 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1642,09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401204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spc="-10" dirty="0">
                          <a:effectLst/>
                        </a:rPr>
                        <a:t>Расходы на материалы, оплату машинного времени, прочие,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629,023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6627812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Дополнительная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заработная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плата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руб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490,1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2378873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Сумма расходов на материалы,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46,713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1486"/>
                  </a:ext>
                </a:extLst>
              </a:tr>
              <a:tr h="352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Общие отчисления в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>
                          <a:effectLst/>
                        </a:rPr>
                        <a:t>фонд социальной защиты населения,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1085,18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972787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Сумма расходов на оплату машинного временим,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91,4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620483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Сумма прочих затрат,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490,91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943076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Накладные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расходы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руб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818,18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802716"/>
                  </a:ext>
                </a:extLst>
              </a:tr>
              <a:tr h="363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Себестоимость разработки программного средства,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5668,753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661326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Расходы на сопровождение и адаптацию,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566,88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59691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Полная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себестоимость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руб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6235,633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276789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Цена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аналога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руб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13 000,00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9337843"/>
                  </a:ext>
                </a:extLst>
              </a:tr>
              <a:tr h="307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</a:t>
                      </a:r>
                      <a:r>
                        <a:rPr lang="en-US" sz="1800" dirty="0" err="1">
                          <a:effectLst/>
                        </a:rPr>
                        <a:t>ровень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рентабельности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программного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средства</a:t>
                      </a:r>
                      <a:r>
                        <a:rPr lang="en-US" sz="1800" dirty="0">
                          <a:effectLst/>
                        </a:rPr>
                        <a:t>, %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73,7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616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1063" y="365210"/>
            <a:ext cx="7415693" cy="1325870"/>
          </a:xfrm>
        </p:spPr>
        <p:txBody>
          <a:bodyPr/>
          <a:lstStyle/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82585" y="1318927"/>
            <a:ext cx="3157220" cy="4898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93208" y="2139696"/>
            <a:ext cx="6598983" cy="3792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358588" y="6589059"/>
            <a:ext cx="11455133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56757" y="5889900"/>
            <a:ext cx="658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12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149606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65208"/>
            <a:ext cx="11757212" cy="132587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информационной безопасности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58588" y="2212848"/>
            <a:ext cx="11510612" cy="3870273"/>
          </a:xfrm>
        </p:spPr>
        <p:txBody>
          <a:bodyPr>
            <a:normAutofit/>
          </a:bodyPr>
          <a:lstStyle/>
          <a:p>
            <a:r>
              <a:rPr lang="ru-RU" sz="2800" dirty="0"/>
              <a:t>Подтверждение номера </a:t>
            </a:r>
            <a:r>
              <a:rPr lang="ru-RU" sz="2800" dirty="0" smtClean="0"/>
              <a:t>телефона.</a:t>
            </a:r>
          </a:p>
          <a:p>
            <a:r>
              <a:rPr lang="ru-RU" sz="2800" dirty="0"/>
              <a:t>Защита от </a:t>
            </a:r>
            <a:r>
              <a:rPr lang="ru-RU" sz="2800" dirty="0" smtClean="0"/>
              <a:t>CSRF в формах.</a:t>
            </a:r>
          </a:p>
          <a:p>
            <a:r>
              <a:rPr lang="ru-RU" sz="2800" dirty="0"/>
              <a:t>Защита от XSS-</a:t>
            </a:r>
            <a:r>
              <a:rPr lang="ru-RU" sz="2800" dirty="0" err="1"/>
              <a:t>aтак</a:t>
            </a:r>
            <a:r>
              <a:rPr lang="ru-RU" sz="2800" dirty="0"/>
              <a:t> 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Защита от </a:t>
            </a:r>
            <a:r>
              <a:rPr lang="ru-RU" sz="2800" dirty="0" err="1"/>
              <a:t>Clickjacking</a:t>
            </a:r>
            <a:r>
              <a:rPr lang="ru-RU" sz="2800" dirty="0"/>
              <a:t> 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Аутентификация и авторизация </a:t>
            </a:r>
            <a:r>
              <a:rPr lang="en-US" sz="2800" dirty="0" smtClean="0"/>
              <a:t>Django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r>
              <a:rPr lang="en-US" sz="2800" dirty="0"/>
              <a:t>Public Key</a:t>
            </a:r>
            <a:r>
              <a:rPr lang="ru-RU" sz="2800" dirty="0"/>
              <a:t> и </a:t>
            </a:r>
            <a:r>
              <a:rPr lang="en-US" sz="2800" dirty="0"/>
              <a:t>Secret </a:t>
            </a:r>
            <a:r>
              <a:rPr lang="en-US" sz="2800" dirty="0" smtClean="0"/>
              <a:t>Key</a:t>
            </a:r>
            <a:r>
              <a:rPr lang="ru-RU" sz="2800" dirty="0" smtClean="0"/>
              <a:t> </a:t>
            </a:r>
            <a:r>
              <a:rPr lang="en-US" sz="2800" dirty="0" smtClean="0"/>
              <a:t>Stripe API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1455133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56757" y="5889900"/>
            <a:ext cx="658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13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83397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1479626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1691080"/>
            <a:ext cx="1051833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/>
              <a:t>В результате работы над дипломным проектом спроектировано и разработано веб-приложение для доставки малогабаритных товаров</a:t>
            </a:r>
            <a:r>
              <a:rPr lang="ru-RU" sz="2200" dirty="0" smtClean="0">
                <a:ea typeface="Segoe UI Emoji" panose="020B0502040204020203" pitchFamily="34" charset="0"/>
              </a:rPr>
              <a:t>, </a:t>
            </a:r>
            <a:r>
              <a:rPr lang="ru-RU" sz="2200" dirty="0">
                <a:ea typeface="Segoe UI Emoji" panose="020B0502040204020203" pitchFamily="34" charset="0"/>
              </a:rPr>
              <a:t>которое соответствует предъявленным </a:t>
            </a:r>
            <a:r>
              <a:rPr lang="ru-RU" sz="2200" dirty="0" smtClean="0">
                <a:ea typeface="Segoe UI Emoji" panose="020B0502040204020203" pitchFamily="34" charset="0"/>
              </a:rPr>
              <a:t>требованиям.</a:t>
            </a:r>
          </a:p>
          <a:p>
            <a:pPr indent="450000" algn="just"/>
            <a:r>
              <a:rPr lang="ru-RU" sz="2200" dirty="0" smtClean="0"/>
              <a:t>В </a:t>
            </a:r>
            <a:r>
              <a:rPr lang="ru-RU" sz="2200" dirty="0"/>
              <a:t>ходе работы были выполнены следующие 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проанализированы требования и информационные источники по теме дипломного проекта;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разработаны функциональные требования и архитектура проектируемого приложения;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программно</a:t>
            </a:r>
            <a:r>
              <a:rPr lang="ru-RU" sz="2200" dirty="0"/>
              <a:t> </a:t>
            </a:r>
            <a:r>
              <a:rPr lang="ru-RU" sz="2200" dirty="0" smtClean="0"/>
              <a:t>реализовано веб-приложение в соответствии с поставленными требованиями;</a:t>
            </a:r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разработано </a:t>
            </a:r>
            <a:r>
              <a:rPr lang="ru-RU" sz="2200" dirty="0"/>
              <a:t>руководство пользователя;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в</a:t>
            </a:r>
            <a:r>
              <a:rPr lang="ru-RU" sz="2200" dirty="0" smtClean="0"/>
              <a:t>ыполнено тестирование </a:t>
            </a:r>
            <a:r>
              <a:rPr lang="ru-RU" sz="2200" dirty="0"/>
              <a:t>приложения.</a:t>
            </a:r>
          </a:p>
          <a:p>
            <a:pPr indent="450000" algn="just"/>
            <a:endParaRPr lang="ru-RU" sz="32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68743" y="5889900"/>
            <a:ext cx="612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</a:t>
            </a:r>
            <a:r>
              <a:rPr lang="ru-RU" sz="3000" b="1" smtClean="0"/>
              <a:t>4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 smtClean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 smtClean="0"/>
              <a:t>			</a:t>
            </a:r>
            <a:r>
              <a:rPr lang="ru-RU" dirty="0"/>
              <a:t/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650530" cy="5944934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1-98 01 03 Программное обеспечение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безопасно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«Служба доставки малогабаритных товаров»</a:t>
            </a:r>
            <a:r>
              <a:rPr lang="ru-RU" dirty="0"/>
              <a:t/>
            </a:r>
            <a:br>
              <a:rPr lang="ru-RU" dirty="0"/>
            </a:b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Руденя Павел Андреевич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Руководитель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Берников Владислав Олегович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202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190821"/>
            <a:ext cx="10518338" cy="1325870"/>
          </a:xfrm>
        </p:spPr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 smtClean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9159" y="1241652"/>
            <a:ext cx="10776857" cy="992499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/>
              <a:t>Проектирование </a:t>
            </a:r>
            <a:r>
              <a:rPr lang="ru-RU" sz="2800" dirty="0"/>
              <a:t>и разработка </a:t>
            </a:r>
            <a:r>
              <a:rPr lang="ru-RU" sz="2800" dirty="0" smtClean="0"/>
              <a:t>веб-приложения Службы доставки малогабаритных товаров</a:t>
            </a:r>
            <a:r>
              <a:rPr lang="en-US" sz="28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96252"/>
            <a:ext cx="11463298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144215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838419" y="3297388"/>
            <a:ext cx="10714045" cy="3127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 smtClean="0"/>
              <a:t>Проанализировать аналоги </a:t>
            </a:r>
            <a:r>
              <a:rPr lang="ru-RU" dirty="0"/>
              <a:t>и информационные источники по теме дипломного </a:t>
            </a:r>
            <a:r>
              <a:rPr lang="ru-RU" dirty="0" smtClean="0"/>
              <a:t>проекта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ru-RU" dirty="0"/>
              <a:t>Р</a:t>
            </a:r>
            <a:r>
              <a:rPr lang="ru-RU" dirty="0" smtClean="0"/>
              <a:t>азработать </a:t>
            </a:r>
            <a:r>
              <a:rPr lang="ru-RU" dirty="0"/>
              <a:t>функциональные требования и архитектуру проектируемого </a:t>
            </a:r>
            <a:r>
              <a:rPr lang="ru-RU" dirty="0" smtClean="0"/>
              <a:t>приложения</a:t>
            </a:r>
            <a:r>
              <a:rPr lang="en-US" dirty="0" smtClean="0"/>
              <a:t>.</a:t>
            </a:r>
            <a:endParaRPr lang="ru-RU" dirty="0"/>
          </a:p>
          <a:p>
            <a:pPr lvl="0"/>
            <a:r>
              <a:rPr lang="ru-RU" dirty="0" err="1"/>
              <a:t>П</a:t>
            </a:r>
            <a:r>
              <a:rPr lang="en-US" dirty="0" err="1" smtClean="0"/>
              <a:t>рограммно</a:t>
            </a:r>
            <a:r>
              <a:rPr lang="en-US" dirty="0" smtClean="0"/>
              <a:t> </a:t>
            </a:r>
            <a:r>
              <a:rPr lang="en-US" dirty="0" err="1"/>
              <a:t>реализовать</a:t>
            </a:r>
            <a:r>
              <a:rPr lang="en-US" dirty="0"/>
              <a:t> </a:t>
            </a:r>
            <a:r>
              <a:rPr lang="ru-RU" dirty="0" smtClean="0"/>
              <a:t>доставку товаров на всех этапах, от создания заказа пользователем до выполнения заказа курьером</a:t>
            </a:r>
          </a:p>
          <a:p>
            <a:pPr lvl="0"/>
            <a:r>
              <a:rPr lang="ru-RU" dirty="0" smtClean="0"/>
              <a:t>Разработать </a:t>
            </a:r>
            <a:r>
              <a:rPr lang="ru-RU" dirty="0"/>
              <a:t>руководство </a:t>
            </a:r>
            <a:r>
              <a:rPr lang="ru-RU" dirty="0" smtClean="0"/>
              <a:t>пользователя</a:t>
            </a:r>
            <a:r>
              <a:rPr lang="en-US" dirty="0" smtClean="0"/>
              <a:t>.</a:t>
            </a:r>
            <a:endParaRPr lang="ru-RU" dirty="0"/>
          </a:p>
          <a:p>
            <a:pPr lvl="0"/>
            <a:r>
              <a:rPr lang="ru-RU" dirty="0" smtClean="0"/>
              <a:t>Выполнить тестирование приложения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2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41294" y="1497857"/>
            <a:ext cx="11545200" cy="4392043"/>
          </a:xfrm>
        </p:spPr>
        <p:txBody>
          <a:bodyPr/>
          <a:lstStyle/>
          <a:p>
            <a:pPr marL="0" indent="0">
              <a:buNone/>
            </a:pPr>
            <a:endParaRPr lang="ru-RU" b="0" dirty="0" smtClean="0"/>
          </a:p>
          <a:p>
            <a:pPr marL="0" indent="0">
              <a:buNone/>
            </a:pPr>
            <a:r>
              <a:rPr lang="ru-RU" b="0" dirty="0" smtClean="0"/>
              <a:t>			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8588" y="6589059"/>
            <a:ext cx="11422712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0080" y="1691081"/>
            <a:ext cx="11042749" cy="41382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/>
              <a:t>Удобство - люди все больше предпочитают покупки в интернете, и доставка значительно экономит время и силы, которые раньше были затрачены на посещение магазинов.</a:t>
            </a:r>
            <a:endParaRPr lang="ru-RU" sz="4000" dirty="0" smtClean="0"/>
          </a:p>
          <a:p>
            <a:r>
              <a:rPr lang="ru-RU" sz="4000" dirty="0" smtClean="0"/>
              <a:t>Экономия </a:t>
            </a:r>
            <a:r>
              <a:rPr lang="ru-RU" sz="4000" dirty="0"/>
              <a:t>денег - при заказе через интернет и использовании услуг доставки, люди часто могут получить большие скидки и сэкономить деньги на доставке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Расширение выбора - услуги доставки позволяют людям заказать продукты и товары со всего мира, а не только с местных </a:t>
            </a:r>
            <a:r>
              <a:rPr lang="ru-RU" sz="4000" dirty="0" smtClean="0"/>
              <a:t>рынков</a:t>
            </a:r>
          </a:p>
          <a:p>
            <a:r>
              <a:rPr lang="ru-RU" sz="4000" dirty="0"/>
              <a:t>Широкий спектр услуг - сегодня услуг доставки много и они варьируются от доставки еды и продуктов до доставки посылок и мебели.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3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03" y="28874"/>
            <a:ext cx="10518338" cy="1325870"/>
          </a:xfrm>
        </p:spPr>
        <p:txBody>
          <a:bodyPr/>
          <a:lstStyle/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 и аналог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14469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47362" y="1503243"/>
            <a:ext cx="405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smtClean="0"/>
              <a:t>cdek.by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63793" y="2330236"/>
            <a:ext cx="484719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30555" algn="l"/>
              </a:tabLst>
            </a:pPr>
            <a:endParaRPr lang="ru-RU" sz="2400" b="1" dirty="0" smtClean="0">
              <a:latin typeface="Corbel (Заголовки)"/>
              <a:ea typeface="Calibri" panose="020F0502020204030204" pitchFamily="34" charset="0"/>
            </a:endParaRPr>
          </a:p>
          <a:p>
            <a:pPr lvl="0" algn="just">
              <a:spcAft>
                <a:spcPts val="0"/>
              </a:spcAft>
              <a:tabLst>
                <a:tab pos="630555" algn="l"/>
              </a:tabLst>
            </a:pPr>
            <a:endParaRPr lang="ru-RU" sz="2400" b="1" dirty="0" smtClean="0">
              <a:latin typeface="Corbel (Заголовки)"/>
              <a:ea typeface="Calibri" panose="020F0502020204030204" pitchFamily="34" charset="0"/>
            </a:endParaRPr>
          </a:p>
          <a:p>
            <a:pPr lvl="0"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b="1" dirty="0" smtClean="0">
                <a:latin typeface="Corbel (Заголовки)"/>
                <a:ea typeface="Calibri" panose="020F0502020204030204" pitchFamily="34" charset="0"/>
              </a:rPr>
              <a:t>Минусы</a:t>
            </a:r>
            <a:r>
              <a:rPr lang="ru-RU" sz="2400" dirty="0" smtClean="0">
                <a:latin typeface="Corbel (Заголовки)"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dirty="0"/>
              <a:t>необходимо предоставить паспортные данные</a:t>
            </a:r>
            <a:r>
              <a:rPr lang="ru-RU" sz="2400" dirty="0" smtClean="0">
                <a:latin typeface="Corbel (Заголовки)"/>
                <a:ea typeface="Calibri" panose="020F0502020204030204" pitchFamily="34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dirty="0"/>
              <a:t>перегруженный </a:t>
            </a:r>
            <a:r>
              <a:rPr lang="ru-RU" dirty="0" smtClean="0"/>
              <a:t>интерфейс</a:t>
            </a:r>
            <a:r>
              <a:rPr lang="en-US" dirty="0" smtClean="0"/>
              <a:t>;</a:t>
            </a: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dirty="0"/>
              <a:t>присутствует реклама</a:t>
            </a:r>
            <a:r>
              <a:rPr lang="ru-RU" sz="2400" dirty="0" smtClean="0">
                <a:latin typeface="Corbel (Заголовки)"/>
              </a:rPr>
              <a:t>.</a:t>
            </a:r>
            <a:endParaRPr lang="ru-RU" sz="2400" dirty="0">
              <a:latin typeface="Corbel (Заголовки)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endParaRPr lang="ru-RU" sz="2400" dirty="0">
              <a:latin typeface="Corbel (Заголовки)"/>
              <a:ea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4</a:t>
            </a:r>
            <a:endParaRPr lang="ru-RU" sz="3000" b="1" dirty="0"/>
          </a:p>
        </p:txBody>
      </p:sp>
      <p:pic>
        <p:nvPicPr>
          <p:cNvPr id="12" name="Рисунок 11" descr="https://sun9-35.userapi.com/impg/y0QgmaFsQVISYakN5rj8JXlRM0ZDW2BCCNjBHA/fL_vvNll0vo.jpg?size=993x509&amp;quality=95&amp;sign=97b7f4ff826fa2b732a3871d4aa79c9a&amp;c_uniq_tag=jwg1f_eKRAkhQxgK_-dwomf0sApyYGG6irygNTQoqnw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8" y="1499906"/>
            <a:ext cx="6668561" cy="4113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1471462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691384"/>
              </p:ext>
            </p:extLst>
          </p:nvPr>
        </p:nvGraphicFramePr>
        <p:xfrm>
          <a:off x="571308" y="1836241"/>
          <a:ext cx="9680291" cy="448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791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148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704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Технология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Описание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Версия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err="1" smtClean="0"/>
                        <a:t>Pycharm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Кроссплатформенная интегрированная среда разработки для языка программирования </a:t>
                      </a:r>
                      <a:r>
                        <a:rPr lang="ru-RU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sz="2200" dirty="0" smtClean="0"/>
                        <a:t> 20</a:t>
                      </a:r>
                      <a:r>
                        <a:rPr lang="ru-RU" sz="2200" dirty="0" smtClean="0"/>
                        <a:t>20</a:t>
                      </a:r>
                      <a:r>
                        <a:rPr lang="en-150" sz="2200" dirty="0" smtClean="0"/>
                        <a:t>.3.</a:t>
                      </a:r>
                      <a:r>
                        <a:rPr lang="ru-RU" sz="2200" dirty="0" smtClean="0"/>
                        <a:t>3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704">
                <a:tc>
                  <a:txBody>
                    <a:bodyPr/>
                    <a:lstStyle/>
                    <a:p>
                      <a:pPr marL="0" marR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Python</a:t>
                      </a:r>
                      <a:r>
                        <a:rPr lang="ru-RU" sz="2200" dirty="0" smtClean="0"/>
                        <a:t> 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Высокоуровневый язык программирования общего назначения с динамической строгой типизацией и автоматическим управлением памятью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3.7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b="0" dirty="0" smtClean="0"/>
                        <a:t>Django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Свободный фреймворк для веб-приложений на языке </a:t>
                      </a:r>
                      <a:r>
                        <a:rPr lang="ru-RU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15">
                <a:tc>
                  <a:txBody>
                    <a:bodyPr/>
                    <a:lstStyle/>
                    <a:p>
                      <a:pPr marL="0" marR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SQLite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Компактная встраиваемая СУБД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3.20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00389"/>
                  </a:ext>
                </a:extLst>
              </a:tr>
              <a:tr h="684467">
                <a:tc>
                  <a:txBody>
                    <a:bodyPr/>
                    <a:lstStyle/>
                    <a:p>
                      <a:pPr marL="0" marR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JavaScript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Мультипарадигменный</a:t>
                      </a:r>
                      <a:r>
                        <a:rPr lang="ru-RU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язык программирования.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8.0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275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  <a:endParaRPr lang="ru-RU" sz="3000" b="1" dirty="0"/>
          </a:p>
        </p:txBody>
      </p:sp>
      <p:pic>
        <p:nvPicPr>
          <p:cNvPr id="1032" name="Picture 8" descr="https://avatars.mds.yandex.net/get-entity_search/52698/226735015/S122x122Fit_2x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55" y="1836241"/>
            <a:ext cx="1162050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.mds.yandex.net/get-entity_search/58808/261054429/S122x122Fit_2x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55" y="2966090"/>
            <a:ext cx="1040745" cy="10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vatars.mds.yandex.net/get-entity_search/67347/143753259/S122x122Fit_2x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061" y="4007772"/>
            <a:ext cx="993600" cy="9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.mds.yandex.net/get-entity_search/122335/122531687/S122x122Fit_2x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58" y="4634105"/>
            <a:ext cx="969803" cy="9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vatars.mds.yandex.net/get-entity_search/5499684/551843440/S122x122Fit_2x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761" y="5489737"/>
            <a:ext cx="848136" cy="8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46" y="443042"/>
            <a:ext cx="5690508" cy="279001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приложения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1455133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6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97" y="2974070"/>
            <a:ext cx="10961703" cy="18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743" y="290314"/>
            <a:ext cx="10826078" cy="6629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1479626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/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72" y="864747"/>
            <a:ext cx="5206308" cy="5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899" y="302078"/>
            <a:ext cx="4869793" cy="279001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базы данных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14469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8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77" y="302078"/>
            <a:ext cx="6035160" cy="61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374"/>
            <a:ext cx="4419381" cy="2790014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Блок-схема </a:t>
            </a:r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создания заказа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14469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6757" y="5889900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9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73" y="885340"/>
            <a:ext cx="7702884" cy="40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14796</TotalTime>
  <Words>687</Words>
  <Application>Microsoft Office PowerPoint</Application>
  <PresentationFormat>Произвольный</PresentationFormat>
  <Paragraphs>133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Corbel (Заголовки)</vt:lpstr>
      <vt:lpstr>Segoe UI Emoji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информационных систем и технологий     Специальность 1-98 01 03 Программное обеспечение информационной  безопасноcти мобильных систем    Тема дипломного проекта:  Веб-приложение «Служба доставки малогабаритных товаров»               Дипломник: Руденя Павел Андреевич                      Руководитель: ассистент Берников Владислав Олегович                                                       </vt:lpstr>
      <vt:lpstr>Цель дипломного проекта</vt:lpstr>
      <vt:lpstr>Актуальность</vt:lpstr>
      <vt:lpstr>Прототип и аналог</vt:lpstr>
      <vt:lpstr>Используемые технологии и средства разработки </vt:lpstr>
      <vt:lpstr>Архитектура приложения</vt:lpstr>
      <vt:lpstr>Диаграмма вариантов использования</vt:lpstr>
      <vt:lpstr>Логическая схема базы данных</vt:lpstr>
      <vt:lpstr>Блок-схема создания заказа</vt:lpstr>
      <vt:lpstr>Демонстрация проекта</vt:lpstr>
      <vt:lpstr>Таблица экономических показателей</vt:lpstr>
      <vt:lpstr>Тестирование</vt:lpstr>
      <vt:lpstr>Анализ информационной безопасности проекта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информационных систем и технологий     Специальность 1-98 01 03 Программное обеспечение информационной  безопасноcти мобильных систем    Тема дипломного проекта:  Веб-приложение «Служба доставки малогабаритных товаров»               Дипломник: Руденя Павел Андреевич                      Руководитель: ассистент Берников Владислав Олегович                                                      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User</cp:lastModifiedBy>
  <cp:revision>710</cp:revision>
  <dcterms:created xsi:type="dcterms:W3CDTF">2015-10-08T14:10:57Z</dcterms:created>
  <dcterms:modified xsi:type="dcterms:W3CDTF">2023-06-09T06:21:09Z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