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ter" panose="02000503000000020004" pitchFamily="2" charset="0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Arnewo/Ifcu85b0Yv5UB/RIIJ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8"/>
  </p:normalViewPr>
  <p:slideViewPr>
    <p:cSldViewPr snapToGrid="0">
      <p:cViewPr varScale="1">
        <p:scale>
          <a:sx n="67" d="100"/>
          <a:sy n="67" d="100"/>
        </p:scale>
        <p:origin x="8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028701" y="6521666"/>
            <a:ext cx="16230600" cy="476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5" name="Google Shape;85;p1"/>
          <p:cNvGrpSpPr/>
          <p:nvPr/>
        </p:nvGrpSpPr>
        <p:grpSpPr>
          <a:xfrm>
            <a:off x="0" y="2523146"/>
            <a:ext cx="18751997" cy="730760"/>
            <a:chOff x="0" y="-38100"/>
            <a:chExt cx="4938797" cy="192463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15823377" y="749600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723383" y="780097"/>
            <a:ext cx="2327100" cy="1343900"/>
          </a:xfrm>
          <a:custGeom>
            <a:avLst/>
            <a:gdLst/>
            <a:ahLst/>
            <a:cxnLst/>
            <a:rect l="l" t="t" r="r" b="b"/>
            <a:pathLst>
              <a:path w="2327100" h="1343900" extrusionOk="0">
                <a:moveTo>
                  <a:pt x="0" y="0"/>
                </a:moveTo>
                <a:lnTo>
                  <a:pt x="2327100" y="0"/>
                </a:lnTo>
                <a:lnTo>
                  <a:pt x="2327100" y="1343900"/>
                </a:lnTo>
                <a:lnTo>
                  <a:pt x="0" y="13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1886933" y="4173753"/>
            <a:ext cx="14540532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Visita de Acreditación Internacional – AACSB</a:t>
            </a:r>
            <a:endParaRPr/>
          </a:p>
          <a:p>
            <a:pPr marL="0" marR="0" lvl="0" indent="0" algn="ctr" rtl="0">
              <a:lnSpc>
                <a:spcPct val="6241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999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21 al 23 sep 2025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886933" y="7288711"/>
            <a:ext cx="14553729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 que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necesitas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saber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/>
              <a:t>de la </a:t>
            </a:r>
            <a:r>
              <a:rPr lang="en-US" sz="3200" dirty="0" err="1"/>
              <a:t>Facultad</a:t>
            </a:r>
            <a:r>
              <a:rPr lang="en-US" sz="3200" dirty="0"/>
              <a:t> de </a:t>
            </a:r>
            <a:r>
              <a:rPr lang="en-US" sz="3200" dirty="0" err="1"/>
              <a:t>Economía</a:t>
            </a:r>
            <a:r>
              <a:rPr lang="en-US" sz="3200" dirty="0"/>
              <a:t> y Negocios</a:t>
            </a:r>
            <a:endParaRPr sz="1800"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6026386" y="1151426"/>
            <a:ext cx="6235229" cy="63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 Anáhuac México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/>
        </p:nvSpPr>
        <p:spPr>
          <a:xfrm>
            <a:off x="3346760" y="1965707"/>
            <a:ext cx="12037839" cy="118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Siguientes</a:t>
            </a:r>
            <a:r>
              <a:rPr lang="en-US" sz="63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pasos</a:t>
            </a:r>
            <a:endParaRPr dirty="0"/>
          </a:p>
        </p:txBody>
      </p:sp>
      <p:grpSp>
        <p:nvGrpSpPr>
          <p:cNvPr id="246" name="Google Shape;246;p11"/>
          <p:cNvGrpSpPr/>
          <p:nvPr/>
        </p:nvGrpSpPr>
        <p:grpSpPr>
          <a:xfrm>
            <a:off x="-10317" y="297940"/>
            <a:ext cx="18751997" cy="730760"/>
            <a:chOff x="0" y="-38100"/>
            <a:chExt cx="4938797" cy="192463"/>
          </a:xfrm>
        </p:grpSpPr>
        <p:sp>
          <p:nvSpPr>
            <p:cNvPr id="247" name="Google Shape;247;p11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248" name="Google Shape;248;p11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1"/>
          <p:cNvSpPr/>
          <p:nvPr/>
        </p:nvSpPr>
        <p:spPr>
          <a:xfrm>
            <a:off x="16451241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250" name="Google Shape;250;p11"/>
          <p:cNvSpPr/>
          <p:nvPr/>
        </p:nvSpPr>
        <p:spPr>
          <a:xfrm>
            <a:off x="839477" y="1435343"/>
            <a:ext cx="1836759" cy="1060728"/>
          </a:xfrm>
          <a:custGeom>
            <a:avLst/>
            <a:gdLst/>
            <a:ahLst/>
            <a:cxnLst/>
            <a:rect l="l" t="t" r="r" b="b"/>
            <a:pathLst>
              <a:path w="1836759" h="1060728" extrusionOk="0">
                <a:moveTo>
                  <a:pt x="0" y="0"/>
                </a:moveTo>
                <a:lnTo>
                  <a:pt x="1836759" y="0"/>
                </a:lnTo>
                <a:lnTo>
                  <a:pt x="1836759" y="1060729"/>
                </a:lnTo>
                <a:lnTo>
                  <a:pt x="0" y="1060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1" name="Google Shape;251;p11"/>
          <p:cNvSpPr/>
          <p:nvPr/>
        </p:nvSpPr>
        <p:spPr>
          <a:xfrm>
            <a:off x="1028700" y="4444838"/>
            <a:ext cx="3646367" cy="3646367"/>
          </a:xfrm>
          <a:custGeom>
            <a:avLst/>
            <a:gdLst/>
            <a:ahLst/>
            <a:cxnLst/>
            <a:rect l="l" t="t" r="r" b="b"/>
            <a:pathLst>
              <a:path w="3646367" h="3646367" extrusionOk="0">
                <a:moveTo>
                  <a:pt x="0" y="0"/>
                </a:moveTo>
                <a:lnTo>
                  <a:pt x="3646367" y="0"/>
                </a:lnTo>
                <a:lnTo>
                  <a:pt x="3646367" y="3646367"/>
                </a:lnTo>
                <a:lnTo>
                  <a:pt x="0" y="3646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2" name="Google Shape;252;p11"/>
          <p:cNvSpPr/>
          <p:nvPr/>
        </p:nvSpPr>
        <p:spPr>
          <a:xfrm>
            <a:off x="12723334" y="4036869"/>
            <a:ext cx="4535966" cy="4535966"/>
          </a:xfrm>
          <a:custGeom>
            <a:avLst/>
            <a:gdLst/>
            <a:ahLst/>
            <a:cxnLst/>
            <a:rect l="l" t="t" r="r" b="b"/>
            <a:pathLst>
              <a:path w="4535966" h="4535966" extrusionOk="0">
                <a:moveTo>
                  <a:pt x="0" y="0"/>
                </a:moveTo>
                <a:lnTo>
                  <a:pt x="4535966" y="0"/>
                </a:lnTo>
                <a:lnTo>
                  <a:pt x="4535966" y="4535966"/>
                </a:lnTo>
                <a:lnTo>
                  <a:pt x="0" y="4535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3" name="Google Shape;253;p11"/>
          <p:cNvSpPr/>
          <p:nvPr/>
        </p:nvSpPr>
        <p:spPr>
          <a:xfrm>
            <a:off x="6690944" y="4074195"/>
            <a:ext cx="4461313" cy="4461313"/>
          </a:xfrm>
          <a:custGeom>
            <a:avLst/>
            <a:gdLst/>
            <a:ahLst/>
            <a:cxnLst/>
            <a:rect l="l" t="t" r="r" b="b"/>
            <a:pathLst>
              <a:path w="4461313" h="4461313" extrusionOk="0">
                <a:moveTo>
                  <a:pt x="0" y="0"/>
                </a:moveTo>
                <a:lnTo>
                  <a:pt x="4461312" y="0"/>
                </a:lnTo>
                <a:lnTo>
                  <a:pt x="4461312" y="4461313"/>
                </a:lnTo>
                <a:lnTo>
                  <a:pt x="0" y="44613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4" name="Google Shape;254;p11"/>
          <p:cNvSpPr txBox="1"/>
          <p:nvPr/>
        </p:nvSpPr>
        <p:spPr>
          <a:xfrm>
            <a:off x="1373687" y="5449507"/>
            <a:ext cx="2956392" cy="158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AACSB</a:t>
            </a:r>
            <a:r>
              <a:rPr lang="en-US" sz="22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</a:t>
            </a:r>
            <a:r>
              <a:rPr lang="en-US" sz="22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2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</a:t>
            </a:r>
            <a:r>
              <a:rPr lang="en-US" sz="22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2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r>
              <a:rPr lang="en-US" sz="22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2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sugerencias</a:t>
            </a:r>
            <a:r>
              <a:rPr lang="en-US" sz="22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55" name="Google Shape;255;p11"/>
          <p:cNvSpPr txBox="1"/>
          <p:nvPr/>
        </p:nvSpPr>
        <p:spPr>
          <a:xfrm>
            <a:off x="7443404" y="5449507"/>
            <a:ext cx="2956392" cy="16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3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implementarán</a:t>
            </a:r>
            <a:r>
              <a:rPr lang="en-US" sz="23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mejoras</a:t>
            </a:r>
            <a:r>
              <a:rPr lang="en-US" sz="23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antes de la </a:t>
            </a:r>
            <a:r>
              <a:rPr lang="en-US" sz="23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siguiente</a:t>
            </a:r>
            <a:r>
              <a:rPr lang="en-US" sz="23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3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visita</a:t>
            </a:r>
            <a:r>
              <a:rPr lang="en-US" sz="23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6 </a:t>
            </a:r>
            <a:r>
              <a:rPr lang="en-US" sz="23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años</a:t>
            </a:r>
            <a:r>
              <a:rPr lang="en-US" sz="23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56" name="Google Shape;256;p11"/>
          <p:cNvSpPr txBox="1"/>
          <p:nvPr/>
        </p:nvSpPr>
        <p:spPr>
          <a:xfrm>
            <a:off x="13513121" y="4622229"/>
            <a:ext cx="2956392" cy="316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EQUIS</a:t>
            </a:r>
            <a:endParaRPr dirty="0"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trabajará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tener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tercer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acreditación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internacional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pondría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1% de las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mejores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escuelas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Negocios del </a:t>
            </a: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  <p:bldP spid="255" grpId="0"/>
      <p:bldP spid="2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2"/>
          <p:cNvGrpSpPr/>
          <p:nvPr/>
        </p:nvGrpSpPr>
        <p:grpSpPr>
          <a:xfrm>
            <a:off x="0" y="2523146"/>
            <a:ext cx="18751997" cy="730760"/>
            <a:chOff x="0" y="-38100"/>
            <a:chExt cx="4938797" cy="192463"/>
          </a:xfrm>
        </p:grpSpPr>
        <p:sp>
          <p:nvSpPr>
            <p:cNvPr id="262" name="Google Shape;262;p12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263" name="Google Shape;263;p12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12"/>
          <p:cNvSpPr/>
          <p:nvPr/>
        </p:nvSpPr>
        <p:spPr>
          <a:xfrm>
            <a:off x="15823377" y="749600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265" name="Google Shape;265;p12"/>
          <p:cNvSpPr/>
          <p:nvPr/>
        </p:nvSpPr>
        <p:spPr>
          <a:xfrm>
            <a:off x="723383" y="780097"/>
            <a:ext cx="2327100" cy="1343900"/>
          </a:xfrm>
          <a:custGeom>
            <a:avLst/>
            <a:gdLst/>
            <a:ahLst/>
            <a:cxnLst/>
            <a:rect l="l" t="t" r="r" b="b"/>
            <a:pathLst>
              <a:path w="2327100" h="1343900" extrusionOk="0">
                <a:moveTo>
                  <a:pt x="0" y="0"/>
                </a:moveTo>
                <a:lnTo>
                  <a:pt x="2327100" y="0"/>
                </a:lnTo>
                <a:lnTo>
                  <a:pt x="2327100" y="1343900"/>
                </a:lnTo>
                <a:lnTo>
                  <a:pt x="0" y="13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6" name="Google Shape;266;p12"/>
          <p:cNvSpPr txBox="1"/>
          <p:nvPr/>
        </p:nvSpPr>
        <p:spPr>
          <a:xfrm>
            <a:off x="5672361" y="1151426"/>
            <a:ext cx="6943279" cy="109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 Anáhuac México</a:t>
            </a:r>
          </a:p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2"/>
          <p:cNvSpPr txBox="1"/>
          <p:nvPr/>
        </p:nvSpPr>
        <p:spPr>
          <a:xfrm>
            <a:off x="3125080" y="5739548"/>
            <a:ext cx="12037839" cy="23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GRACIAS, </a:t>
            </a:r>
          </a:p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dirty="0">
                <a:solidFill>
                  <a:srgbClr val="FFA926"/>
                </a:solidFill>
              </a:rPr>
              <a:t>¿</a:t>
            </a:r>
            <a:r>
              <a:rPr lang="en-US" sz="6399" b="1" dirty="0" err="1">
                <a:solidFill>
                  <a:srgbClr val="FFA926"/>
                </a:solidFill>
              </a:rPr>
              <a:t>preguntas</a:t>
            </a:r>
            <a:r>
              <a:rPr lang="en-US" sz="6399" b="1" dirty="0">
                <a:solidFill>
                  <a:srgbClr val="FFA926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409573" y="1459966"/>
            <a:ext cx="6024896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409573" y="4441382"/>
            <a:ext cx="124212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la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acreditación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AACSB?</a:t>
            </a:r>
            <a:endParaRPr dirty="0"/>
          </a:p>
          <a:p>
            <a:pPr marL="647700" marR="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¿Por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Facultad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Economía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Negocios?</a:t>
            </a:r>
            <a:endParaRPr dirty="0"/>
          </a:p>
          <a:p>
            <a:pPr marL="647700" marR="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beneficios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los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licenciatura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47700" marR="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evalúa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dirty="0"/>
          </a:p>
          <a:p>
            <a:pPr marL="647700" marR="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Qué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saber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estudiante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647700" marR="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dirty="0" err="1"/>
              <a:t>Siguientes</a:t>
            </a:r>
            <a:r>
              <a:rPr lang="en-US" sz="3000" dirty="0"/>
              <a:t> pasos</a:t>
            </a:r>
            <a:endParaRPr dirty="0"/>
          </a:p>
          <a:p>
            <a:pPr marL="647700" marR="0" lvl="1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Cierre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 dirty="0"/>
          </a:p>
        </p:txBody>
      </p:sp>
      <p:cxnSp>
        <p:nvCxnSpPr>
          <p:cNvPr id="99" name="Google Shape;99;p2"/>
          <p:cNvCxnSpPr/>
          <p:nvPr/>
        </p:nvCxnSpPr>
        <p:spPr>
          <a:xfrm>
            <a:off x="1409573" y="3629073"/>
            <a:ext cx="15115652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0" name="Google Shape;100;p2"/>
          <p:cNvGrpSpPr/>
          <p:nvPr/>
        </p:nvGrpSpPr>
        <p:grpSpPr>
          <a:xfrm>
            <a:off x="0" y="3196125"/>
            <a:ext cx="18751997" cy="730760"/>
            <a:chOff x="0" y="-38100"/>
            <a:chExt cx="4938797" cy="192463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102" name="Google Shape;102;p2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15643181" y="1385363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9" y="0"/>
                </a:lnTo>
                <a:lnTo>
                  <a:pt x="1616119" y="1374398"/>
                </a:lnTo>
                <a:lnTo>
                  <a:pt x="0" y="1374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12967835" y="1385363"/>
            <a:ext cx="2327100" cy="1343900"/>
          </a:xfrm>
          <a:custGeom>
            <a:avLst/>
            <a:gdLst/>
            <a:ahLst/>
            <a:cxnLst/>
            <a:rect l="l" t="t" r="r" b="b"/>
            <a:pathLst>
              <a:path w="2327100" h="1343900" extrusionOk="0">
                <a:moveTo>
                  <a:pt x="0" y="0"/>
                </a:moveTo>
                <a:lnTo>
                  <a:pt x="2327100" y="0"/>
                </a:lnTo>
                <a:lnTo>
                  <a:pt x="2327100" y="1343901"/>
                </a:lnTo>
                <a:lnTo>
                  <a:pt x="0" y="1343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-10317" y="297940"/>
            <a:ext cx="18751997" cy="730760"/>
            <a:chOff x="0" y="-38100"/>
            <a:chExt cx="4938797" cy="192463"/>
          </a:xfrm>
        </p:grpSpPr>
        <p:sp>
          <p:nvSpPr>
            <p:cNvPr id="110" name="Google Shape;110;p3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111" name="Google Shape;111;p3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16451241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769622" y="1278509"/>
            <a:ext cx="2327100" cy="1343900"/>
          </a:xfrm>
          <a:custGeom>
            <a:avLst/>
            <a:gdLst/>
            <a:ahLst/>
            <a:cxnLst/>
            <a:rect l="l" t="t" r="r" b="b"/>
            <a:pathLst>
              <a:path w="2327100" h="1343900" extrusionOk="0">
                <a:moveTo>
                  <a:pt x="0" y="0"/>
                </a:moveTo>
                <a:lnTo>
                  <a:pt x="2327100" y="0"/>
                </a:lnTo>
                <a:lnTo>
                  <a:pt x="2327100" y="1343900"/>
                </a:lnTo>
                <a:lnTo>
                  <a:pt x="0" y="13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176500" y="8378677"/>
            <a:ext cx="2038864" cy="1009238"/>
          </a:xfrm>
          <a:custGeom>
            <a:avLst/>
            <a:gdLst/>
            <a:ahLst/>
            <a:cxnLst/>
            <a:rect l="l" t="t" r="r" b="b"/>
            <a:pathLst>
              <a:path w="2038864" h="1009238" extrusionOk="0">
                <a:moveTo>
                  <a:pt x="0" y="0"/>
                </a:moveTo>
                <a:lnTo>
                  <a:pt x="2038864" y="0"/>
                </a:lnTo>
                <a:lnTo>
                  <a:pt x="2038864" y="1009237"/>
                </a:lnTo>
                <a:lnTo>
                  <a:pt x="0" y="1009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5" name="Google Shape;115;p3"/>
          <p:cNvSpPr/>
          <p:nvPr/>
        </p:nvSpPr>
        <p:spPr>
          <a:xfrm>
            <a:off x="3891617" y="8345109"/>
            <a:ext cx="2084985" cy="1076374"/>
          </a:xfrm>
          <a:custGeom>
            <a:avLst/>
            <a:gdLst/>
            <a:ahLst/>
            <a:cxnLst/>
            <a:rect l="l" t="t" r="r" b="b"/>
            <a:pathLst>
              <a:path w="2084985" h="1076374" extrusionOk="0">
                <a:moveTo>
                  <a:pt x="0" y="0"/>
                </a:moveTo>
                <a:lnTo>
                  <a:pt x="2084986" y="0"/>
                </a:lnTo>
                <a:lnTo>
                  <a:pt x="2084986" y="1076373"/>
                </a:lnTo>
                <a:lnTo>
                  <a:pt x="0" y="1076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6" name="Google Shape;116;p3"/>
          <p:cNvSpPr/>
          <p:nvPr/>
        </p:nvSpPr>
        <p:spPr>
          <a:xfrm>
            <a:off x="6652878" y="8345109"/>
            <a:ext cx="2197411" cy="1236044"/>
          </a:xfrm>
          <a:custGeom>
            <a:avLst/>
            <a:gdLst/>
            <a:ahLst/>
            <a:cxnLst/>
            <a:rect l="l" t="t" r="r" b="b"/>
            <a:pathLst>
              <a:path w="2197411" h="1236044" extrusionOk="0">
                <a:moveTo>
                  <a:pt x="0" y="0"/>
                </a:moveTo>
                <a:lnTo>
                  <a:pt x="2197411" y="0"/>
                </a:lnTo>
                <a:lnTo>
                  <a:pt x="2197411" y="1236044"/>
                </a:lnTo>
                <a:lnTo>
                  <a:pt x="0" y="12360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7" name="Google Shape;117;p3"/>
          <p:cNvSpPr/>
          <p:nvPr/>
        </p:nvSpPr>
        <p:spPr>
          <a:xfrm>
            <a:off x="9526564" y="8614841"/>
            <a:ext cx="3239904" cy="696579"/>
          </a:xfrm>
          <a:custGeom>
            <a:avLst/>
            <a:gdLst/>
            <a:ahLst/>
            <a:cxnLst/>
            <a:rect l="l" t="t" r="r" b="b"/>
            <a:pathLst>
              <a:path w="3239904" h="696579" extrusionOk="0">
                <a:moveTo>
                  <a:pt x="0" y="0"/>
                </a:moveTo>
                <a:lnTo>
                  <a:pt x="3239904" y="0"/>
                </a:lnTo>
                <a:lnTo>
                  <a:pt x="3239904" y="696579"/>
                </a:lnTo>
                <a:lnTo>
                  <a:pt x="0" y="696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8" name="Google Shape;118;p3"/>
          <p:cNvSpPr/>
          <p:nvPr/>
        </p:nvSpPr>
        <p:spPr>
          <a:xfrm>
            <a:off x="12998938" y="8045403"/>
            <a:ext cx="1835455" cy="1835455"/>
          </a:xfrm>
          <a:custGeom>
            <a:avLst/>
            <a:gdLst/>
            <a:ahLst/>
            <a:cxnLst/>
            <a:rect l="l" t="t" r="r" b="b"/>
            <a:pathLst>
              <a:path w="1835455" h="1835455" extrusionOk="0">
                <a:moveTo>
                  <a:pt x="0" y="0"/>
                </a:moveTo>
                <a:lnTo>
                  <a:pt x="1835455" y="0"/>
                </a:lnTo>
                <a:lnTo>
                  <a:pt x="1835455" y="1835455"/>
                </a:lnTo>
                <a:lnTo>
                  <a:pt x="0" y="18354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15066863" y="8614841"/>
            <a:ext cx="2044636" cy="727341"/>
          </a:xfrm>
          <a:custGeom>
            <a:avLst/>
            <a:gdLst/>
            <a:ahLst/>
            <a:cxnLst/>
            <a:rect l="l" t="t" r="r" b="b"/>
            <a:pathLst>
              <a:path w="2044636" h="727341" extrusionOk="0">
                <a:moveTo>
                  <a:pt x="0" y="0"/>
                </a:moveTo>
                <a:lnTo>
                  <a:pt x="2044637" y="0"/>
                </a:lnTo>
                <a:lnTo>
                  <a:pt x="2044637" y="727341"/>
                </a:lnTo>
                <a:lnTo>
                  <a:pt x="0" y="727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0" name="Google Shape;120;p3"/>
          <p:cNvSpPr txBox="1"/>
          <p:nvPr/>
        </p:nvSpPr>
        <p:spPr>
          <a:xfrm>
            <a:off x="1933172" y="3956522"/>
            <a:ext cx="14421656" cy="40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2927" marR="0" lvl="1" indent="-291463" algn="l" rtl="0">
              <a:lnSpc>
                <a:spcPct val="19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•"/>
            </a:pP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Acreditadora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internacional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prestigiosa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escuelas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negocios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82927" marR="0" lvl="1" indent="-291463" algn="l" rtl="0">
              <a:lnSpc>
                <a:spcPct val="19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•"/>
            </a:pP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Fundada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1916,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evalúa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licenciatura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maestría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doctorado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administración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negocios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82927" marR="0" lvl="1" indent="-291463" algn="l" rtl="0">
              <a:lnSpc>
                <a:spcPct val="19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•"/>
            </a:pP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5% de las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escuelas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negocios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cuentan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acreditación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82927" marR="0" lvl="1" indent="-291463" algn="l" rtl="0">
              <a:lnSpc>
                <a:spcPct val="19503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99"/>
              <a:buFont typeface="Arial"/>
              <a:buChar char="•"/>
            </a:pP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Reconoce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excelencia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académica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liderazgo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innovación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educativa</a:t>
            </a:r>
            <a:r>
              <a:rPr lang="en-US" sz="26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5841491" y="1222521"/>
            <a:ext cx="6605019" cy="122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>
                <a:solidFill>
                  <a:srgbClr val="056D60"/>
                </a:solidFill>
                <a:latin typeface="Arial"/>
                <a:ea typeface="Arial"/>
                <a:cs typeface="Arial"/>
                <a:sym typeface="Arial"/>
              </a:rPr>
              <a:t>AACSB</a:t>
            </a: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2464465" y="2599216"/>
            <a:ext cx="13359070" cy="49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Association to Advance Collegiate Schools of Business</a:t>
            </a:r>
            <a:endParaRPr dirty="0"/>
          </a:p>
        </p:txBody>
      </p:sp>
      <p:sp>
        <p:nvSpPr>
          <p:cNvPr id="123" name="Google Shape;123;p3"/>
          <p:cNvSpPr txBox="1"/>
          <p:nvPr/>
        </p:nvSpPr>
        <p:spPr>
          <a:xfrm>
            <a:off x="2311576" y="3332582"/>
            <a:ext cx="13359070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“Sharing best practices”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0317" y="297939"/>
            <a:ext cx="18752509" cy="731283"/>
            <a:chOff x="0" y="-38100"/>
            <a:chExt cx="4938900" cy="192600"/>
          </a:xfrm>
        </p:grpSpPr>
        <p:sp>
          <p:nvSpPr>
            <p:cNvPr id="140" name="Google Shape;140;p5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141" name="Google Shape;141;p5"/>
            <p:cNvSpPr txBox="1"/>
            <p:nvPr/>
          </p:nvSpPr>
          <p:spPr>
            <a:xfrm>
              <a:off x="0" y="-38100"/>
              <a:ext cx="4938900" cy="1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6451241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r="-6159"/>
            </a:stretch>
          </a:blipFill>
          <a:ln>
            <a:noFill/>
          </a:ln>
        </p:spPr>
      </p:sp>
      <p:sp>
        <p:nvSpPr>
          <p:cNvPr id="143" name="Google Shape;143;p5"/>
          <p:cNvSpPr/>
          <p:nvPr/>
        </p:nvSpPr>
        <p:spPr>
          <a:xfrm>
            <a:off x="769622" y="1278509"/>
            <a:ext cx="2327100" cy="1343900"/>
          </a:xfrm>
          <a:custGeom>
            <a:avLst/>
            <a:gdLst/>
            <a:ahLst/>
            <a:cxnLst/>
            <a:rect l="l" t="t" r="r" b="b"/>
            <a:pathLst>
              <a:path w="2327100" h="1343900" extrusionOk="0">
                <a:moveTo>
                  <a:pt x="0" y="0"/>
                </a:moveTo>
                <a:lnTo>
                  <a:pt x="2327100" y="0"/>
                </a:lnTo>
                <a:lnTo>
                  <a:pt x="2327100" y="1343900"/>
                </a:lnTo>
                <a:lnTo>
                  <a:pt x="0" y="1343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4" name="Google Shape;144;p5"/>
          <p:cNvSpPr txBox="1"/>
          <p:nvPr/>
        </p:nvSpPr>
        <p:spPr>
          <a:xfrm>
            <a:off x="5841491" y="1584026"/>
            <a:ext cx="66051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>
                <a:solidFill>
                  <a:srgbClr val="056D60"/>
                </a:solidFill>
                <a:latin typeface="Arial"/>
                <a:ea typeface="Arial"/>
                <a:cs typeface="Arial"/>
                <a:sym typeface="Arial"/>
              </a:rPr>
              <a:t>AACSB</a:t>
            </a:r>
            <a:endParaRPr/>
          </a:p>
        </p:txBody>
      </p:sp>
      <p:pic>
        <p:nvPicPr>
          <p:cNvPr id="2" name="AACSB - Make Your Mark">
            <a:hlinkClick r:id="" action="ppaction://media"/>
            <a:extLst>
              <a:ext uri="{FF2B5EF4-FFF2-40B4-BE49-F238E27FC236}">
                <a16:creationId xmlns:a16="http://schemas.microsoft.com/office/drawing/2014/main" id="{C085CF92-0609-4D0D-8474-CC9B019FFFB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510784" y="3367630"/>
            <a:ext cx="11266432" cy="6337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3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6"/>
          <p:cNvGrpSpPr/>
          <p:nvPr/>
        </p:nvGrpSpPr>
        <p:grpSpPr>
          <a:xfrm>
            <a:off x="1028747" y="4560697"/>
            <a:ext cx="7961282" cy="2138112"/>
            <a:chOff x="0" y="-38100"/>
            <a:chExt cx="2608274" cy="700488"/>
          </a:xfrm>
        </p:grpSpPr>
        <p:sp>
          <p:nvSpPr>
            <p:cNvPr id="151" name="Google Shape;151;p6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 extrusionOk="0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FFC265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9298018" y="4560697"/>
            <a:ext cx="7961282" cy="2138112"/>
            <a:chOff x="0" y="-38100"/>
            <a:chExt cx="2608274" cy="700488"/>
          </a:xfrm>
        </p:grpSpPr>
        <p:sp>
          <p:nvSpPr>
            <p:cNvPr id="154" name="Google Shape;154;p6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 extrusionOk="0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 cmpd="sng">
              <a:solidFill>
                <a:srgbClr val="FFA9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6"/>
          <p:cNvGrpSpPr/>
          <p:nvPr/>
        </p:nvGrpSpPr>
        <p:grpSpPr>
          <a:xfrm>
            <a:off x="1040337" y="6792116"/>
            <a:ext cx="7961282" cy="2138112"/>
            <a:chOff x="0" y="-38100"/>
            <a:chExt cx="2608274" cy="700488"/>
          </a:xfrm>
        </p:grpSpPr>
        <p:sp>
          <p:nvSpPr>
            <p:cNvPr id="157" name="Google Shape;157;p6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 extrusionOk="0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 cmpd="sng">
              <a:solidFill>
                <a:srgbClr val="FFA9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9298018" y="6891570"/>
            <a:ext cx="7961282" cy="2138112"/>
            <a:chOff x="0" y="-38100"/>
            <a:chExt cx="2608274" cy="700488"/>
          </a:xfrm>
        </p:grpSpPr>
        <p:sp>
          <p:nvSpPr>
            <p:cNvPr id="160" name="Google Shape;160;p6"/>
            <p:cNvSpPr/>
            <p:nvPr/>
          </p:nvSpPr>
          <p:spPr>
            <a:xfrm>
              <a:off x="0" y="0"/>
              <a:ext cx="2608274" cy="662388"/>
            </a:xfrm>
            <a:custGeom>
              <a:avLst/>
              <a:gdLst/>
              <a:ahLst/>
              <a:cxnLst/>
              <a:rect l="l" t="t" r="r" b="b"/>
              <a:pathLst>
                <a:path w="2608274" h="662388" extrusionOk="0">
                  <a:moveTo>
                    <a:pt x="48622" y="0"/>
                  </a:moveTo>
                  <a:lnTo>
                    <a:pt x="2559652" y="0"/>
                  </a:lnTo>
                  <a:cubicBezTo>
                    <a:pt x="2586505" y="0"/>
                    <a:pt x="2608274" y="21769"/>
                    <a:pt x="2608274" y="48622"/>
                  </a:cubicBezTo>
                  <a:lnTo>
                    <a:pt x="2608274" y="613766"/>
                  </a:lnTo>
                  <a:cubicBezTo>
                    <a:pt x="2608274" y="640619"/>
                    <a:pt x="2586505" y="662388"/>
                    <a:pt x="2559652" y="662388"/>
                  </a:cubicBezTo>
                  <a:lnTo>
                    <a:pt x="48622" y="662388"/>
                  </a:lnTo>
                  <a:cubicBezTo>
                    <a:pt x="21769" y="662388"/>
                    <a:pt x="0" y="640619"/>
                    <a:pt x="0" y="613766"/>
                  </a:cubicBezTo>
                  <a:lnTo>
                    <a:pt x="0" y="48622"/>
                  </a:lnTo>
                  <a:cubicBezTo>
                    <a:pt x="0" y="21769"/>
                    <a:pt x="21769" y="0"/>
                    <a:pt x="48622" y="0"/>
                  </a:cubicBezTo>
                  <a:close/>
                </a:path>
              </a:pathLst>
            </a:custGeom>
            <a:solidFill>
              <a:srgbClr val="FFC265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0" y="-38100"/>
              <a:ext cx="2608274" cy="7004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 txBox="1"/>
          <p:nvPr/>
        </p:nvSpPr>
        <p:spPr>
          <a:xfrm>
            <a:off x="3346760" y="1965707"/>
            <a:ext cx="12037839" cy="23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Importancia</a:t>
            </a:r>
            <a:r>
              <a:rPr lang="en-US" sz="63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para la </a:t>
            </a:r>
            <a:r>
              <a:rPr lang="en-US" sz="63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Facultad</a:t>
            </a:r>
            <a:r>
              <a:rPr lang="en-US" sz="63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63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Economía</a:t>
            </a:r>
            <a:r>
              <a:rPr lang="en-US" sz="63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y Negocios</a:t>
            </a:r>
            <a:endParaRPr dirty="0"/>
          </a:p>
        </p:txBody>
      </p:sp>
      <p:sp>
        <p:nvSpPr>
          <p:cNvPr id="163" name="Google Shape;163;p6"/>
          <p:cNvSpPr txBox="1"/>
          <p:nvPr/>
        </p:nvSpPr>
        <p:spPr>
          <a:xfrm>
            <a:off x="1621545" y="5153196"/>
            <a:ext cx="6775686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Reconoce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nuestros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altos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estándares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calidad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académica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internacional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64" name="Google Shape;164;p6"/>
          <p:cNvSpPr txBox="1"/>
          <p:nvPr/>
        </p:nvSpPr>
        <p:spPr>
          <a:xfrm>
            <a:off x="9890816" y="5233874"/>
            <a:ext cx="6775686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Impulsa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mejora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continua de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65" name="Google Shape;165;p6"/>
          <p:cNvSpPr txBox="1"/>
          <p:nvPr/>
        </p:nvSpPr>
        <p:spPr>
          <a:xfrm>
            <a:off x="1621545" y="7564747"/>
            <a:ext cx="6775686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Fortalece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nuestro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posicionamiento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en rankings y redes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académicas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globales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66" name="Google Shape;166;p6"/>
          <p:cNvSpPr txBox="1"/>
          <p:nvPr/>
        </p:nvSpPr>
        <p:spPr>
          <a:xfrm>
            <a:off x="9890816" y="7564747"/>
            <a:ext cx="6775686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Nos integra a la élite de las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escuelas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negocios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acreditadas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mundialmente</a:t>
            </a:r>
            <a:r>
              <a:rPr lang="en-US" sz="2499" b="0" i="0" u="none" strike="noStrike" cap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167" name="Google Shape;167;p6"/>
          <p:cNvGrpSpPr/>
          <p:nvPr/>
        </p:nvGrpSpPr>
        <p:grpSpPr>
          <a:xfrm>
            <a:off x="-10317" y="297940"/>
            <a:ext cx="18751997" cy="730760"/>
            <a:chOff x="0" y="-38100"/>
            <a:chExt cx="4938797" cy="192463"/>
          </a:xfrm>
        </p:grpSpPr>
        <p:sp>
          <p:nvSpPr>
            <p:cNvPr id="168" name="Google Shape;168;p6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169" name="Google Shape;169;p6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6"/>
          <p:cNvSpPr/>
          <p:nvPr/>
        </p:nvSpPr>
        <p:spPr>
          <a:xfrm>
            <a:off x="16451241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171" name="Google Shape;171;p6"/>
          <p:cNvSpPr/>
          <p:nvPr/>
        </p:nvSpPr>
        <p:spPr>
          <a:xfrm>
            <a:off x="839477" y="1435343"/>
            <a:ext cx="1836759" cy="1060728"/>
          </a:xfrm>
          <a:custGeom>
            <a:avLst/>
            <a:gdLst/>
            <a:ahLst/>
            <a:cxnLst/>
            <a:rect l="l" t="t" r="r" b="b"/>
            <a:pathLst>
              <a:path w="1836759" h="1060728" extrusionOk="0">
                <a:moveTo>
                  <a:pt x="0" y="0"/>
                </a:moveTo>
                <a:lnTo>
                  <a:pt x="1836759" y="0"/>
                </a:lnTo>
                <a:lnTo>
                  <a:pt x="1836759" y="1060729"/>
                </a:lnTo>
                <a:lnTo>
                  <a:pt x="0" y="1060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164" grpId="0"/>
      <p:bldP spid="165" grpId="0"/>
      <p:bldP spid="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3346760" y="1965707"/>
            <a:ext cx="1203783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Beneficios para ti</a:t>
            </a:r>
            <a:endParaRPr/>
          </a:p>
        </p:txBody>
      </p:sp>
      <p:grpSp>
        <p:nvGrpSpPr>
          <p:cNvPr id="177" name="Google Shape;177;p7"/>
          <p:cNvGrpSpPr/>
          <p:nvPr/>
        </p:nvGrpSpPr>
        <p:grpSpPr>
          <a:xfrm>
            <a:off x="-10317" y="297940"/>
            <a:ext cx="18751997" cy="730760"/>
            <a:chOff x="0" y="-38100"/>
            <a:chExt cx="4938797" cy="192463"/>
          </a:xfrm>
        </p:grpSpPr>
        <p:sp>
          <p:nvSpPr>
            <p:cNvPr id="178" name="Google Shape;178;p7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179" name="Google Shape;179;p7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7"/>
          <p:cNvSpPr/>
          <p:nvPr/>
        </p:nvSpPr>
        <p:spPr>
          <a:xfrm>
            <a:off x="16451241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181" name="Google Shape;181;p7"/>
          <p:cNvSpPr/>
          <p:nvPr/>
        </p:nvSpPr>
        <p:spPr>
          <a:xfrm>
            <a:off x="839477" y="1435343"/>
            <a:ext cx="1836759" cy="1060728"/>
          </a:xfrm>
          <a:custGeom>
            <a:avLst/>
            <a:gdLst/>
            <a:ahLst/>
            <a:cxnLst/>
            <a:rect l="l" t="t" r="r" b="b"/>
            <a:pathLst>
              <a:path w="1836759" h="1060728" extrusionOk="0">
                <a:moveTo>
                  <a:pt x="0" y="0"/>
                </a:moveTo>
                <a:lnTo>
                  <a:pt x="1836759" y="0"/>
                </a:lnTo>
                <a:lnTo>
                  <a:pt x="1836759" y="1060729"/>
                </a:lnTo>
                <a:lnTo>
                  <a:pt x="0" y="1060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2" name="Google Shape;182;p7"/>
          <p:cNvGrpSpPr/>
          <p:nvPr/>
        </p:nvGrpSpPr>
        <p:grpSpPr>
          <a:xfrm>
            <a:off x="839476" y="3059549"/>
            <a:ext cx="16576653" cy="6362831"/>
            <a:chOff x="0" y="-38100"/>
            <a:chExt cx="5317466" cy="1910832"/>
          </a:xfrm>
        </p:grpSpPr>
        <p:sp>
          <p:nvSpPr>
            <p:cNvPr id="183" name="Google Shape;183;p7"/>
            <p:cNvSpPr/>
            <p:nvPr/>
          </p:nvSpPr>
          <p:spPr>
            <a:xfrm>
              <a:off x="0" y="0"/>
              <a:ext cx="5317466" cy="1872732"/>
            </a:xfrm>
            <a:custGeom>
              <a:avLst/>
              <a:gdLst/>
              <a:ahLst/>
              <a:cxnLst/>
              <a:rect l="l" t="t" r="r" b="b"/>
              <a:pathLst>
                <a:path w="5317466" h="1872732" extrusionOk="0">
                  <a:moveTo>
                    <a:pt x="23850" y="0"/>
                  </a:moveTo>
                  <a:lnTo>
                    <a:pt x="5293616" y="0"/>
                  </a:lnTo>
                  <a:cubicBezTo>
                    <a:pt x="5299942" y="0"/>
                    <a:pt x="5306008" y="2513"/>
                    <a:pt x="5310481" y="6985"/>
                  </a:cubicBezTo>
                  <a:cubicBezTo>
                    <a:pt x="5314953" y="11458"/>
                    <a:pt x="5317466" y="17524"/>
                    <a:pt x="5317466" y="23850"/>
                  </a:cubicBezTo>
                  <a:lnTo>
                    <a:pt x="5317466" y="1848882"/>
                  </a:lnTo>
                  <a:cubicBezTo>
                    <a:pt x="5317466" y="1855207"/>
                    <a:pt x="5314953" y="1861274"/>
                    <a:pt x="5310481" y="1865746"/>
                  </a:cubicBezTo>
                  <a:cubicBezTo>
                    <a:pt x="5306008" y="1870219"/>
                    <a:pt x="5299942" y="1872732"/>
                    <a:pt x="5293616" y="1872732"/>
                  </a:cubicBezTo>
                  <a:lnTo>
                    <a:pt x="23850" y="1872732"/>
                  </a:lnTo>
                  <a:cubicBezTo>
                    <a:pt x="17524" y="1872732"/>
                    <a:pt x="11458" y="1870219"/>
                    <a:pt x="6985" y="1865746"/>
                  </a:cubicBezTo>
                  <a:cubicBezTo>
                    <a:pt x="2513" y="1861274"/>
                    <a:pt x="0" y="1855207"/>
                    <a:pt x="0" y="1848882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0" y="-38100"/>
              <a:ext cx="5317466" cy="1910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7"/>
          <p:cNvSpPr txBox="1"/>
          <p:nvPr/>
        </p:nvSpPr>
        <p:spPr>
          <a:xfrm>
            <a:off x="1757856" y="4581525"/>
            <a:ext cx="11340884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reconocimiento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internacional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47700" marR="0" lvl="1" indent="-3238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Aumenta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prestigio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México y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otros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países</a:t>
            </a:r>
            <a:r>
              <a:rPr lang="en-US" sz="3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186" name="Google Shape;186;p7"/>
          <p:cNvGrpSpPr/>
          <p:nvPr/>
        </p:nvGrpSpPr>
        <p:grpSpPr>
          <a:xfrm>
            <a:off x="1757856" y="7191556"/>
            <a:ext cx="4437201" cy="1302704"/>
            <a:chOff x="0" y="-38100"/>
            <a:chExt cx="1453715" cy="426792"/>
          </a:xfrm>
        </p:grpSpPr>
        <p:sp>
          <p:nvSpPr>
            <p:cNvPr id="187" name="Google Shape;187;p7"/>
            <p:cNvSpPr/>
            <p:nvPr/>
          </p:nvSpPr>
          <p:spPr>
            <a:xfrm>
              <a:off x="0" y="0"/>
              <a:ext cx="1453715" cy="388692"/>
            </a:xfrm>
            <a:custGeom>
              <a:avLst/>
              <a:gdLst/>
              <a:ahLst/>
              <a:cxnLst/>
              <a:rect l="l" t="t" r="r" b="b"/>
              <a:pathLst>
                <a:path w="1453715" h="388692" extrusionOk="0">
                  <a:moveTo>
                    <a:pt x="87239" y="0"/>
                  </a:moveTo>
                  <a:lnTo>
                    <a:pt x="1366476" y="0"/>
                  </a:lnTo>
                  <a:cubicBezTo>
                    <a:pt x="1389613" y="0"/>
                    <a:pt x="1411803" y="9191"/>
                    <a:pt x="1428163" y="25552"/>
                  </a:cubicBezTo>
                  <a:cubicBezTo>
                    <a:pt x="1444524" y="41912"/>
                    <a:pt x="1453715" y="64102"/>
                    <a:pt x="1453715" y="87239"/>
                  </a:cubicBezTo>
                  <a:lnTo>
                    <a:pt x="1453715" y="301453"/>
                  </a:lnTo>
                  <a:cubicBezTo>
                    <a:pt x="1453715" y="324590"/>
                    <a:pt x="1444524" y="346780"/>
                    <a:pt x="1428163" y="363140"/>
                  </a:cubicBezTo>
                  <a:cubicBezTo>
                    <a:pt x="1411803" y="379501"/>
                    <a:pt x="1389613" y="388692"/>
                    <a:pt x="1366476" y="388692"/>
                  </a:cubicBezTo>
                  <a:lnTo>
                    <a:pt x="87239" y="388692"/>
                  </a:lnTo>
                  <a:cubicBezTo>
                    <a:pt x="64102" y="388692"/>
                    <a:pt x="41912" y="379501"/>
                    <a:pt x="25552" y="363140"/>
                  </a:cubicBezTo>
                  <a:cubicBezTo>
                    <a:pt x="9191" y="346780"/>
                    <a:pt x="0" y="324590"/>
                    <a:pt x="0" y="301453"/>
                  </a:cubicBezTo>
                  <a:lnTo>
                    <a:pt x="0" y="87239"/>
                  </a:lnTo>
                  <a:cubicBezTo>
                    <a:pt x="0" y="64102"/>
                    <a:pt x="9191" y="41912"/>
                    <a:pt x="25552" y="25552"/>
                  </a:cubicBezTo>
                  <a:cubicBezTo>
                    <a:pt x="41912" y="9191"/>
                    <a:pt x="64102" y="0"/>
                    <a:pt x="87239" y="0"/>
                  </a:cubicBezTo>
                  <a:close/>
                </a:path>
              </a:pathLst>
            </a:custGeom>
            <a:solidFill>
              <a:srgbClr val="FFC265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 txBox="1"/>
            <p:nvPr/>
          </p:nvSpPr>
          <p:spPr>
            <a:xfrm>
              <a:off x="0" y="-38100"/>
              <a:ext cx="1453715" cy="426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7"/>
          <p:cNvSpPr txBox="1"/>
          <p:nvPr/>
        </p:nvSpPr>
        <p:spPr>
          <a:xfrm>
            <a:off x="2265011" y="7447029"/>
            <a:ext cx="3422892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Intercambios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dobles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titulaciones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190" name="Google Shape;190;p7"/>
          <p:cNvGrpSpPr/>
          <p:nvPr/>
        </p:nvGrpSpPr>
        <p:grpSpPr>
          <a:xfrm>
            <a:off x="7142456" y="7191556"/>
            <a:ext cx="4437201" cy="1302704"/>
            <a:chOff x="0" y="-38100"/>
            <a:chExt cx="1453715" cy="426792"/>
          </a:xfrm>
        </p:grpSpPr>
        <p:sp>
          <p:nvSpPr>
            <p:cNvPr id="191" name="Google Shape;191;p7"/>
            <p:cNvSpPr/>
            <p:nvPr/>
          </p:nvSpPr>
          <p:spPr>
            <a:xfrm>
              <a:off x="0" y="0"/>
              <a:ext cx="1453715" cy="388692"/>
            </a:xfrm>
            <a:custGeom>
              <a:avLst/>
              <a:gdLst/>
              <a:ahLst/>
              <a:cxnLst/>
              <a:rect l="l" t="t" r="r" b="b"/>
              <a:pathLst>
                <a:path w="1453715" h="388692" extrusionOk="0">
                  <a:moveTo>
                    <a:pt x="87239" y="0"/>
                  </a:moveTo>
                  <a:lnTo>
                    <a:pt x="1366476" y="0"/>
                  </a:lnTo>
                  <a:cubicBezTo>
                    <a:pt x="1389613" y="0"/>
                    <a:pt x="1411803" y="9191"/>
                    <a:pt x="1428163" y="25552"/>
                  </a:cubicBezTo>
                  <a:cubicBezTo>
                    <a:pt x="1444524" y="41912"/>
                    <a:pt x="1453715" y="64102"/>
                    <a:pt x="1453715" y="87239"/>
                  </a:cubicBezTo>
                  <a:lnTo>
                    <a:pt x="1453715" y="301453"/>
                  </a:lnTo>
                  <a:cubicBezTo>
                    <a:pt x="1453715" y="324590"/>
                    <a:pt x="1444524" y="346780"/>
                    <a:pt x="1428163" y="363140"/>
                  </a:cubicBezTo>
                  <a:cubicBezTo>
                    <a:pt x="1411803" y="379501"/>
                    <a:pt x="1389613" y="388692"/>
                    <a:pt x="1366476" y="388692"/>
                  </a:cubicBezTo>
                  <a:lnTo>
                    <a:pt x="87239" y="388692"/>
                  </a:lnTo>
                  <a:cubicBezTo>
                    <a:pt x="64102" y="388692"/>
                    <a:pt x="41912" y="379501"/>
                    <a:pt x="25552" y="363140"/>
                  </a:cubicBezTo>
                  <a:cubicBezTo>
                    <a:pt x="9191" y="346780"/>
                    <a:pt x="0" y="324590"/>
                    <a:pt x="0" y="301453"/>
                  </a:cubicBezTo>
                  <a:lnTo>
                    <a:pt x="0" y="87239"/>
                  </a:lnTo>
                  <a:cubicBezTo>
                    <a:pt x="0" y="64102"/>
                    <a:pt x="9191" y="41912"/>
                    <a:pt x="25552" y="25552"/>
                  </a:cubicBezTo>
                  <a:cubicBezTo>
                    <a:pt x="41912" y="9191"/>
                    <a:pt x="64102" y="0"/>
                    <a:pt x="87239" y="0"/>
                  </a:cubicBezTo>
                  <a:close/>
                </a:path>
              </a:pathLst>
            </a:custGeom>
            <a:solidFill>
              <a:srgbClr val="FFC265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 txBox="1"/>
            <p:nvPr/>
          </p:nvSpPr>
          <p:spPr>
            <a:xfrm>
              <a:off x="0" y="-38100"/>
              <a:ext cx="1453715" cy="426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7"/>
          <p:cNvSpPr txBox="1"/>
          <p:nvPr/>
        </p:nvSpPr>
        <p:spPr>
          <a:xfrm>
            <a:off x="7649611" y="7447029"/>
            <a:ext cx="3422892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prácticas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internacionales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grpSp>
        <p:nvGrpSpPr>
          <p:cNvPr id="194" name="Google Shape;194;p7"/>
          <p:cNvGrpSpPr/>
          <p:nvPr/>
        </p:nvGrpSpPr>
        <p:grpSpPr>
          <a:xfrm>
            <a:off x="12527056" y="7191556"/>
            <a:ext cx="4437201" cy="1302704"/>
            <a:chOff x="0" y="-38100"/>
            <a:chExt cx="1453715" cy="426792"/>
          </a:xfrm>
        </p:grpSpPr>
        <p:sp>
          <p:nvSpPr>
            <p:cNvPr id="195" name="Google Shape;195;p7"/>
            <p:cNvSpPr/>
            <p:nvPr/>
          </p:nvSpPr>
          <p:spPr>
            <a:xfrm>
              <a:off x="0" y="0"/>
              <a:ext cx="1453715" cy="388692"/>
            </a:xfrm>
            <a:custGeom>
              <a:avLst/>
              <a:gdLst/>
              <a:ahLst/>
              <a:cxnLst/>
              <a:rect l="l" t="t" r="r" b="b"/>
              <a:pathLst>
                <a:path w="1453715" h="388692" extrusionOk="0">
                  <a:moveTo>
                    <a:pt x="87239" y="0"/>
                  </a:moveTo>
                  <a:lnTo>
                    <a:pt x="1366476" y="0"/>
                  </a:lnTo>
                  <a:cubicBezTo>
                    <a:pt x="1389613" y="0"/>
                    <a:pt x="1411803" y="9191"/>
                    <a:pt x="1428163" y="25552"/>
                  </a:cubicBezTo>
                  <a:cubicBezTo>
                    <a:pt x="1444524" y="41912"/>
                    <a:pt x="1453715" y="64102"/>
                    <a:pt x="1453715" y="87239"/>
                  </a:cubicBezTo>
                  <a:lnTo>
                    <a:pt x="1453715" y="301453"/>
                  </a:lnTo>
                  <a:cubicBezTo>
                    <a:pt x="1453715" y="324590"/>
                    <a:pt x="1444524" y="346780"/>
                    <a:pt x="1428163" y="363140"/>
                  </a:cubicBezTo>
                  <a:cubicBezTo>
                    <a:pt x="1411803" y="379501"/>
                    <a:pt x="1389613" y="388692"/>
                    <a:pt x="1366476" y="388692"/>
                  </a:cubicBezTo>
                  <a:lnTo>
                    <a:pt x="87239" y="388692"/>
                  </a:lnTo>
                  <a:cubicBezTo>
                    <a:pt x="64102" y="388692"/>
                    <a:pt x="41912" y="379501"/>
                    <a:pt x="25552" y="363140"/>
                  </a:cubicBezTo>
                  <a:cubicBezTo>
                    <a:pt x="9191" y="346780"/>
                    <a:pt x="0" y="324590"/>
                    <a:pt x="0" y="301453"/>
                  </a:cubicBezTo>
                  <a:lnTo>
                    <a:pt x="0" y="87239"/>
                  </a:lnTo>
                  <a:cubicBezTo>
                    <a:pt x="0" y="64102"/>
                    <a:pt x="9191" y="41912"/>
                    <a:pt x="25552" y="25552"/>
                  </a:cubicBezTo>
                  <a:cubicBezTo>
                    <a:pt x="41912" y="9191"/>
                    <a:pt x="64102" y="0"/>
                    <a:pt x="87239" y="0"/>
                  </a:cubicBezTo>
                  <a:close/>
                </a:path>
              </a:pathLst>
            </a:custGeom>
            <a:solidFill>
              <a:srgbClr val="FFC265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0" y="-38100"/>
              <a:ext cx="1453715" cy="4267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7"/>
          <p:cNvSpPr txBox="1"/>
          <p:nvPr/>
        </p:nvSpPr>
        <p:spPr>
          <a:xfrm>
            <a:off x="12636736" y="7447029"/>
            <a:ext cx="4217842" cy="86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Conseguir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empleo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3" grpId="0"/>
      <p:bldP spid="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3346760" y="1965707"/>
            <a:ext cx="12037839" cy="97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Aspectos que se evaluan</a:t>
            </a:r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-10317" y="297940"/>
            <a:ext cx="18751997" cy="730760"/>
            <a:chOff x="0" y="-38100"/>
            <a:chExt cx="4938797" cy="192463"/>
          </a:xfrm>
        </p:grpSpPr>
        <p:sp>
          <p:nvSpPr>
            <p:cNvPr id="204" name="Google Shape;204;p8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205" name="Google Shape;205;p8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8"/>
          <p:cNvSpPr/>
          <p:nvPr/>
        </p:nvSpPr>
        <p:spPr>
          <a:xfrm>
            <a:off x="16451241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207" name="Google Shape;207;p8"/>
          <p:cNvSpPr/>
          <p:nvPr/>
        </p:nvSpPr>
        <p:spPr>
          <a:xfrm>
            <a:off x="839477" y="1435343"/>
            <a:ext cx="1836759" cy="1060728"/>
          </a:xfrm>
          <a:custGeom>
            <a:avLst/>
            <a:gdLst/>
            <a:ahLst/>
            <a:cxnLst/>
            <a:rect l="l" t="t" r="r" b="b"/>
            <a:pathLst>
              <a:path w="1836759" h="1060728" extrusionOk="0">
                <a:moveTo>
                  <a:pt x="0" y="0"/>
                </a:moveTo>
                <a:lnTo>
                  <a:pt x="1836759" y="0"/>
                </a:lnTo>
                <a:lnTo>
                  <a:pt x="1836759" y="1060729"/>
                </a:lnTo>
                <a:lnTo>
                  <a:pt x="0" y="1060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8" name="Google Shape;208;p8"/>
          <p:cNvSpPr txBox="1"/>
          <p:nvPr/>
        </p:nvSpPr>
        <p:spPr>
          <a:xfrm>
            <a:off x="1676788" y="5898980"/>
            <a:ext cx="4937117" cy="121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Calidad educativa integral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6613905" y="2508632"/>
            <a:ext cx="1732607" cy="5933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795" b="0" i="0" u="none" strike="noStrike" cap="none">
                <a:solidFill>
                  <a:srgbClr val="FFC265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  <a:endParaRPr/>
          </a:p>
        </p:txBody>
      </p:sp>
      <p:sp>
        <p:nvSpPr>
          <p:cNvPr id="210" name="Google Shape;210;p8"/>
          <p:cNvSpPr txBox="1"/>
          <p:nvPr/>
        </p:nvSpPr>
        <p:spPr>
          <a:xfrm>
            <a:off x="8825032" y="4383097"/>
            <a:ext cx="7786180" cy="46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Calidad y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profesores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647700" marR="0" lvl="1" indent="-32385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enfoque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continua.</a:t>
            </a:r>
            <a:endParaRPr dirty="0"/>
          </a:p>
          <a:p>
            <a:pPr marL="647700" marR="0" lvl="1" indent="-32385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investigación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profesores-investigadores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647700" marR="0" lvl="1" indent="-32385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dirty="0" err="1"/>
              <a:t>Impacto</a:t>
            </a:r>
            <a:r>
              <a:rPr lang="en-US" sz="3000" dirty="0"/>
              <a:t> social.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9"/>
          <p:cNvGrpSpPr/>
          <p:nvPr/>
        </p:nvGrpSpPr>
        <p:grpSpPr>
          <a:xfrm>
            <a:off x="-10317" y="297940"/>
            <a:ext cx="18751997" cy="730760"/>
            <a:chOff x="0" y="-38100"/>
            <a:chExt cx="4938797" cy="192463"/>
          </a:xfrm>
        </p:grpSpPr>
        <p:sp>
          <p:nvSpPr>
            <p:cNvPr id="216" name="Google Shape;216;p9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217" name="Google Shape;217;p9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9"/>
          <p:cNvSpPr/>
          <p:nvPr/>
        </p:nvSpPr>
        <p:spPr>
          <a:xfrm>
            <a:off x="16260387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219" name="Google Shape;219;p9"/>
          <p:cNvSpPr/>
          <p:nvPr/>
        </p:nvSpPr>
        <p:spPr>
          <a:xfrm>
            <a:off x="839477" y="1435343"/>
            <a:ext cx="1836759" cy="1060728"/>
          </a:xfrm>
          <a:custGeom>
            <a:avLst/>
            <a:gdLst/>
            <a:ahLst/>
            <a:cxnLst/>
            <a:rect l="l" t="t" r="r" b="b"/>
            <a:pathLst>
              <a:path w="1836759" h="1060728" extrusionOk="0">
                <a:moveTo>
                  <a:pt x="0" y="0"/>
                </a:moveTo>
                <a:lnTo>
                  <a:pt x="1836759" y="0"/>
                </a:lnTo>
                <a:lnTo>
                  <a:pt x="1836759" y="1060729"/>
                </a:lnTo>
                <a:lnTo>
                  <a:pt x="0" y="1060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0" name="Google Shape;220;p9"/>
          <p:cNvSpPr/>
          <p:nvPr/>
        </p:nvSpPr>
        <p:spPr>
          <a:xfrm>
            <a:off x="1028700" y="3159959"/>
            <a:ext cx="5605430" cy="6098341"/>
          </a:xfrm>
          <a:custGeom>
            <a:avLst/>
            <a:gdLst/>
            <a:ahLst/>
            <a:cxnLst/>
            <a:rect l="l" t="t" r="r" b="b"/>
            <a:pathLst>
              <a:path w="5605430" h="6098341" extrusionOk="0">
                <a:moveTo>
                  <a:pt x="0" y="0"/>
                </a:moveTo>
                <a:lnTo>
                  <a:pt x="5605430" y="0"/>
                </a:lnTo>
                <a:lnTo>
                  <a:pt x="5605430" y="6098341"/>
                </a:lnTo>
                <a:lnTo>
                  <a:pt x="0" y="6098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1" name="Google Shape;221;p9"/>
          <p:cNvSpPr txBox="1"/>
          <p:nvPr/>
        </p:nvSpPr>
        <p:spPr>
          <a:xfrm>
            <a:off x="7306499" y="2585453"/>
            <a:ext cx="10246715" cy="698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39748" marR="0" lvl="1" indent="-269873" algn="l" rtl="0">
              <a:lnSpc>
                <a:spcPct val="165026"/>
              </a:lnSpc>
              <a:spcBef>
                <a:spcPts val="0"/>
              </a:spcBef>
              <a:spcAft>
                <a:spcPts val="0"/>
              </a:spcAft>
              <a:buClr>
                <a:srgbClr val="FFA926"/>
              </a:buClr>
              <a:buSzPts val="2499"/>
              <a:buFont typeface="Arial"/>
              <a:buAutoNum type="arabicPeriod"/>
            </a:pPr>
            <a:r>
              <a:rPr lang="en-US" sz="24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Comunicación </a:t>
            </a:r>
            <a:r>
              <a:rPr lang="en-US" sz="24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efectiva</a:t>
            </a:r>
            <a:r>
              <a:rPr lang="en-US" sz="2499" b="0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serán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ideas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técnicas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forma oral y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escrita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inglés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en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español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9748" marR="0" lvl="1" indent="-269873" algn="l" rtl="0">
              <a:lnSpc>
                <a:spcPct val="165026"/>
              </a:lnSpc>
              <a:spcBef>
                <a:spcPts val="0"/>
              </a:spcBef>
              <a:spcAft>
                <a:spcPts val="0"/>
              </a:spcAft>
              <a:buClr>
                <a:srgbClr val="FFA926"/>
              </a:buClr>
              <a:buSzPts val="2499"/>
              <a:buFont typeface="Arial"/>
              <a:buAutoNum type="arabicPeriod"/>
            </a:pPr>
            <a:r>
              <a:rPr lang="en-US" sz="24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Pensamiento</a:t>
            </a:r>
            <a:r>
              <a:rPr lang="en-US" sz="24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crítico</a:t>
            </a:r>
            <a:r>
              <a:rPr lang="en-US" sz="24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serán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interpretar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económicos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políticos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organizaciones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naciones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9748" marR="0" lvl="1" indent="-269873" algn="l" rtl="0">
              <a:lnSpc>
                <a:spcPct val="165026"/>
              </a:lnSpc>
              <a:spcBef>
                <a:spcPts val="0"/>
              </a:spcBef>
              <a:spcAft>
                <a:spcPts val="0"/>
              </a:spcAft>
              <a:buClr>
                <a:srgbClr val="FFA926"/>
              </a:buClr>
              <a:buSzPts val="2499"/>
              <a:buFont typeface="Arial"/>
              <a:buAutoNum type="arabicPeriod"/>
            </a:pPr>
            <a:r>
              <a:rPr lang="en-US" sz="24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Competitividad</a:t>
            </a:r>
            <a:r>
              <a:rPr lang="en-US" sz="24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99" b="0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demostrarán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conocimientos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técnicos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Economía, </a:t>
            </a:r>
            <a:r>
              <a:rPr lang="en-US" sz="2499" dirty="0" err="1"/>
              <a:t>administración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finanzas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mercadotecnia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,….</a:t>
            </a:r>
            <a:endParaRPr dirty="0"/>
          </a:p>
          <a:p>
            <a:pPr marL="539748" marR="0" lvl="1" indent="-269873" algn="l" rtl="0">
              <a:lnSpc>
                <a:spcPct val="165026"/>
              </a:lnSpc>
              <a:spcBef>
                <a:spcPts val="0"/>
              </a:spcBef>
              <a:spcAft>
                <a:spcPts val="0"/>
              </a:spcAft>
              <a:buClr>
                <a:srgbClr val="FFA926"/>
              </a:buClr>
              <a:buSzPts val="2499"/>
              <a:buFont typeface="Arial"/>
              <a:buAutoNum type="arabicPeriod"/>
            </a:pPr>
            <a:r>
              <a:rPr lang="en-US" sz="2499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Liderazgo</a:t>
            </a:r>
            <a:r>
              <a:rPr lang="en-US" sz="24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499" b="0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serán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cualidades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los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trabajo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539748" marR="0" lvl="1" indent="-269873" algn="l" rtl="0">
              <a:lnSpc>
                <a:spcPct val="165026"/>
              </a:lnSpc>
              <a:spcBef>
                <a:spcPts val="0"/>
              </a:spcBef>
              <a:spcAft>
                <a:spcPts val="0"/>
              </a:spcAft>
              <a:buClr>
                <a:srgbClr val="FFA926"/>
              </a:buClr>
              <a:buSzPts val="2499"/>
              <a:buFont typeface="Arial"/>
              <a:buAutoNum type="arabicPeriod"/>
            </a:pPr>
            <a:r>
              <a:rPr lang="en-US" sz="24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Formación</a:t>
            </a:r>
            <a:r>
              <a:rPr lang="en-US" sz="2499" b="0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integral: 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serán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principios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éticos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tomar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decisiones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económicas</a:t>
            </a:r>
            <a:r>
              <a:rPr lang="en-US" sz="24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222" name="Google Shape;222;p9"/>
          <p:cNvSpPr txBox="1"/>
          <p:nvPr/>
        </p:nvSpPr>
        <p:spPr>
          <a:xfrm>
            <a:off x="3125080" y="1226782"/>
            <a:ext cx="12037839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r>
              <a:rPr lang="en-US" sz="4600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4600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aprendizaje</a:t>
            </a:r>
            <a:r>
              <a:rPr lang="en-US" sz="4600" b="1" i="0" u="none" strike="noStrike" cap="none" dirty="0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4600" b="1" i="0" u="none" strike="noStrike" cap="none" dirty="0" err="1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Facultad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/>
        </p:nvSpPr>
        <p:spPr>
          <a:xfrm>
            <a:off x="3346760" y="1965707"/>
            <a:ext cx="1203783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>
                <a:solidFill>
                  <a:srgbClr val="FFA926"/>
                </a:solidFill>
                <a:latin typeface="Arial"/>
                <a:ea typeface="Arial"/>
                <a:cs typeface="Arial"/>
                <a:sym typeface="Arial"/>
              </a:rPr>
              <a:t>¿Qué debes saber como estudiante?</a:t>
            </a:r>
            <a:endParaRPr/>
          </a:p>
        </p:txBody>
      </p:sp>
      <p:grpSp>
        <p:nvGrpSpPr>
          <p:cNvPr id="228" name="Google Shape;228;p10"/>
          <p:cNvGrpSpPr/>
          <p:nvPr/>
        </p:nvGrpSpPr>
        <p:grpSpPr>
          <a:xfrm>
            <a:off x="-10317" y="297940"/>
            <a:ext cx="18751997" cy="730760"/>
            <a:chOff x="0" y="-38100"/>
            <a:chExt cx="4938797" cy="192463"/>
          </a:xfrm>
        </p:grpSpPr>
        <p:sp>
          <p:nvSpPr>
            <p:cNvPr id="229" name="Google Shape;229;p10"/>
            <p:cNvSpPr/>
            <p:nvPr/>
          </p:nvSpPr>
          <p:spPr>
            <a:xfrm>
              <a:off x="0" y="0"/>
              <a:ext cx="4938797" cy="154363"/>
            </a:xfrm>
            <a:custGeom>
              <a:avLst/>
              <a:gdLst/>
              <a:ahLst/>
              <a:cxnLst/>
              <a:rect l="l" t="t" r="r" b="b"/>
              <a:pathLst>
                <a:path w="4938797" h="154363" extrusionOk="0">
                  <a:moveTo>
                    <a:pt x="0" y="0"/>
                  </a:moveTo>
                  <a:lnTo>
                    <a:pt x="4938797" y="0"/>
                  </a:lnTo>
                  <a:lnTo>
                    <a:pt x="4938797" y="154363"/>
                  </a:lnTo>
                  <a:lnTo>
                    <a:pt x="0" y="154363"/>
                  </a:lnTo>
                  <a:close/>
                </a:path>
              </a:pathLst>
            </a:custGeom>
            <a:solidFill>
              <a:srgbClr val="FFA926"/>
            </a:solidFill>
            <a:ln>
              <a:noFill/>
            </a:ln>
          </p:spPr>
        </p:sp>
        <p:sp>
          <p:nvSpPr>
            <p:cNvPr id="230" name="Google Shape;230;p10"/>
            <p:cNvSpPr txBox="1"/>
            <p:nvPr/>
          </p:nvSpPr>
          <p:spPr>
            <a:xfrm>
              <a:off x="0" y="-38100"/>
              <a:ext cx="4938796" cy="1924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10"/>
          <p:cNvSpPr/>
          <p:nvPr/>
        </p:nvSpPr>
        <p:spPr>
          <a:xfrm>
            <a:off x="16451241" y="1278509"/>
            <a:ext cx="1616119" cy="1374397"/>
          </a:xfrm>
          <a:custGeom>
            <a:avLst/>
            <a:gdLst/>
            <a:ahLst/>
            <a:cxnLst/>
            <a:rect l="l" t="t" r="r" b="b"/>
            <a:pathLst>
              <a:path w="1616119" h="1374397" extrusionOk="0">
                <a:moveTo>
                  <a:pt x="0" y="0"/>
                </a:moveTo>
                <a:lnTo>
                  <a:pt x="1616118" y="0"/>
                </a:lnTo>
                <a:lnTo>
                  <a:pt x="1616118" y="1374397"/>
                </a:lnTo>
                <a:lnTo>
                  <a:pt x="0" y="137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6160"/>
            </a:stretch>
          </a:blipFill>
          <a:ln>
            <a:noFill/>
          </a:ln>
        </p:spPr>
      </p:sp>
      <p:sp>
        <p:nvSpPr>
          <p:cNvPr id="232" name="Google Shape;232;p10"/>
          <p:cNvSpPr/>
          <p:nvPr/>
        </p:nvSpPr>
        <p:spPr>
          <a:xfrm>
            <a:off x="839477" y="1435343"/>
            <a:ext cx="1836759" cy="1060728"/>
          </a:xfrm>
          <a:custGeom>
            <a:avLst/>
            <a:gdLst/>
            <a:ahLst/>
            <a:cxnLst/>
            <a:rect l="l" t="t" r="r" b="b"/>
            <a:pathLst>
              <a:path w="1836759" h="1060728" extrusionOk="0">
                <a:moveTo>
                  <a:pt x="0" y="0"/>
                </a:moveTo>
                <a:lnTo>
                  <a:pt x="1836759" y="0"/>
                </a:lnTo>
                <a:lnTo>
                  <a:pt x="1836759" y="1060729"/>
                </a:lnTo>
                <a:lnTo>
                  <a:pt x="0" y="10607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3" name="Google Shape;233;p10"/>
          <p:cNvGrpSpPr/>
          <p:nvPr/>
        </p:nvGrpSpPr>
        <p:grpSpPr>
          <a:xfrm>
            <a:off x="3056830" y="5610150"/>
            <a:ext cx="12174340" cy="3481992"/>
            <a:chOff x="0" y="-38100"/>
            <a:chExt cx="3988555" cy="1140770"/>
          </a:xfrm>
        </p:grpSpPr>
        <p:sp>
          <p:nvSpPr>
            <p:cNvPr id="234" name="Google Shape;234;p10"/>
            <p:cNvSpPr/>
            <p:nvPr/>
          </p:nvSpPr>
          <p:spPr>
            <a:xfrm>
              <a:off x="0" y="0"/>
              <a:ext cx="3988555" cy="1102670"/>
            </a:xfrm>
            <a:custGeom>
              <a:avLst/>
              <a:gdLst/>
              <a:ahLst/>
              <a:cxnLst/>
              <a:rect l="l" t="t" r="r" b="b"/>
              <a:pathLst>
                <a:path w="3988555" h="1102670" extrusionOk="0">
                  <a:moveTo>
                    <a:pt x="31796" y="0"/>
                  </a:moveTo>
                  <a:lnTo>
                    <a:pt x="3956759" y="0"/>
                  </a:lnTo>
                  <a:cubicBezTo>
                    <a:pt x="3974319" y="0"/>
                    <a:pt x="3988555" y="14236"/>
                    <a:pt x="3988555" y="31796"/>
                  </a:cubicBezTo>
                  <a:lnTo>
                    <a:pt x="3988555" y="1070874"/>
                  </a:lnTo>
                  <a:cubicBezTo>
                    <a:pt x="3988555" y="1079307"/>
                    <a:pt x="3985205" y="1087394"/>
                    <a:pt x="3979242" y="1093357"/>
                  </a:cubicBezTo>
                  <a:cubicBezTo>
                    <a:pt x="3973279" y="1099320"/>
                    <a:pt x="3965192" y="1102670"/>
                    <a:pt x="3956759" y="1102670"/>
                  </a:cubicBezTo>
                  <a:lnTo>
                    <a:pt x="31796" y="1102670"/>
                  </a:lnTo>
                  <a:cubicBezTo>
                    <a:pt x="14236" y="1102670"/>
                    <a:pt x="0" y="1088434"/>
                    <a:pt x="0" y="1070874"/>
                  </a:cubicBezTo>
                  <a:lnTo>
                    <a:pt x="0" y="31796"/>
                  </a:lnTo>
                  <a:cubicBezTo>
                    <a:pt x="0" y="14236"/>
                    <a:pt x="14236" y="0"/>
                    <a:pt x="31796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0"/>
            <p:cNvSpPr txBox="1"/>
            <p:nvPr/>
          </p:nvSpPr>
          <p:spPr>
            <a:xfrm>
              <a:off x="0" y="-38100"/>
              <a:ext cx="3988555" cy="11407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0"/>
          <p:cNvSpPr txBox="1"/>
          <p:nvPr/>
        </p:nvSpPr>
        <p:spPr>
          <a:xfrm>
            <a:off x="4232060" y="6644753"/>
            <a:ext cx="9823881" cy="180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invitará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algunos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alumnos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licenciatura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una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reunión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 los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evaluadores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799" dirty="0" err="1"/>
              <a:t>Dichos</a:t>
            </a:r>
            <a:r>
              <a:rPr lang="en-US" sz="2799" dirty="0"/>
              <a:t> </a:t>
            </a:r>
            <a:r>
              <a:rPr lang="en-US" sz="2799" dirty="0" err="1"/>
              <a:t>evaluadores</a:t>
            </a:r>
            <a:r>
              <a:rPr lang="en-US" sz="2799" dirty="0"/>
              <a:t> 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Decanos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3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Escuelas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Negocios </a:t>
            </a:r>
            <a:r>
              <a:rPr lang="en-US" sz="2799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acreditadas</a:t>
            </a:r>
            <a:r>
              <a:rPr lang="en-US" sz="279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la AACSB. </a:t>
            </a:r>
            <a:endParaRPr dirty="0"/>
          </a:p>
        </p:txBody>
      </p:sp>
      <p:grpSp>
        <p:nvGrpSpPr>
          <p:cNvPr id="237" name="Google Shape;237;p10"/>
          <p:cNvGrpSpPr/>
          <p:nvPr/>
        </p:nvGrpSpPr>
        <p:grpSpPr>
          <a:xfrm>
            <a:off x="6236705" y="4660684"/>
            <a:ext cx="5586058" cy="815936"/>
            <a:chOff x="0" y="-28575"/>
            <a:chExt cx="1830103" cy="267317"/>
          </a:xfrm>
        </p:grpSpPr>
        <p:sp>
          <p:nvSpPr>
            <p:cNvPr id="238" name="Google Shape;238;p10"/>
            <p:cNvSpPr/>
            <p:nvPr/>
          </p:nvSpPr>
          <p:spPr>
            <a:xfrm>
              <a:off x="0" y="0"/>
              <a:ext cx="1830103" cy="238742"/>
            </a:xfrm>
            <a:custGeom>
              <a:avLst/>
              <a:gdLst/>
              <a:ahLst/>
              <a:cxnLst/>
              <a:rect l="l" t="t" r="r" b="b"/>
              <a:pathLst>
                <a:path w="1830103" h="238742" extrusionOk="0">
                  <a:moveTo>
                    <a:pt x="69297" y="0"/>
                  </a:moveTo>
                  <a:lnTo>
                    <a:pt x="1760807" y="0"/>
                  </a:lnTo>
                  <a:cubicBezTo>
                    <a:pt x="1779185" y="0"/>
                    <a:pt x="1796811" y="7301"/>
                    <a:pt x="1809807" y="20297"/>
                  </a:cubicBezTo>
                  <a:cubicBezTo>
                    <a:pt x="1822802" y="33292"/>
                    <a:pt x="1830103" y="50918"/>
                    <a:pt x="1830103" y="69297"/>
                  </a:cubicBezTo>
                  <a:lnTo>
                    <a:pt x="1830103" y="169445"/>
                  </a:lnTo>
                  <a:cubicBezTo>
                    <a:pt x="1830103" y="207716"/>
                    <a:pt x="1799078" y="238742"/>
                    <a:pt x="1760807" y="238742"/>
                  </a:cubicBezTo>
                  <a:lnTo>
                    <a:pt x="69297" y="238742"/>
                  </a:lnTo>
                  <a:cubicBezTo>
                    <a:pt x="31025" y="238742"/>
                    <a:pt x="0" y="207716"/>
                    <a:pt x="0" y="169445"/>
                  </a:cubicBezTo>
                  <a:lnTo>
                    <a:pt x="0" y="69297"/>
                  </a:lnTo>
                  <a:cubicBezTo>
                    <a:pt x="0" y="31025"/>
                    <a:pt x="31025" y="0"/>
                    <a:pt x="69297" y="0"/>
                  </a:cubicBezTo>
                  <a:close/>
                </a:path>
              </a:pathLst>
            </a:custGeom>
            <a:solidFill>
              <a:srgbClr val="FFC265"/>
            </a:solidFill>
            <a:ln w="57150" cap="rnd" cmpd="sng">
              <a:solidFill>
                <a:srgbClr val="FFC2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0" y="-28575"/>
              <a:ext cx="1830103" cy="2673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0"/>
          <p:cNvSpPr txBox="1"/>
          <p:nvPr/>
        </p:nvSpPr>
        <p:spPr>
          <a:xfrm>
            <a:off x="6465236" y="4834767"/>
            <a:ext cx="5357528" cy="62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Lunes 22 de </a:t>
            </a:r>
            <a:r>
              <a:rPr lang="en-US" sz="2899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septiembre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462</Words>
  <Application>Microsoft Macintosh PowerPoint</Application>
  <PresentationFormat>Custom</PresentationFormat>
  <Paragraphs>57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Calibri</vt:lpstr>
      <vt:lpstr>Inter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Berumen Cantú</dc:creator>
  <cp:lastModifiedBy>Pavel Solís</cp:lastModifiedBy>
  <cp:revision>10</cp:revision>
  <dcterms:created xsi:type="dcterms:W3CDTF">2006-08-16T00:00:00Z</dcterms:created>
  <dcterms:modified xsi:type="dcterms:W3CDTF">2025-08-12T18:26:30Z</dcterms:modified>
</cp:coreProperties>
</file>