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49" r:id="rId64"/>
    <p:sldId id="307" r:id="rId65"/>
    <p:sldId id="315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42" r:id="rId88"/>
    <p:sldId id="339" r:id="rId89"/>
    <p:sldId id="344" r:id="rId90"/>
    <p:sldId id="345" r:id="rId91"/>
    <p:sldId id="348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46" r:id="rId105"/>
    <p:sldId id="362" r:id="rId106"/>
    <p:sldId id="363" r:id="rId107"/>
    <p:sldId id="364" r:id="rId108"/>
    <p:sldId id="365" r:id="rId109"/>
    <p:sldId id="366" r:id="rId110"/>
    <p:sldId id="367" r:id="rId111"/>
    <p:sldId id="347" r:id="rId112"/>
    <p:sldId id="368" r:id="rId113"/>
    <p:sldId id="370" r:id="rId114"/>
    <p:sldId id="371" r:id="rId115"/>
    <p:sldId id="369" r:id="rId116"/>
    <p:sldId id="372" r:id="rId117"/>
    <p:sldId id="373" r:id="rId118"/>
    <p:sldId id="375" r:id="rId119"/>
    <p:sldId id="374" r:id="rId120"/>
    <p:sldId id="376" r:id="rId121"/>
    <p:sldId id="377" r:id="rId122"/>
    <p:sldId id="378" r:id="rId123"/>
    <p:sldId id="379" r:id="rId124"/>
    <p:sldId id="380" r:id="rId125"/>
    <p:sldId id="393" r:id="rId126"/>
    <p:sldId id="382" r:id="rId127"/>
    <p:sldId id="383" r:id="rId128"/>
    <p:sldId id="384" r:id="rId129"/>
    <p:sldId id="386" r:id="rId130"/>
    <p:sldId id="385" r:id="rId131"/>
    <p:sldId id="387" r:id="rId132"/>
    <p:sldId id="388" r:id="rId133"/>
    <p:sldId id="394" r:id="rId134"/>
    <p:sldId id="389" r:id="rId135"/>
    <p:sldId id="390" r:id="rId136"/>
    <p:sldId id="395" r:id="rId137"/>
    <p:sldId id="391" r:id="rId138"/>
    <p:sldId id="397" r:id="rId139"/>
    <p:sldId id="396" r:id="rId140"/>
    <p:sldId id="398" r:id="rId141"/>
    <p:sldId id="400" r:id="rId142"/>
    <p:sldId id="399" r:id="rId143"/>
    <p:sldId id="401" r:id="rId144"/>
    <p:sldId id="409" r:id="rId145"/>
    <p:sldId id="408" r:id="rId146"/>
    <p:sldId id="410" r:id="rId147"/>
    <p:sldId id="402" r:id="rId148"/>
    <p:sldId id="403" r:id="rId149"/>
    <p:sldId id="407" r:id="rId150"/>
    <p:sldId id="411" r:id="rId151"/>
    <p:sldId id="412" r:id="rId152"/>
    <p:sldId id="413" r:id="rId153"/>
    <p:sldId id="414" r:id="rId154"/>
    <p:sldId id="415" r:id="rId155"/>
    <p:sldId id="416" r:id="rId156"/>
    <p:sldId id="405" r:id="rId157"/>
    <p:sldId id="417" r:id="rId158"/>
    <p:sldId id="406" r:id="rId159"/>
    <p:sldId id="392" r:id="rId160"/>
    <p:sldId id="381" r:id="rId161"/>
    <p:sldId id="418" r:id="rId162"/>
    <p:sldId id="419" r:id="rId163"/>
    <p:sldId id="420" r:id="rId164"/>
    <p:sldId id="421" r:id="rId165"/>
    <p:sldId id="422" r:id="rId166"/>
    <p:sldId id="427" r:id="rId167"/>
    <p:sldId id="423" r:id="rId168"/>
    <p:sldId id="424" r:id="rId169"/>
    <p:sldId id="428" r:id="rId170"/>
    <p:sldId id="429" r:id="rId171"/>
    <p:sldId id="425" r:id="rId172"/>
    <p:sldId id="430" r:id="rId173"/>
    <p:sldId id="431" r:id="rId174"/>
    <p:sldId id="432" r:id="rId175"/>
    <p:sldId id="433" r:id="rId176"/>
    <p:sldId id="434" r:id="rId177"/>
    <p:sldId id="435" r:id="rId178"/>
    <p:sldId id="436" r:id="rId179"/>
    <p:sldId id="426" r:id="rId180"/>
    <p:sldId id="437" r:id="rId181"/>
    <p:sldId id="439" r:id="rId182"/>
    <p:sldId id="440" r:id="rId183"/>
    <p:sldId id="441" r:id="rId184"/>
    <p:sldId id="442" r:id="rId185"/>
    <p:sldId id="443" r:id="rId186"/>
    <p:sldId id="445" r:id="rId187"/>
    <p:sldId id="450" r:id="rId188"/>
    <p:sldId id="451" r:id="rId189"/>
    <p:sldId id="444" r:id="rId190"/>
    <p:sldId id="446" r:id="rId191"/>
    <p:sldId id="452" r:id="rId192"/>
    <p:sldId id="448" r:id="rId193"/>
    <p:sldId id="454" r:id="rId194"/>
    <p:sldId id="449" r:id="rId195"/>
    <p:sldId id="453" r:id="rId196"/>
    <p:sldId id="455" r:id="rId197"/>
    <p:sldId id="456" r:id="rId198"/>
    <p:sldId id="457" r:id="rId199"/>
    <p:sldId id="458" r:id="rId200"/>
    <p:sldId id="459" r:id="rId201"/>
    <p:sldId id="460" r:id="rId202"/>
    <p:sldId id="461" r:id="rId203"/>
    <p:sldId id="462" r:id="rId204"/>
    <p:sldId id="463" r:id="rId205"/>
    <p:sldId id="464" r:id="rId206"/>
    <p:sldId id="465" r:id="rId207"/>
    <p:sldId id="466" r:id="rId208"/>
    <p:sldId id="469" r:id="rId209"/>
    <p:sldId id="470" r:id="rId210"/>
    <p:sldId id="472" r:id="rId211"/>
    <p:sldId id="474" r:id="rId212"/>
    <p:sldId id="471" r:id="rId213"/>
    <p:sldId id="473" r:id="rId214"/>
    <p:sldId id="477" r:id="rId215"/>
    <p:sldId id="478" r:id="rId216"/>
    <p:sldId id="479" r:id="rId217"/>
    <p:sldId id="467" r:id="rId218"/>
    <p:sldId id="475" r:id="rId219"/>
    <p:sldId id="476" r:id="rId220"/>
    <p:sldId id="480" r:id="rId221"/>
    <p:sldId id="481" r:id="rId222"/>
    <p:sldId id="482" r:id="rId223"/>
    <p:sldId id="468" r:id="rId224"/>
    <p:sldId id="484" r:id="rId225"/>
    <p:sldId id="483" r:id="rId2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4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commentAuthors" Target="commentAuthor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presProps" Target="presProps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viewProps" Target="viewProps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theme" Target="theme/theme1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231" Type="http://schemas.openxmlformats.org/officeDocument/2006/relationships/tableStyles" Target="tableStyle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09:11:01.078" idx="2">
    <p:pos x="10" y="10"/>
    <p:text>Нужно добавить блок list comprehensive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23:45:04.208" idx="3">
    <p:pos x="3550" y="1902"/>
    <p:text>Необходимо сделать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20:57:39.540" idx="4">
    <p:pos x="2070" y="3356"/>
    <p:text>Необходимо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49860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hyperlink" Target="http://cbu.uz/ru/arkhiv-kursov-valyut/json/RUB/" TargetMode="Externa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94A9E-51BF-487C-889E-1E0624DA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программы могут возникать разные ошибки</a:t>
            </a:r>
          </a:p>
          <a:p>
            <a:r>
              <a:rPr lang="ru-RU" dirty="0"/>
              <a:t>Для указания ошибки программа создает специальные объекты, называемые исключения</a:t>
            </a:r>
          </a:p>
          <a:p>
            <a:r>
              <a:rPr lang="ru-RU" dirty="0"/>
              <a:t>Исключения описаны в документации</a:t>
            </a:r>
          </a:p>
          <a:p>
            <a:r>
              <a:rPr lang="ru-RU" dirty="0"/>
              <a:t>Исключения могут быть обработаны в специальном блоке обработки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1611498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5399102-33EF-44DD-827B-3C8DA8AC01C3}"/>
              </a:ext>
            </a:extLst>
          </p:cNvPr>
          <p:cNvGrpSpPr/>
          <p:nvPr/>
        </p:nvGrpSpPr>
        <p:grpSpPr>
          <a:xfrm>
            <a:off x="2169042" y="1095154"/>
            <a:ext cx="6634716" cy="5071730"/>
            <a:chOff x="2169042" y="1095154"/>
            <a:chExt cx="6634716" cy="507173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A8F59FF-A629-43FB-A9B0-0158AB473AD2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9973E548-A29A-47AF-BE3A-101E0E122A86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84EE346-3F4A-42EA-8068-800AA6F7ABD4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965C8D6-FCCB-4268-BEAC-F058014319ED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3EB3412A-A3A6-4070-9B75-B12EB9734214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40A12E79-7BC5-4F86-B145-553B9ED1682A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B693087-C0C7-4F5A-8C64-6BF277180F51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012D72BB-A051-4654-92BC-EB4B2244FA44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62B9E81-09DD-4131-BE5F-F8874E8DFE43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0367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E719-F87E-49E8-B3C8-C84CF43F1C35}"/>
              </a:ext>
            </a:extLst>
          </p:cNvPr>
          <p:cNvSpPr txBox="1"/>
          <p:nvPr/>
        </p:nvSpPr>
        <p:spPr>
          <a:xfrm>
            <a:off x="2081324" y="2339185"/>
            <a:ext cx="694571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8367870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06CC-2601-4CEE-9B20-D6B50DA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 «Случайные приветствия»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EBDE-337F-46D5-A42C-627DC144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 </a:t>
            </a:r>
            <a:r>
              <a:rPr lang="en-US" dirty="0"/>
              <a:t>welcome(message)</a:t>
            </a:r>
            <a:r>
              <a:rPr lang="ru-RU" dirty="0"/>
              <a:t>, которая читает из файла строки с приветствиями и формирует из них список, после чего случайным образом выбирает строку из списка и возвращает эту строку как результат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739993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  <a:r>
              <a:rPr lang="en-US" dirty="0"/>
              <a:t>. </a:t>
            </a:r>
            <a:r>
              <a:rPr lang="ru-RU" dirty="0"/>
              <a:t>Все что прислал пользователь мы должны сохранить  файле, при этом «плохие» слова должны быть заменены на «***»</a:t>
            </a:r>
          </a:p>
          <a:p>
            <a:pPr lvl="1"/>
            <a:r>
              <a:rPr lang="ru-RU" dirty="0"/>
              <a:t>Разбираемся как разбивать строки группы</a:t>
            </a:r>
          </a:p>
          <a:p>
            <a:pPr lvl="1"/>
            <a:r>
              <a:rPr lang="ru-RU" dirty="0"/>
              <a:t>Разбираемся как заменять строки</a:t>
            </a:r>
          </a:p>
          <a:p>
            <a:pPr lvl="1"/>
            <a:r>
              <a:rPr lang="ru-RU" dirty="0"/>
              <a:t>Разбираемся как объединять строки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69262-26F8-47AC-B08E-50B4FADB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E4201-DA88-4E6F-8A79-DAA0916A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Для разделения в </a:t>
            </a:r>
            <a:r>
              <a:rPr lang="ru-RU" dirty="0" err="1"/>
              <a:t>Python</a:t>
            </a:r>
            <a:r>
              <a:rPr lang="ru-RU" dirty="0"/>
              <a:t> используется метод </a:t>
            </a:r>
            <a:r>
              <a:rPr lang="ru-RU" dirty="0" err="1"/>
              <a:t>split</a:t>
            </a:r>
            <a:r>
              <a:rPr lang="ru-RU" dirty="0"/>
              <a:t>(). В зависимости от разделителя он разбивает строку на перечень подстрок. В роли разделителя в данном случае может быть любой символ либо последовательность символов. Этот метод имеет следующие формы: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A00AFA9-9352-44E6-ADAB-48E7BC253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17672"/>
              </p:ext>
            </p:extLst>
          </p:nvPr>
        </p:nvGraphicFramePr>
        <p:xfrm>
          <a:off x="2032000" y="3771210"/>
          <a:ext cx="8834474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23">
                  <a:extLst>
                    <a:ext uri="{9D8B030D-6E8A-4147-A177-3AD203B41FA5}">
                      <a16:colId xmlns:a16="http://schemas.microsoft.com/office/drawing/2014/main" val="2691094586"/>
                    </a:ext>
                  </a:extLst>
                </a:gridCol>
                <a:gridCol w="6247051">
                  <a:extLst>
                    <a:ext uri="{9D8B030D-6E8A-4147-A177-3AD203B41FA5}">
                      <a16:colId xmlns:a16="http://schemas.microsoft.com/office/drawing/2014/main" val="406778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6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роли разделителя применяется такой символ, как пробел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роли разделителя применяется </a:t>
                      </a:r>
                      <a:r>
                        <a:rPr lang="ru-RU" b="1" dirty="0" err="1"/>
                        <a:t>delimeter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0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delimeter,num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параметром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указывается, какое количество вхождений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delimeter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применяется для разделения. При этом оставшаяся часть строки добавляется в перечень без разделения на подстроки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3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1547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FB970-E886-43B4-8044-9964F4FA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624BB-4EF2-45F1-9697-C81AE30C5FAB}"/>
              </a:ext>
            </a:extLst>
          </p:cNvPr>
          <p:cNvSpPr txBox="1"/>
          <p:nvPr/>
        </p:nvSpPr>
        <p:spPr>
          <a:xfrm>
            <a:off x="2339162" y="2018828"/>
            <a:ext cx="7328491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 собака по роялю'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Шла, собака по ролю'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0933956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59662-421F-4ADD-9021-52756280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строк методом </a:t>
            </a:r>
            <a:r>
              <a:rPr lang="en-US" dirty="0"/>
              <a:t>join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AA0CB-ED71-4112-9E7D-AC642807C669}"/>
              </a:ext>
            </a:extLst>
          </p:cNvPr>
          <p:cNvSpPr txBox="1"/>
          <p:nvPr/>
        </p:nvSpPr>
        <p:spPr>
          <a:xfrm>
            <a:off x="2126512" y="2505670"/>
            <a:ext cx="676496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'собака'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'по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'роялю'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20674332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DF1A8-8451-4278-BB9A-D0EBD9BE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в </a:t>
            </a:r>
            <a:r>
              <a:rPr lang="ru-RU" dirty="0" err="1"/>
              <a:t>Python</a:t>
            </a:r>
            <a:r>
              <a:rPr lang="ru-RU" dirty="0"/>
              <a:t> заменить в строке одну подстроку на другую, применяют метод </a:t>
            </a:r>
            <a:r>
              <a:rPr lang="en-US" dirty="0"/>
              <a:t>replace:</a:t>
            </a: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6BC0960-0430-4298-8EF1-9AC065F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04986"/>
              </p:ext>
            </p:extLst>
          </p:nvPr>
        </p:nvGraphicFramePr>
        <p:xfrm>
          <a:off x="1936307" y="342900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14">
                  <a:extLst>
                    <a:ext uri="{9D8B030D-6E8A-4147-A177-3AD203B41FA5}">
                      <a16:colId xmlns:a16="http://schemas.microsoft.com/office/drawing/2014/main" val="1701794830"/>
                    </a:ext>
                  </a:extLst>
                </a:gridCol>
                <a:gridCol w="5779386">
                  <a:extLst>
                    <a:ext uri="{9D8B030D-6E8A-4147-A177-3AD203B41FA5}">
                      <a16:colId xmlns:a16="http://schemas.microsoft.com/office/drawing/2014/main" val="281200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подстрока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заменяется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8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new, num)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показывает, сколько вхождений подстроки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требуется заменить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4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3481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DA83E-CC4C-43CE-BFFA-9B42E21B22E9}"/>
              </a:ext>
            </a:extLst>
          </p:cNvPr>
          <p:cNvSpPr txBox="1"/>
          <p:nvPr/>
        </p:nvSpPr>
        <p:spPr>
          <a:xfrm>
            <a:off x="1435395" y="2274838"/>
            <a:ext cx="771126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"+8-445-221-35-99"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213378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139BE-E797-46D2-9E34-196E33AA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«Вежливый ответ пользователю»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F1C4F-93DB-4105-8B79-D8282E93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Ваша функция должна прочитать два файла – один со списком хороших слов, другой со списком плохих слов</a:t>
            </a:r>
          </a:p>
          <a:p>
            <a:r>
              <a:rPr lang="ru-RU" dirty="0"/>
              <a:t>Найдите в ответе пользователя плохие слова и замените их на символы «***»</a:t>
            </a:r>
          </a:p>
          <a:p>
            <a:r>
              <a:rPr lang="ru-RU" dirty="0"/>
              <a:t>На каждое хорошее слово найденное пользователю сформируйте вежливый ответ. Каждую фразу ответа поместите в список</a:t>
            </a:r>
          </a:p>
          <a:p>
            <a:r>
              <a:rPr lang="ru-RU" dirty="0"/>
              <a:t>Объедините фразы из списка в одну строку и верните эту строку из вашей функции. Именно это строка будет отправлена как ответ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80026606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D5EF4-314F-4C4F-AD70-D7FAEF6D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Регулярное выражение — это строка, задающая шаблон поиска подстрок в тексте. Одному шаблону может соответствовать много разных строчек</a:t>
            </a:r>
          </a:p>
          <a:p>
            <a:r>
              <a:rPr lang="ru-RU" dirty="0"/>
              <a:t>Термин «Регулярные выражения» является переводом английского словосочетания «</a:t>
            </a:r>
            <a:r>
              <a:rPr lang="ru-RU" dirty="0" err="1"/>
              <a:t>Regular</a:t>
            </a:r>
            <a:r>
              <a:rPr lang="ru-RU" dirty="0"/>
              <a:t> </a:t>
            </a:r>
            <a:r>
              <a:rPr lang="ru-RU" dirty="0" err="1"/>
              <a:t>expressions</a:t>
            </a:r>
            <a:r>
              <a:rPr lang="ru-RU" dirty="0"/>
              <a:t>»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Регулярное выражение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состоит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из обычных символов и специальных командных последовательностей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2312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A1AF6-9274-468E-B566-5304BFB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регулярных выражений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AFAFE7D-686E-4E1A-A6D9-656CE6043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03513"/>
              </p:ext>
            </p:extLst>
          </p:nvPr>
        </p:nvGraphicFramePr>
        <p:xfrm>
          <a:off x="838200" y="1407160"/>
          <a:ext cx="10515600" cy="508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936">
                  <a:extLst>
                    <a:ext uri="{9D8B030D-6E8A-4147-A177-3AD203B41FA5}">
                      <a16:colId xmlns:a16="http://schemas.microsoft.com/office/drawing/2014/main" val="3947731533"/>
                    </a:ext>
                  </a:extLst>
                </a:gridCol>
                <a:gridCol w="6074664">
                  <a:extLst>
                    <a:ext uri="{9D8B030D-6E8A-4147-A177-3AD203B41FA5}">
                      <a16:colId xmlns:a16="http://schemas.microsoft.com/office/drawing/2014/main" val="8432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Регулярное выражение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6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В точности текст «</a:t>
                      </a:r>
                      <a:r>
                        <a:rPr lang="ru-RU" dirty="0" err="1">
                          <a:effectLst/>
                        </a:rPr>
                        <a:t>simple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text</a:t>
                      </a:r>
                      <a:r>
                        <a:rPr lang="ru-RU" dirty="0">
                          <a:effectLst/>
                        </a:rPr>
                        <a:t>»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5017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\d{5}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Последовательности из 5 цифр. </a:t>
                      </a:r>
                      <a:r>
                        <a:rPr lang="ru-RU" dirty="0"/>
                        <a:t>\d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любую цифру. </a:t>
                      </a:r>
                      <a:r>
                        <a:rPr lang="ru-RU" dirty="0"/>
                        <a:t>{5}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5 раз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\d\d/\d\d/\d{4}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Даты в формате ДД/ММ/ГГГГ (и прочие куски, на них похожие, например, 98/76/5432)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\b\w{3}\b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Слова в точности из трёх букв. </a:t>
                      </a:r>
                      <a:r>
                        <a:rPr lang="ru-RU" dirty="0"/>
                        <a:t>\b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границу слова. (с одной стороны буква, а с другой — нет), </a:t>
                      </a:r>
                      <a:r>
                        <a:rPr lang="ru-RU" dirty="0"/>
                        <a:t>\w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любая буква, </a:t>
                      </a:r>
                      <a:r>
                        <a:rPr lang="ru-RU" dirty="0"/>
                        <a:t>{3}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три раза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3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[-+]?\d+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Целое число, например, 7, +17, -42, 0013 (возможны ведущие нули)</a:t>
                      </a:r>
                      <a:br>
                        <a:rPr lang="ru-RU" dirty="0"/>
                      </a:br>
                      <a:r>
                        <a:rPr lang="ru-RU" dirty="0"/>
                        <a:t>[-+]?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либо -, либо +, либо пусто. </a:t>
                      </a:r>
                      <a:r>
                        <a:rPr lang="ru-RU" dirty="0"/>
                        <a:t>\d+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последовательность из 1 или более цифр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[-+]?(?:\d+(?:\.\d*)?|\.\d+)(?:[eE][-+]?\d+)?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Действительное число, возможно в экспоненциальной записи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0.2, +5.45, -.4, 6e23, -3.17E-14.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71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8951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582A7-8BF0-4303-B773-0020C22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регулярного выражения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0F56E9-A80C-4EF2-B814-F0E6D76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" y="2086356"/>
            <a:ext cx="11814048" cy="24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99CFBC-CB05-4DA6-829F-100EE8BEF53B}"/>
              </a:ext>
            </a:extLst>
          </p:cNvPr>
          <p:cNvSpPr txBox="1"/>
          <p:nvPr/>
        </p:nvSpPr>
        <p:spPr>
          <a:xfrm>
            <a:off x="4218432" y="6642556"/>
            <a:ext cx="2523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Картинка из статьи </a:t>
            </a:r>
            <a:r>
              <a:rPr lang="en-US" sz="800" dirty="0">
                <a:hlinkClick r:id="rId3"/>
              </a:rPr>
              <a:t>https://habr.com/ru/post/349860/</a:t>
            </a:r>
            <a:r>
              <a:rPr lang="ru-RU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48492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Шаблоны, соответствующие одному символу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446901"/>
              </p:ext>
            </p:extLst>
          </p:nvPr>
        </p:nvGraphicFramePr>
        <p:xfrm>
          <a:off x="972312" y="768731"/>
          <a:ext cx="11073383" cy="59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56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5596128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318211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любой символ, кроме новой строки </a:t>
                      </a:r>
                      <a:r>
                        <a:rPr lang="ru-RU" sz="1400" dirty="0"/>
                        <a:t>\n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м.л.ко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молоко, </a:t>
                      </a:r>
                      <a:r>
                        <a:rPr lang="ru-RU" sz="1400" dirty="0" err="1"/>
                        <a:t>малако</a:t>
                      </a:r>
                      <a:r>
                        <a:rPr lang="ru-RU" sz="1400" dirty="0"/>
                        <a:t>,</a:t>
                      </a:r>
                    </a:p>
                    <a:p>
                      <a:r>
                        <a:rPr lang="ru-RU" sz="1400" dirty="0"/>
                        <a:t>Им0л0коИхлеб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цифра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СУ35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СУ11</a:t>
                      </a:r>
                      <a:r>
                        <a:rPr lang="ru-RU" sz="1400" dirty="0"/>
                        <a:t>1, АЛ</a:t>
                      </a:r>
                      <a:r>
                        <a:rPr lang="ru-RU" sz="1400" b="1" dirty="0"/>
                        <a:t>СУ14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цифры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926\D123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926)123, 1926-1234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пробельный символ (пробел, табуляция, конец строки и т.п.)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бор ода, бор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ода, борода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непробельный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X123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я123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!123</a:t>
                      </a:r>
                      <a:r>
                        <a:rPr lang="ru-RU" sz="1400" dirty="0"/>
                        <a:t>456, 1 + 123456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буква (то, что может быть частью слова), а также цифры и </a:t>
                      </a:r>
                      <a:r>
                        <a:rPr lang="ru-RU" sz="140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\w\w\w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Год, </a:t>
                      </a:r>
                      <a:r>
                        <a:rPr lang="en-US" sz="1400" dirty="0"/>
                        <a:t>f_3, </a:t>
                      </a:r>
                      <a:r>
                        <a:rPr lang="en-US" sz="1400" dirty="0" err="1"/>
                        <a:t>qwert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не-буква, не-цифра и не подчёркивание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сом\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сом!, сом?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из символов в скобках,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 также любой символ из диапазона </a:t>
                      </a:r>
                      <a:r>
                        <a:rPr lang="ru-RU" sz="1400" dirty="0"/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[0-9][0-9A-Fa-f]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12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1F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4B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перечисленных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&lt;[^&gt;]&gt;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&lt;1&gt;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&lt;a&gt;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&lt;&gt;&gt;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[*[(+\\\]\t]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внутри скобок нужно экранировать только </a:t>
                      </a:r>
                      <a:r>
                        <a:rPr lang="ru-RU" sz="1400" dirty="0"/>
                        <a:t>]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400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Начало или конец слова (слева пусто или не-буква, справа буква и наоборот).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отличие от предыдущих соответствует позиции, а не символу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перевал,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граница слова: либо и слева, и справа буквы,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либо и слева, и справа НЕ буквы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6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-], [-1]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нужен минус, его нужно указать последним или первым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10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227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96100"/>
            <a:ext cx="113538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Квантификаторы (указание количества повторений)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103697"/>
              </p:ext>
            </p:extLst>
          </p:nvPr>
        </p:nvGraphicFramePr>
        <p:xfrm>
          <a:off x="262128" y="1427099"/>
          <a:ext cx="11667744" cy="475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30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6717711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263347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Ровно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\d{4}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1, 12, 123, 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m,n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m до n повторений включительно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\d{2,4}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{m,}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менее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</a:t>
                      </a:r>
                      <a:endParaRPr lang="ru-RU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{,n}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более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\d{,2}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одно вхождение, синоним </a:t>
                      </a:r>
                      <a:r>
                        <a:rPr lang="ru-RU" sz="1400" dirty="0"/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валы?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более, синоним </a:t>
                      </a:r>
                      <a:r>
                        <a:rPr lang="ru-RU" sz="1400" dirty="0"/>
                        <a:t>{0,}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d*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СУ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СУ12</a:t>
                      </a:r>
                      <a:r>
                        <a:rPr lang="ru-RU" sz="1800" dirty="0"/>
                        <a:t>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 или более, синоним </a:t>
                      </a:r>
                      <a:r>
                        <a:rPr lang="ru-RU" sz="1400" dirty="0"/>
                        <a:t>{1,}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a\)+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*?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+?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??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m,n</a:t>
                      </a:r>
                      <a:r>
                        <a:rPr lang="en-US" sz="1800" dirty="0"/>
                        <a:t>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{,n}?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{m,}?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квантификаторы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жадные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захватывают максимально возможное число символов.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 </a:t>
                      </a:r>
                      <a:r>
                        <a:rPr lang="ru-RU" sz="1400" dirty="0"/>
                        <a:t>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делает их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ленивыми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они захватывают минимально возможное число символов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\(.*\)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\(.*?\)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 * (c + d) * (e + f)</a:t>
                      </a:r>
                      <a:br>
                        <a:rPr lang="pt-BR" sz="1400" dirty="0"/>
                      </a:br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 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(c + d) * (e + f)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2274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A5D29-60BC-456F-8294-39E025A3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 для работы с регулярными выражениями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BD36612-4082-4FF0-A40D-C5171C2F2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87128"/>
              </p:ext>
            </p:extLst>
          </p:nvPr>
        </p:nvGraphicFramePr>
        <p:xfrm>
          <a:off x="838200" y="2337689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4">
                  <a:extLst>
                    <a:ext uri="{9D8B030D-6E8A-4147-A177-3AD203B41FA5}">
                      <a16:colId xmlns:a16="http://schemas.microsoft.com/office/drawing/2014/main" val="1671228564"/>
                    </a:ext>
                  </a:extLst>
                </a:gridCol>
                <a:gridCol w="7123176">
                  <a:extLst>
                    <a:ext uri="{9D8B030D-6E8A-4147-A177-3AD203B41FA5}">
                      <a16:colId xmlns:a16="http://schemas.microsoft.com/office/drawing/2014/main" val="4021867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2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первую строчку, подходящую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6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re.fullmatch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9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re.split(pattern, string,maxsplit=0)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 </a:t>
                      </a:r>
                      <a:r>
                        <a:rPr lang="ru-RU" dirty="0" err="1"/>
                        <a:t>str.split</a:t>
                      </a:r>
                      <a:r>
                        <a:rPr lang="ru-RU" dirty="0"/>
                        <a:t>()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только разделение происходит по подстрокам, подходящим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8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re.finditer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(выдаются </a:t>
                      </a:r>
                      <a:r>
                        <a:rPr lang="ru-RU" dirty="0" err="1"/>
                        <a:t>match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-объекты)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6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string, count=0)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 </a:t>
                      </a:r>
                      <a:r>
                        <a:rPr lang="ru-RU" dirty="0" err="1"/>
                        <a:t>repl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92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7045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D6B0F-B875-408F-8C67-CD61EC35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Использование функций работы с регулярными выражениями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70E9A-0628-40A5-97ED-5EABB1ACD1A1}"/>
              </a:ext>
            </a:extLst>
          </p:cNvPr>
          <p:cNvSpPr txBox="1"/>
          <p:nvPr/>
        </p:nvSpPr>
        <p:spPr>
          <a:xfrm>
            <a:off x="341376" y="1325563"/>
            <a:ext cx="1165555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123-12-12'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23-12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1231212'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Not found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'12-12'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YES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Т. 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re.split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Где, скажите мне, мои очки??!'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['Где', 'скажите', 'мне', 'мои', 'очки', '']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['19.01.2018', '01.09.2017']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re.finditer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Дата'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начинается с позиции'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m.start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Дата 19.01.2018 начинается с позиции 20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Дата 01.09.2017 начинается с позиции 45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re.sub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'DD.MM.YYYY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Эта строка написана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DD.MM.YYYY,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 могла бы и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375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2654E-7B45-4813-8ECC-CDF2DE88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Тестирование регулярных выражений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D687C-5277-4B7A-A95D-33BD58E3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45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https://regex101.com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C6B26F-AFCD-4AD5-A0D2-42385652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67" y="1713611"/>
            <a:ext cx="9328581" cy="50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F9501-341C-42BA-8A46-6B8016C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для настройки режимов работы регулярных выражений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D06D1A6-0332-41B4-9020-C756EA585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16944"/>
              </p:ext>
            </p:extLst>
          </p:nvPr>
        </p:nvGraphicFramePr>
        <p:xfrm>
          <a:off x="2032000" y="2111756"/>
          <a:ext cx="8128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24">
                  <a:extLst>
                    <a:ext uri="{9D8B030D-6E8A-4147-A177-3AD203B41FA5}">
                      <a16:colId xmlns:a16="http://schemas.microsoft.com/office/drawing/2014/main" val="2812660308"/>
                    </a:ext>
                  </a:extLst>
                </a:gridCol>
                <a:gridCol w="6234176">
                  <a:extLst>
                    <a:ext uri="{9D8B030D-6E8A-4147-A177-3AD203B41FA5}">
                      <a16:colId xmlns:a16="http://schemas.microsoft.com/office/drawing/2014/main" val="381229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Флаг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4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re.ASCII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юникодные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символы с соответствующим качеством.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 не только арабские цифры,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 и вот такие: ٠١٢٣٤٥٦٧٨٩. </a:t>
                      </a:r>
                      <a:r>
                        <a:rPr lang="en-US" dirty="0" err="1"/>
                        <a:t>re.ASCII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ускоряет работу,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все соответствия лежат внутри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1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re.IGNORECASE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различать заглавные и маленькие буквы.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Работает медленнее, но иногда удобно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re.MULTILINE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Специальные символы </a:t>
                      </a:r>
                      <a:r>
                        <a:rPr lang="ru-RU" dirty="0"/>
                        <a:t>^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dirty="0"/>
                        <a:t>$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началу и концу каждой 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0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re.DOTALL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символ </a:t>
                      </a:r>
                      <a:r>
                        <a:rPr lang="ru-RU" dirty="0"/>
                        <a:t>\n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конца строки не подходит под точку.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 этим флагом точка — вообще любой символ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8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26008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5628D-A9E1-4208-ADB7-8A6EB32C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флагов настройки регулярных выражений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FA954-C802-4D1E-A4D4-6D3288EADD19}"/>
              </a:ext>
            </a:extLst>
          </p:cNvPr>
          <p:cNvSpPr txBox="1"/>
          <p:nvPr/>
        </p:nvSpPr>
        <p:spPr>
          <a:xfrm>
            <a:off x="2057400" y="1690688"/>
            <a:ext cx="7537704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['12', '٦٧']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Hello', 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мир']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['Hello']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re.IGNORECASE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ОООО',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'ЫЫЫЫ',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 =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с вишней1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вишней2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re.DOTALL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Торт\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вишней1', 'вишней2']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'^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9127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761B-7277-4220-84EE-CD71F488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0AEB8-7409-400D-9436-D94F4772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Составьте регулярное выражение для проверки правильности:</a:t>
            </a:r>
          </a:p>
          <a:p>
            <a:pPr lvl="1"/>
            <a:r>
              <a:rPr lang="ru-RU" dirty="0"/>
              <a:t>Телефонного номера</a:t>
            </a:r>
          </a:p>
          <a:p>
            <a:pPr lvl="1"/>
            <a:r>
              <a:rPr lang="ru-RU" dirty="0"/>
              <a:t>Адреса электронной почты</a:t>
            </a:r>
          </a:p>
          <a:p>
            <a:pPr lvl="1"/>
            <a:r>
              <a:rPr lang="ru-RU" dirty="0"/>
              <a:t>Автомобильного номера, по стандарту принятому в вашей стране</a:t>
            </a:r>
          </a:p>
          <a:p>
            <a:pPr lvl="1"/>
            <a:r>
              <a:rPr lang="ru-RU" dirty="0"/>
              <a:t>Времени суток в 12 часовом формате (с указанием </a:t>
            </a:r>
            <a:r>
              <a:rPr lang="en-US" dirty="0"/>
              <a:t>am </a:t>
            </a:r>
            <a:r>
              <a:rPr lang="ru-RU" dirty="0"/>
              <a:t>или </a:t>
            </a:r>
            <a:r>
              <a:rPr lang="en-US" dirty="0"/>
              <a:t>pm)</a:t>
            </a:r>
          </a:p>
          <a:p>
            <a:pPr lvl="1"/>
            <a:r>
              <a:rPr lang="ru-RU" dirty="0"/>
              <a:t>Времени суток в 24 часовом формате</a:t>
            </a:r>
          </a:p>
        </p:txBody>
      </p:sp>
    </p:spTree>
    <p:extLst>
      <p:ext uri="{BB962C8B-B14F-4D97-AF65-F5344CB8AC3E}">
        <p14:creationId xmlns:p14="http://schemas.microsoft.com/office/powerpoint/2010/main" val="382566630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CDBDA-27C0-48BD-BA87-B563DEC9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«Дотошный 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D3D70-C4BF-4220-ACBD-AFB3872AD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Пользователь будет вводить телефонные номера, номера автомобилей и время когда ему следует напомнить о делах</a:t>
            </a:r>
          </a:p>
          <a:p>
            <a:r>
              <a:rPr lang="ru-RU" dirty="0"/>
              <a:t>Ваша функция должна проверять корректность введенных данных с помощью регулярных выражений</a:t>
            </a:r>
          </a:p>
          <a:p>
            <a:r>
              <a:rPr lang="ru-RU" dirty="0"/>
              <a:t>Если выражение корректно, то в качестве результата функции возвращается случайная строка, означающая, что бот запомнил информацию. Возьмите для реализации предыдущие упражнения</a:t>
            </a:r>
          </a:p>
          <a:p>
            <a:r>
              <a:rPr lang="ru-RU" dirty="0"/>
              <a:t>Если выражение некорректно, то бот должен в качестве результата функции уведомить пользователя строкой, содержащей информацию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349059640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B8543-692A-47CB-AEC3-A234351D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C5207-B269-45FE-80E0-BF1559FA8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7</a:t>
            </a:r>
          </a:p>
        </p:txBody>
      </p:sp>
    </p:spTree>
    <p:extLst>
      <p:ext uri="{BB962C8B-B14F-4D97-AF65-F5344CB8AC3E}">
        <p14:creationId xmlns:p14="http://schemas.microsoft.com/office/powerpoint/2010/main" val="360027173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C6914-DD96-4200-B4B3-C62EB112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196B7-1BBB-4636-AE85-80F58C29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должен иметь возможность запросить расписание поездов. Для этого он формирует запрос в следующем виде:</a:t>
            </a:r>
            <a:br>
              <a:rPr lang="ru-RU" dirty="0"/>
            </a:br>
            <a:r>
              <a:rPr lang="ru-RU" i="1" dirty="0"/>
              <a:t>Покажи расписание со станции </a:t>
            </a:r>
            <a:r>
              <a:rPr lang="ru-RU" i="1" u="sng" dirty="0"/>
              <a:t>Вольный поселок </a:t>
            </a:r>
            <a:r>
              <a:rPr lang="ru-RU" i="1" dirty="0"/>
              <a:t>до станции </a:t>
            </a:r>
            <a:r>
              <a:rPr lang="ru-RU" i="1" u="sng" dirty="0"/>
              <a:t>Свободные </a:t>
            </a:r>
            <a:r>
              <a:rPr lang="ru-RU" i="1" u="sng" dirty="0" err="1"/>
              <a:t>лаврики</a:t>
            </a:r>
            <a:r>
              <a:rPr lang="ru-RU" dirty="0"/>
              <a:t> (здесь подчеркнутое меняется, остальная часть фразы постоянна)</a:t>
            </a:r>
            <a:endParaRPr lang="ru-RU" i="1" u="sng" dirty="0"/>
          </a:p>
          <a:p>
            <a:pPr lvl="1"/>
            <a:r>
              <a:rPr lang="ru-RU" dirty="0"/>
              <a:t>Разбираемся как работать с реляционной базой данных на примере </a:t>
            </a:r>
            <a:r>
              <a:rPr lang="en-US" dirty="0" err="1"/>
              <a:t>Postgre</a:t>
            </a:r>
            <a:r>
              <a:rPr lang="en-US" dirty="0"/>
              <a:t> 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55913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– это файл специального формата, содержащий информацию, структурированную заданным образом	</a:t>
            </a:r>
          </a:p>
          <a:p>
            <a:r>
              <a:rPr lang="ru-RU" dirty="0"/>
              <a:t>База данных – это совокупность массивов и файлов данных, организованная по определённым правилам, предусматривающим стандартные принципы описания, хранения и обработки данных независимо от их вида</a:t>
            </a:r>
          </a:p>
        </p:txBody>
      </p:sp>
    </p:spTree>
    <p:extLst>
      <p:ext uri="{BB962C8B-B14F-4D97-AF65-F5344CB8AC3E}">
        <p14:creationId xmlns:p14="http://schemas.microsoft.com/office/powerpoint/2010/main" val="603459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Одно из основных свойств БД – независимость данных от программы, использующих эти данные. Работа с базой данных требует решения различных задач, основные из них следующие:</a:t>
            </a:r>
          </a:p>
          <a:p>
            <a:pPr lvl="1"/>
            <a:r>
              <a:rPr lang="ru-RU" dirty="0"/>
              <a:t>создание базы;</a:t>
            </a:r>
          </a:p>
          <a:p>
            <a:pPr lvl="1"/>
            <a:r>
              <a:rPr lang="ru-RU" dirty="0"/>
              <a:t>запись данных в базу;</a:t>
            </a:r>
          </a:p>
          <a:p>
            <a:pPr lvl="1"/>
            <a:r>
              <a:rPr lang="ru-RU" dirty="0"/>
              <a:t>корректировка данных;</a:t>
            </a:r>
          </a:p>
          <a:p>
            <a:pPr lvl="1"/>
            <a:r>
              <a:rPr lang="ru-RU" dirty="0"/>
              <a:t>выборка данных из базы по запросам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9100012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56B01-7FDB-4988-84B8-05C82DA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информации, содержащейся в базе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743FC-3A43-48F0-AE9A-8CEE21D9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информация, содержащаяся в базах данных, должна быть:</a:t>
            </a:r>
          </a:p>
          <a:p>
            <a:pPr lvl="1"/>
            <a:r>
              <a:rPr lang="ru-RU" dirty="0"/>
              <a:t>непротиворечивой (не должно быть данных, противоречащих друг другу);</a:t>
            </a:r>
          </a:p>
          <a:p>
            <a:pPr lvl="1"/>
            <a:r>
              <a:rPr lang="ru-RU" dirty="0" err="1"/>
              <a:t>неизбыточной</a:t>
            </a:r>
            <a:r>
              <a:rPr lang="ru-RU" dirty="0"/>
              <a:t> (следует избегать ненужного дублирования информации в базе, избыточность может привести к противоречивости – например, если какие – то данные изменяют, а их копию в другой части базы забыли изменить);</a:t>
            </a:r>
          </a:p>
          <a:p>
            <a:pPr lvl="1"/>
            <a:r>
              <a:rPr lang="ru-RU" dirty="0"/>
              <a:t>целостной (все данные должны быть связаны, не должно быть ссылок на несуществующие в базе данные)</a:t>
            </a:r>
          </a:p>
        </p:txBody>
      </p:sp>
    </p:spTree>
    <p:extLst>
      <p:ext uri="{BB962C8B-B14F-4D97-AF65-F5344CB8AC3E}">
        <p14:creationId xmlns:p14="http://schemas.microsoft.com/office/powerpoint/2010/main" val="427688506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8DC92-426B-4CD2-91D4-43E9186B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управления базами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1EA28-1865-4511-BD19-108340F8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Систе́ма</a:t>
            </a:r>
            <a:r>
              <a:rPr lang="ru-RU" dirty="0"/>
              <a:t> </a:t>
            </a:r>
            <a:r>
              <a:rPr lang="ru-RU" dirty="0" err="1"/>
              <a:t>управле́ния</a:t>
            </a:r>
            <a:r>
              <a:rPr lang="ru-RU" dirty="0"/>
              <a:t> </a:t>
            </a:r>
            <a:r>
              <a:rPr lang="ru-RU" dirty="0" err="1"/>
              <a:t>ба́зами</a:t>
            </a:r>
            <a:r>
              <a:rPr lang="ru-RU" dirty="0"/>
              <a:t> </a:t>
            </a:r>
            <a:r>
              <a:rPr lang="ru-RU" dirty="0" err="1"/>
              <a:t>да́нных</a:t>
            </a:r>
            <a:r>
              <a:rPr lang="ru-RU" dirty="0"/>
              <a:t>, (СУБД) — совокупность программных и лингвистических средств общего или специального назначения, обеспечивающих управление созданием и использованием баз данных. </a:t>
            </a:r>
          </a:p>
          <a:p>
            <a:r>
              <a:rPr lang="ru-RU" dirty="0"/>
              <a:t>СУБД — комплекс программ, позволяющих создать базу данных и манипулировать данными</a:t>
            </a:r>
          </a:p>
          <a:p>
            <a:r>
              <a:rPr lang="ru-RU" dirty="0"/>
              <a:t>Примеры СУБД: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SQL</a:t>
            </a:r>
          </a:p>
          <a:p>
            <a:pPr lvl="1"/>
            <a:r>
              <a:rPr lang="en-US" dirty="0"/>
              <a:t>Mongo 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84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587E8-7A77-4CC8-8673-AD55BDE5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9CB1E-F363-45D5-B07D-14A36B33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представляет собой набор таблиц, связанных друг с другом отношениями</a:t>
            </a:r>
            <a:endParaRPr lang="en-US" dirty="0"/>
          </a:p>
          <a:p>
            <a:r>
              <a:rPr lang="ru-RU" dirty="0"/>
              <a:t>Сами таблицы ничего не знают друг о друге</a:t>
            </a:r>
          </a:p>
          <a:p>
            <a:r>
              <a:rPr lang="ru-RU" dirty="0"/>
              <a:t>Отношение между таблицами поддерживается реляционной СУБД</a:t>
            </a:r>
          </a:p>
        </p:txBody>
      </p:sp>
    </p:spTree>
    <p:extLst>
      <p:ext uri="{BB962C8B-B14F-4D97-AF65-F5344CB8AC3E}">
        <p14:creationId xmlns:p14="http://schemas.microsoft.com/office/powerpoint/2010/main" val="295966166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6354F-5EC3-4F25-9CB6-EE3E6FB0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Таблица представляет собой двумерный массив, в котором хранятся данные</a:t>
            </a:r>
          </a:p>
          <a:p>
            <a:r>
              <a:rPr lang="ru-RU" dirty="0"/>
              <a:t>Столбцы таблицы называются полями, строки – записями</a:t>
            </a:r>
          </a:p>
          <a:p>
            <a:r>
              <a:rPr lang="ru-RU" dirty="0"/>
              <a:t> Количество полей таблицы фиксировано, количество записей – нет</a:t>
            </a:r>
          </a:p>
          <a:p>
            <a:r>
              <a:rPr lang="ru-RU" dirty="0"/>
              <a:t>Фактически таблица – нефиксированный массив записей с одинаковой структурой полей в каждой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209752709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2DA579DB-E201-495C-832C-A40B61034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893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0A966A33-A1D5-4601-B23C-77FE100D3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22174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9265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AEA68-7664-4CF8-9E2E-359A9FC2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Проектируем таблицы для задачи «Расписание»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E7EAB6-8919-4B51-A2C6-47530D444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0" t="14143" r="4122" b="6284"/>
          <a:stretch/>
        </p:blipFill>
        <p:spPr>
          <a:xfrm>
            <a:off x="2392325" y="1616149"/>
            <a:ext cx="6432698" cy="2583712"/>
          </a:xfrm>
          <a:prstGeom prst="rect">
            <a:avLst/>
          </a:prstGeom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A48F1F6-B3DC-4FFF-82C5-7F4C8355CF27}"/>
              </a:ext>
            </a:extLst>
          </p:cNvPr>
          <p:cNvSpPr/>
          <p:nvPr/>
        </p:nvSpPr>
        <p:spPr>
          <a:xfrm>
            <a:off x="350874" y="5241851"/>
            <a:ext cx="2169042" cy="1095153"/>
          </a:xfrm>
          <a:prstGeom prst="wedgeRectCallout">
            <a:avLst>
              <a:gd name="adj1" fmla="val 84559"/>
              <a:gd name="adj2" fmla="val -192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станций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1AFCBA5-933E-49B6-9705-9C28A4A0075D}"/>
              </a:ext>
            </a:extLst>
          </p:cNvPr>
          <p:cNvSpPr/>
          <p:nvPr/>
        </p:nvSpPr>
        <p:spPr>
          <a:xfrm>
            <a:off x="8825023" y="5397722"/>
            <a:ext cx="2169042" cy="1095153"/>
          </a:xfrm>
          <a:prstGeom prst="wedgeRectCallout">
            <a:avLst>
              <a:gd name="adj1" fmla="val -83578"/>
              <a:gd name="adj2" fmla="val -226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поездов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0A9250E-1B58-4807-9A6E-C5BA0B7D70DD}"/>
              </a:ext>
            </a:extLst>
          </p:cNvPr>
          <p:cNvSpPr/>
          <p:nvPr/>
        </p:nvSpPr>
        <p:spPr>
          <a:xfrm>
            <a:off x="4380614" y="5482782"/>
            <a:ext cx="2987748" cy="1010093"/>
          </a:xfrm>
          <a:prstGeom prst="wedgeRectCallout">
            <a:avLst>
              <a:gd name="adj1" fmla="val -8734"/>
              <a:gd name="adj2" fmla="val -29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Связь между таблицами, указывает, что из </a:t>
            </a:r>
            <a:r>
              <a:rPr lang="en-US" dirty="0"/>
              <a:t>Trains </a:t>
            </a:r>
            <a:r>
              <a:rPr lang="ru-RU" dirty="0"/>
              <a:t>есть ссылка на таблицу </a:t>
            </a:r>
            <a:r>
              <a:rPr lang="en-US" dirty="0"/>
              <a:t>Stations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36605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F6954-1200-4570-8EDE-F809CFB1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наполнить таблицы данными и как получить данные из таблиц?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EAAD1-5805-460B-8B06-A859681D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работы с таблицами используется специальный язык структурированных запросов (</a:t>
            </a:r>
            <a:r>
              <a:rPr lang="en-US" dirty="0"/>
              <a:t>Structured Query Language)</a:t>
            </a:r>
          </a:p>
          <a:p>
            <a:r>
              <a:rPr lang="en-US" dirty="0"/>
              <a:t>SQL </a:t>
            </a:r>
            <a:r>
              <a:rPr lang="ru-RU" dirty="0"/>
              <a:t>поддерживает следующие типы команд:</a:t>
            </a:r>
          </a:p>
          <a:p>
            <a:pPr lvl="1"/>
            <a:r>
              <a:rPr lang="ru-RU" dirty="0"/>
              <a:t>Команды по управлению таблицами базы данных (</a:t>
            </a:r>
            <a:r>
              <a:rPr lang="en-US" dirty="0"/>
              <a:t>CREATE, DROP,…)</a:t>
            </a:r>
          </a:p>
          <a:p>
            <a:pPr lvl="1"/>
            <a:r>
              <a:rPr lang="en-US" dirty="0"/>
              <a:t>SELECT- </a:t>
            </a:r>
            <a:r>
              <a:rPr lang="ru-RU" dirty="0"/>
              <a:t>выборка записей из таблиц в соответствии с указанными критериями</a:t>
            </a:r>
          </a:p>
          <a:p>
            <a:pPr lvl="1"/>
            <a:r>
              <a:rPr lang="en-US" dirty="0"/>
              <a:t>INSERT –</a:t>
            </a:r>
            <a:r>
              <a:rPr lang="ru-RU" dirty="0"/>
              <a:t> вставка одной или несколько записей в таблицу</a:t>
            </a:r>
          </a:p>
          <a:p>
            <a:pPr lvl="1"/>
            <a:r>
              <a:rPr lang="en-US" dirty="0"/>
              <a:t>UPDATE – </a:t>
            </a:r>
            <a:r>
              <a:rPr lang="ru-RU" dirty="0"/>
              <a:t>обновление записей таблицы, удовлетворяющих указанным критериям</a:t>
            </a:r>
          </a:p>
          <a:p>
            <a:pPr lvl="1"/>
            <a:r>
              <a:rPr lang="en-US" dirty="0"/>
              <a:t>DELETE – </a:t>
            </a:r>
            <a:r>
              <a:rPr lang="ru-RU" dirty="0"/>
              <a:t>удаление записей таблицы, удовлетворяющих указанным критериям</a:t>
            </a:r>
          </a:p>
        </p:txBody>
      </p:sp>
    </p:spTree>
    <p:extLst>
      <p:ext uri="{BB962C8B-B14F-4D97-AF65-F5344CB8AC3E}">
        <p14:creationId xmlns:p14="http://schemas.microsoft.com/office/powerpoint/2010/main" val="294012361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B1BBA-EFE2-4E03-935E-ED3C900E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 таблицами?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C592-A0D2-40DB-85A4-D6C4FAE2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изменения состава и структура таблиц используются следующие команды</a:t>
            </a:r>
            <a:r>
              <a:rPr lang="en-US" dirty="0"/>
              <a:t> SQL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CREATE TABLE – </a:t>
            </a:r>
            <a:r>
              <a:rPr lang="ru-RU" dirty="0"/>
              <a:t>создание таблицы с указанными полями</a:t>
            </a:r>
          </a:p>
          <a:p>
            <a:pPr lvl="1"/>
            <a:r>
              <a:rPr lang="en-US" dirty="0"/>
              <a:t>DROP TABLE – </a:t>
            </a:r>
            <a:r>
              <a:rPr lang="ru-RU" dirty="0"/>
              <a:t>удаление таблицы</a:t>
            </a:r>
          </a:p>
          <a:p>
            <a:pPr lvl="1"/>
            <a:r>
              <a:rPr lang="en-US" dirty="0"/>
              <a:t>ALTER TABLE – </a:t>
            </a:r>
            <a:r>
              <a:rPr lang="ru-RU" dirty="0"/>
              <a:t>изменение в таблице состава полей</a:t>
            </a:r>
          </a:p>
        </p:txBody>
      </p:sp>
    </p:spTree>
    <p:extLst>
      <p:ext uri="{BB962C8B-B14F-4D97-AF65-F5344CB8AC3E}">
        <p14:creationId xmlns:p14="http://schemas.microsoft.com/office/powerpoint/2010/main" val="110629964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76A41-2090-40DB-8C59-94AE9539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AF41A-ED2C-4F2D-85FA-0ADD5CE2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Изучите нижеследующие команды по созданию таблиц: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4F23C-EC5E-4D98-87BA-1B30305C5591}"/>
              </a:ext>
            </a:extLst>
          </p:cNvPr>
          <p:cNvSpPr txBox="1"/>
          <p:nvPr/>
        </p:nvSpPr>
        <p:spPr>
          <a:xfrm>
            <a:off x="1156290" y="2573377"/>
            <a:ext cx="88170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public.stations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title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50AFE-D902-4A10-AD42-67C4FA510807}"/>
              </a:ext>
            </a:extLst>
          </p:cNvPr>
          <p:cNvSpPr txBox="1"/>
          <p:nvPr/>
        </p:nvSpPr>
        <p:spPr>
          <a:xfrm>
            <a:off x="1156290" y="3959672"/>
            <a:ext cx="84342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public.trains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344260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DF83E-8DFB-4197-8817-3306A89D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72B2A-5D01-4472-B2C8-BB05D978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6643"/>
            <a:ext cx="10515600" cy="48156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подключения к БД необходимо сформировать словарь с конфигурацией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Данные для конфигурации узнайте у сетевого</a:t>
            </a:r>
            <a:br>
              <a:rPr lang="ru-RU" dirty="0"/>
            </a:br>
            <a:r>
              <a:rPr lang="ru-RU" dirty="0"/>
              <a:t>администратора</a:t>
            </a:r>
          </a:p>
          <a:p>
            <a:r>
              <a:rPr lang="ru-RU" dirty="0"/>
              <a:t>Этот словарь необходимо разместить в файле </a:t>
            </a:r>
            <a:r>
              <a:rPr lang="en-US" dirty="0"/>
              <a:t>config.py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C905F-E4FC-45AD-A819-C3C3EBDB5185}"/>
              </a:ext>
            </a:extLst>
          </p:cNvPr>
          <p:cNvSpPr txBox="1"/>
          <p:nvPr/>
        </p:nvSpPr>
        <p:spPr>
          <a:xfrm>
            <a:off x="1349449" y="2701338"/>
            <a:ext cx="481920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'train-schedule'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'127.0.0.1'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B175DC5-9B68-4D9E-A513-3F0E447DD585}"/>
              </a:ext>
            </a:extLst>
          </p:cNvPr>
          <p:cNvSpPr/>
          <p:nvPr/>
        </p:nvSpPr>
        <p:spPr>
          <a:xfrm>
            <a:off x="7634177" y="2307265"/>
            <a:ext cx="2254102" cy="776177"/>
          </a:xfrm>
          <a:prstGeom prst="wedgeRectCallout">
            <a:avLst>
              <a:gd name="adj1" fmla="val -132625"/>
              <a:gd name="adj2" fmla="val 51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базы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827D4C35-4801-437C-8A0D-7F0D57CB1C82}"/>
              </a:ext>
            </a:extLst>
          </p:cNvPr>
          <p:cNvSpPr/>
          <p:nvPr/>
        </p:nvSpPr>
        <p:spPr>
          <a:xfrm>
            <a:off x="8867553" y="3218379"/>
            <a:ext cx="2254102" cy="776177"/>
          </a:xfrm>
          <a:prstGeom prst="wedgeRectCallout">
            <a:avLst>
              <a:gd name="adj1" fmla="val -262342"/>
              <a:gd name="adj2" fmla="val -19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пользователя СУБД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8DDF3A4-864A-449F-9CEE-09E4D7715DDE}"/>
              </a:ext>
            </a:extLst>
          </p:cNvPr>
          <p:cNvSpPr/>
          <p:nvPr/>
        </p:nvSpPr>
        <p:spPr>
          <a:xfrm>
            <a:off x="8867553" y="4122313"/>
            <a:ext cx="2254102" cy="776177"/>
          </a:xfrm>
          <a:prstGeom prst="wedgeRectCallout">
            <a:avLst>
              <a:gd name="adj1" fmla="val -223663"/>
              <a:gd name="adj2" fmla="val -104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пароль пользователя СУБД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A33081C-924C-4F23-82B3-23E674F09A9D}"/>
              </a:ext>
            </a:extLst>
          </p:cNvPr>
          <p:cNvSpPr/>
          <p:nvPr/>
        </p:nvSpPr>
        <p:spPr>
          <a:xfrm>
            <a:off x="9651705" y="5073457"/>
            <a:ext cx="2254102" cy="776177"/>
          </a:xfrm>
          <a:prstGeom prst="wedgeRectCallout">
            <a:avLst>
              <a:gd name="adj1" fmla="val -262814"/>
              <a:gd name="adj2" fmla="val -184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адрес сервера СУБД</a:t>
            </a:r>
          </a:p>
        </p:txBody>
      </p:sp>
    </p:spTree>
    <p:extLst>
      <p:ext uri="{BB962C8B-B14F-4D97-AF65-F5344CB8AC3E}">
        <p14:creationId xmlns:p14="http://schemas.microsoft.com/office/powerpoint/2010/main" val="175105623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7D53F-2231-4DFA-A28A-DC784A7F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AEA1E-A650-4D2B-BF0F-CEE1CDAF079E}"/>
              </a:ext>
            </a:extLst>
          </p:cNvPr>
          <p:cNvSpPr txBox="1"/>
          <p:nvPr/>
        </p:nvSpPr>
        <p:spPr>
          <a:xfrm>
            <a:off x="646814" y="1583444"/>
            <a:ext cx="86035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9CDC433A-F5BD-45E3-ACA4-91BDF16D629D}"/>
              </a:ext>
            </a:extLst>
          </p:cNvPr>
          <p:cNvSpPr/>
          <p:nvPr/>
        </p:nvSpPr>
        <p:spPr>
          <a:xfrm>
            <a:off x="9250326" y="4104167"/>
            <a:ext cx="2775097" cy="829339"/>
          </a:xfrm>
          <a:prstGeom prst="wedgeRectCallout">
            <a:avLst>
              <a:gd name="adj1" fmla="val -243821"/>
              <a:gd name="adj2" fmla="val -178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Устанавливается подключение к БД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FD6F158E-47C5-48EF-8716-CF0B3BD69ED7}"/>
              </a:ext>
            </a:extLst>
          </p:cNvPr>
          <p:cNvSpPr/>
          <p:nvPr/>
        </p:nvSpPr>
        <p:spPr>
          <a:xfrm>
            <a:off x="4997301" y="4603897"/>
            <a:ext cx="3859619" cy="942257"/>
          </a:xfrm>
          <a:prstGeom prst="wedgeRectCallout">
            <a:avLst>
              <a:gd name="adj1" fmla="val -112293"/>
              <a:gd name="adj2" fmla="val -188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Если подключение успешно, то в этом блоке будут дальнейшие действия с БД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E7FA9-0BB2-40DA-8852-B1E8F08A6E70}"/>
              </a:ext>
            </a:extLst>
          </p:cNvPr>
          <p:cNvSpPr txBox="1"/>
          <p:nvPr/>
        </p:nvSpPr>
        <p:spPr>
          <a:xfrm>
            <a:off x="1058161" y="6028248"/>
            <a:ext cx="10295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подключение к БД, когда оно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273042700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EABEA-B36E-457A-AA6A-26E0C776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8"/>
            <a:ext cx="10515600" cy="1325563"/>
          </a:xfrm>
        </p:spPr>
        <p:txBody>
          <a:bodyPr/>
          <a:lstStyle/>
          <a:p>
            <a:r>
              <a:rPr lang="ru-RU" dirty="0"/>
              <a:t>Взаимодействие с БД через курсор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72ECB-0CD9-4842-8AF9-D0399893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Курсор – это виртуальный указатель на базу данных</a:t>
            </a:r>
          </a:p>
          <a:p>
            <a:r>
              <a:rPr lang="ru-RU" dirty="0"/>
              <a:t>После подключения к БД необходимо получить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13DC3-8124-433C-8551-C931F543490C}"/>
              </a:ext>
            </a:extLst>
          </p:cNvPr>
          <p:cNvSpPr txBox="1"/>
          <p:nvPr/>
        </p:nvSpPr>
        <p:spPr>
          <a:xfrm>
            <a:off x="954271" y="2338357"/>
            <a:ext cx="8593765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9771231-EFDE-46E4-8A90-A697394598CE}"/>
              </a:ext>
            </a:extLst>
          </p:cNvPr>
          <p:cNvSpPr/>
          <p:nvPr/>
        </p:nvSpPr>
        <p:spPr>
          <a:xfrm>
            <a:off x="9409814" y="5025582"/>
            <a:ext cx="2158410" cy="797442"/>
          </a:xfrm>
          <a:prstGeom prst="wedgeRectCallout">
            <a:avLst>
              <a:gd name="adj1" fmla="val -313937"/>
              <a:gd name="adj2" fmla="val -174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курсора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523A3485-084F-437F-BD00-DB56CD34C195}"/>
              </a:ext>
            </a:extLst>
          </p:cNvPr>
          <p:cNvSpPr/>
          <p:nvPr/>
        </p:nvSpPr>
        <p:spPr>
          <a:xfrm>
            <a:off x="3370521" y="5117978"/>
            <a:ext cx="4199859" cy="797441"/>
          </a:xfrm>
          <a:prstGeom prst="wedgeRectCallout">
            <a:avLst>
              <a:gd name="adj1" fmla="val -76023"/>
              <a:gd name="adj2" fmla="val -15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этом блоке будут выполняться дальнейшие шаги по работе с данными БД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AF274-75CA-4730-AA51-00007DD9CBAA}"/>
              </a:ext>
            </a:extLst>
          </p:cNvPr>
          <p:cNvSpPr txBox="1"/>
          <p:nvPr/>
        </p:nvSpPr>
        <p:spPr>
          <a:xfrm>
            <a:off x="1058161" y="6028248"/>
            <a:ext cx="914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курсор, когда он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4178467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3F996-BD3F-4CC7-9BAF-8C9F0116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таблицы через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775AA-0AA3-4D88-BFD4-AB84240FF65A}"/>
              </a:ext>
            </a:extLst>
          </p:cNvPr>
          <p:cNvSpPr txBox="1"/>
          <p:nvPr/>
        </p:nvSpPr>
        <p:spPr>
          <a:xfrm>
            <a:off x="349103" y="1690688"/>
            <a:ext cx="830845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"""CREATE TABLE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(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NOT NULL GENERATED ALWAYS AS IDENTITY,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 varchar(50) NOT NULL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);"""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FD254D9F-FA7F-421D-A785-8E1DB7E9762D}"/>
              </a:ext>
            </a:extLst>
          </p:cNvPr>
          <p:cNvSpPr/>
          <p:nvPr/>
        </p:nvSpPr>
        <p:spPr>
          <a:xfrm>
            <a:off x="9112102" y="3104707"/>
            <a:ext cx="2594345" cy="1010093"/>
          </a:xfrm>
          <a:prstGeom prst="wedgeRectCallout">
            <a:avLst>
              <a:gd name="adj1" fmla="val -135177"/>
              <a:gd name="adj2" fmla="val 1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SQL </a:t>
            </a:r>
            <a:r>
              <a:rPr lang="ru-RU" dirty="0"/>
              <a:t>располагается в обычной строке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13111C4C-7C19-452A-880E-2B3C3202E3B3}"/>
              </a:ext>
            </a:extLst>
          </p:cNvPr>
          <p:cNvSpPr/>
          <p:nvPr/>
        </p:nvSpPr>
        <p:spPr>
          <a:xfrm>
            <a:off x="9473609" y="4795283"/>
            <a:ext cx="2369288" cy="733535"/>
          </a:xfrm>
          <a:prstGeom prst="wedgeRectCallout">
            <a:avLst>
              <a:gd name="adj1" fmla="val -264513"/>
              <a:gd name="adj2" fmla="val -38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Подготовка команды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F41C9DDB-0A38-4D47-855D-6EFD56A7E000}"/>
              </a:ext>
            </a:extLst>
          </p:cNvPr>
          <p:cNvSpPr/>
          <p:nvPr/>
        </p:nvSpPr>
        <p:spPr>
          <a:xfrm>
            <a:off x="7485321" y="5699051"/>
            <a:ext cx="2753832" cy="793824"/>
          </a:xfrm>
          <a:prstGeom prst="wedgeRectCallout">
            <a:avLst>
              <a:gd name="adj1" fmla="val -212339"/>
              <a:gd name="adj2" fmla="val -119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подготовленных команд на выполнение</a:t>
            </a:r>
          </a:p>
        </p:txBody>
      </p:sp>
    </p:spTree>
    <p:extLst>
      <p:ext uri="{BB962C8B-B14F-4D97-AF65-F5344CB8AC3E}">
        <p14:creationId xmlns:p14="http://schemas.microsoft.com/office/powerpoint/2010/main" val="314723256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2FF90-D4B1-4A1B-AD53-05711C44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105A0-94AC-47CA-B82B-8DF87687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Дополните вашу программу, которая при старте будет создавать таблицы БД</a:t>
            </a:r>
          </a:p>
          <a:p>
            <a:r>
              <a:rPr lang="ru-RU" dirty="0"/>
              <a:t>Примените команду </a:t>
            </a:r>
            <a:r>
              <a:rPr lang="en-US" dirty="0"/>
              <a:t>DROP TABLE STATIONS </a:t>
            </a:r>
            <a:r>
              <a:rPr lang="ru-RU" dirty="0"/>
              <a:t>для удаление таблицы, если она уже была создана на предыдущем шаге. Используйте курсор и его метод </a:t>
            </a:r>
            <a:r>
              <a:rPr lang="en-US" dirty="0"/>
              <a:t>execute</a:t>
            </a:r>
          </a:p>
          <a:p>
            <a:r>
              <a:rPr lang="ru-RU" dirty="0"/>
              <a:t>Примените последовательно команды по созданию таблиц, согласно предыдущему </a:t>
            </a:r>
            <a:r>
              <a:rPr lang="ru-RU" dirty="0" err="1"/>
              <a:t>упражению</a:t>
            </a:r>
            <a:r>
              <a:rPr lang="ru-RU" dirty="0"/>
              <a:t> и после этого вызовите метод </a:t>
            </a:r>
            <a:r>
              <a:rPr lang="en-US" dirty="0"/>
              <a:t>commit() </a:t>
            </a:r>
            <a:r>
              <a:rPr lang="ru-RU" dirty="0"/>
              <a:t>подключения к БД</a:t>
            </a:r>
          </a:p>
        </p:txBody>
      </p:sp>
    </p:spTree>
    <p:extLst>
      <p:ext uri="{BB962C8B-B14F-4D97-AF65-F5344CB8AC3E}">
        <p14:creationId xmlns:p14="http://schemas.microsoft.com/office/powerpoint/2010/main" val="31309296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psycop2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24834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54A83-32D0-42D8-9CCF-7C7BF906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943"/>
            <a:ext cx="10515600" cy="1325563"/>
          </a:xfrm>
        </p:spPr>
        <p:txBody>
          <a:bodyPr/>
          <a:lstStyle/>
          <a:p>
            <a:r>
              <a:rPr lang="ru-RU" dirty="0"/>
              <a:t>Опасность </a:t>
            </a:r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иньекции</a:t>
            </a:r>
            <a:r>
              <a:rPr lang="ru-RU" dirty="0"/>
              <a:t> при формировании </a:t>
            </a:r>
            <a:r>
              <a:rPr lang="en-US" dirty="0"/>
              <a:t>SQL</a:t>
            </a:r>
            <a:r>
              <a:rPr lang="ru-RU" dirty="0"/>
              <a:t>-запросов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571BA8-52FD-4E55-A851-BF0C2406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56" y="1761761"/>
            <a:ext cx="10515600" cy="4351338"/>
          </a:xfrm>
        </p:spPr>
        <p:txBody>
          <a:bodyPr/>
          <a:lstStyle/>
          <a:p>
            <a:r>
              <a:rPr lang="ru-RU" dirty="0"/>
              <a:t>Необходимо использовать специальный модуль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ru-RU" dirty="0"/>
              <a:t>для формирования строки запроса, чтобы в запрос нельзя было передать </a:t>
            </a:r>
            <a:r>
              <a:rPr lang="en-US" dirty="0"/>
              <a:t>SQL-</a:t>
            </a:r>
            <a:r>
              <a:rPr lang="ru-RU" dirty="0" err="1"/>
              <a:t>иньекцию</a:t>
            </a:r>
            <a:endParaRPr lang="ru-RU" dirty="0"/>
          </a:p>
          <a:p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иньекция</a:t>
            </a:r>
            <a:r>
              <a:rPr lang="ru-RU" dirty="0"/>
              <a:t> – специальным образом сформированная команда призванная нанести вред при выполнении обычной команды </a:t>
            </a:r>
            <a:r>
              <a:rPr lang="en-US" dirty="0"/>
              <a:t>SQL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DELETE FROM TABLE WHERE ID=2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ID &lt;&gt; 0</a:t>
            </a:r>
            <a:endParaRPr lang="ru-RU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41BEBC52-3D93-4984-9FF0-20178463B083}"/>
              </a:ext>
            </a:extLst>
          </p:cNvPr>
          <p:cNvSpPr/>
          <p:nvPr/>
        </p:nvSpPr>
        <p:spPr>
          <a:xfrm>
            <a:off x="834656" y="4023146"/>
            <a:ext cx="3413051" cy="797442"/>
          </a:xfrm>
          <a:prstGeom prst="wedgeRectCallout">
            <a:avLst>
              <a:gd name="adj1" fmla="val -861"/>
              <a:gd name="adj2" fmla="val 79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Обычная команда, которая удаляет запись, в которой поле </a:t>
            </a:r>
            <a:r>
              <a:rPr lang="en-US" dirty="0"/>
              <a:t>ID </a:t>
            </a:r>
            <a:r>
              <a:rPr lang="ru-RU" dirty="0"/>
              <a:t>содержит значение 2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F6A302C-63BD-40C4-92BC-2C1DDB071EBD}"/>
              </a:ext>
            </a:extLst>
          </p:cNvPr>
          <p:cNvSpPr/>
          <p:nvPr/>
        </p:nvSpPr>
        <p:spPr>
          <a:xfrm>
            <a:off x="7474689" y="3937430"/>
            <a:ext cx="3700130" cy="968874"/>
          </a:xfrm>
          <a:prstGeom prst="wedgeRectCallout">
            <a:avLst>
              <a:gd name="adj1" fmla="val -75891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Дополнение, внедренное хакером приведет к стиранию всех записей таблицы. 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B7F0616F-D021-4552-B84E-61623E184361}"/>
              </a:ext>
            </a:extLst>
          </p:cNvPr>
          <p:cNvSpPr/>
          <p:nvPr/>
        </p:nvSpPr>
        <p:spPr>
          <a:xfrm>
            <a:off x="6716234" y="5604669"/>
            <a:ext cx="5367670" cy="889095"/>
          </a:xfrm>
          <a:prstGeom prst="wedgeRectCallout">
            <a:avLst>
              <a:gd name="adj1" fmla="val -84490"/>
              <a:gd name="adj2" fmla="val -69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удаляет все записи, в которых поле </a:t>
            </a:r>
            <a:r>
              <a:rPr lang="en-US" dirty="0"/>
              <a:t>ID </a:t>
            </a:r>
            <a:r>
              <a:rPr lang="ru-RU" dirty="0"/>
              <a:t>содержит значение 2, а также все поля в которых значение </a:t>
            </a:r>
            <a:r>
              <a:rPr lang="en-US" dirty="0"/>
              <a:t>ID </a:t>
            </a:r>
            <a:r>
              <a:rPr lang="ru-RU" dirty="0"/>
              <a:t>не содержит ноль</a:t>
            </a:r>
          </a:p>
        </p:txBody>
      </p:sp>
    </p:spTree>
    <p:extLst>
      <p:ext uri="{BB962C8B-B14F-4D97-AF65-F5344CB8AC3E}">
        <p14:creationId xmlns:p14="http://schemas.microsoft.com/office/powerpoint/2010/main" val="307723619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0684F-8972-4606-8B71-FFE38488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877F6CE6-CBE8-49A0-9741-1528BFE4FB5E}"/>
              </a:ext>
            </a:extLst>
          </p:cNvPr>
          <p:cNvSpPr/>
          <p:nvPr/>
        </p:nvSpPr>
        <p:spPr>
          <a:xfrm>
            <a:off x="882501" y="2541181"/>
            <a:ext cx="10643191" cy="170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INSERT INTO                                     </a:t>
            </a:r>
            <a:r>
              <a:rPr lang="ru-RU" dirty="0"/>
              <a:t>       ( (                                     )  </a:t>
            </a:r>
            <a:r>
              <a:rPr lang="en-US" dirty="0"/>
              <a:t>VALUES (                                    </a:t>
            </a:r>
            <a:r>
              <a:rPr lang="ru-RU" dirty="0"/>
              <a:t>                       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8F520BA-85DD-48BC-9938-78ACCB51DB11}"/>
              </a:ext>
            </a:extLst>
          </p:cNvPr>
          <p:cNvSpPr/>
          <p:nvPr/>
        </p:nvSpPr>
        <p:spPr>
          <a:xfrm>
            <a:off x="2317898" y="3211032"/>
            <a:ext cx="2126512" cy="36150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ИМЯ ТАБЛИЦЫ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51024A2-A799-4576-9745-3345294715FA}"/>
              </a:ext>
            </a:extLst>
          </p:cNvPr>
          <p:cNvSpPr/>
          <p:nvPr/>
        </p:nvSpPr>
        <p:spPr>
          <a:xfrm>
            <a:off x="4890977" y="3211032"/>
            <a:ext cx="1648046" cy="36150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КОЛ1, КОЛ2,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069572E-2E77-4C73-98FB-F61D4E72C775}"/>
              </a:ext>
            </a:extLst>
          </p:cNvPr>
          <p:cNvSpPr/>
          <p:nvPr/>
        </p:nvSpPr>
        <p:spPr>
          <a:xfrm>
            <a:off x="7772399" y="3211032"/>
            <a:ext cx="2945220" cy="3615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ЗНАЧКОЛ1, ЗНАЧКОЛ2, …</a:t>
            </a:r>
          </a:p>
        </p:txBody>
      </p:sp>
    </p:spTree>
    <p:extLst>
      <p:ext uri="{BB962C8B-B14F-4D97-AF65-F5344CB8AC3E}">
        <p14:creationId xmlns:p14="http://schemas.microsoft.com/office/powerpoint/2010/main" val="154009748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3BBE7-A4A1-40A4-B303-2966F2B2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025C3-4DF2-406E-A6C9-24D46B89F369}"/>
              </a:ext>
            </a:extLst>
          </p:cNvPr>
          <p:cNvSpPr txBox="1"/>
          <p:nvPr/>
        </p:nvSpPr>
        <p:spPr>
          <a:xfrm>
            <a:off x="148855" y="1690688"/>
            <a:ext cx="8899451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values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Вольный поселок"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'INSERT INTO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VALUES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RETURNING id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format(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sql.Literal,values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         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cursor.fetchone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 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6452D03-7835-4FDF-BA15-758434B7A1A1}"/>
              </a:ext>
            </a:extLst>
          </p:cNvPr>
          <p:cNvSpPr/>
          <p:nvPr/>
        </p:nvSpPr>
        <p:spPr>
          <a:xfrm>
            <a:off x="9356650" y="202075"/>
            <a:ext cx="2454349" cy="1325562"/>
          </a:xfrm>
          <a:prstGeom prst="wedgeRectCallout">
            <a:avLst>
              <a:gd name="adj1" fmla="val -305887"/>
              <a:gd name="adj2" fmla="val 190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колонки, в которые вставляются данные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BEAD958-149E-4282-8721-ADB252CBF5DA}"/>
              </a:ext>
            </a:extLst>
          </p:cNvPr>
          <p:cNvSpPr/>
          <p:nvPr/>
        </p:nvSpPr>
        <p:spPr>
          <a:xfrm>
            <a:off x="9431079" y="1913860"/>
            <a:ext cx="2413591" cy="1148317"/>
          </a:xfrm>
          <a:prstGeom prst="wedgeRectCallout">
            <a:avLst>
              <a:gd name="adj1" fmla="val -276780"/>
              <a:gd name="adj2" fmla="val 91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значения колонок, в которые вставляются данные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B1F2395E-1819-41DC-ADD5-99D4089852DE}"/>
              </a:ext>
            </a:extLst>
          </p:cNvPr>
          <p:cNvSpPr/>
          <p:nvPr/>
        </p:nvSpPr>
        <p:spPr>
          <a:xfrm>
            <a:off x="9431078" y="3285348"/>
            <a:ext cx="2413591" cy="1509935"/>
          </a:xfrm>
          <a:prstGeom prst="wedgeRectCallout">
            <a:avLst>
              <a:gd name="adj1" fmla="val -85150"/>
              <a:gd name="adj2" fmla="val -17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RETURNING id </a:t>
            </a:r>
            <a:r>
              <a:rPr lang="ru-RU" dirty="0"/>
              <a:t>позволит получить суррогатный ключ только что вставленной записи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987A135B-D1C4-422A-BB70-905C97F3DCC3}"/>
              </a:ext>
            </a:extLst>
          </p:cNvPr>
          <p:cNvSpPr/>
          <p:nvPr/>
        </p:nvSpPr>
        <p:spPr>
          <a:xfrm>
            <a:off x="8837428" y="5357484"/>
            <a:ext cx="3007241" cy="1032459"/>
          </a:xfrm>
          <a:prstGeom prst="wedgeRectCallout">
            <a:avLst>
              <a:gd name="adj1" fmla="val -226254"/>
              <a:gd name="adj2" fmla="val -80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Непосредственное получение значения суррогатного ключа только что вставленной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428825338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6C684-B654-4DA2-8344-74462B75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с временем и датой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43F1F-AC17-4C7B-98E4-33AAE72A4768}"/>
              </a:ext>
            </a:extLst>
          </p:cNvPr>
          <p:cNvSpPr txBox="1"/>
          <p:nvPr/>
        </p:nvSpPr>
        <p:spPr>
          <a:xfrm>
            <a:off x="606056" y="1690688"/>
            <a:ext cx="677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формирования значения даты или времени модулем </a:t>
            </a:r>
            <a:r>
              <a:rPr lang="en-US" dirty="0"/>
              <a:t>datetime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22EA8-1249-46FE-9B06-3CB33FA79F08}"/>
              </a:ext>
            </a:extLst>
          </p:cNvPr>
          <p:cNvSpPr txBox="1"/>
          <p:nvPr/>
        </p:nvSpPr>
        <p:spPr>
          <a:xfrm>
            <a:off x="2155751" y="2198201"/>
            <a:ext cx="6097772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datetime.now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текущее время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year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"year:"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year)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month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"month:"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month)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day)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time)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/%Y, 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 and 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</a:t>
            </a:r>
          </a:p>
        </p:txBody>
      </p:sp>
    </p:spTree>
    <p:extLst>
      <p:ext uri="{BB962C8B-B14F-4D97-AF65-F5344CB8AC3E}">
        <p14:creationId xmlns:p14="http://schemas.microsoft.com/office/powerpoint/2010/main" val="54917120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F7F07-A8EE-4876-9BDE-2D2A47DF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B0800-EE7B-4C26-9071-1826E523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81" y="1825625"/>
            <a:ext cx="10515600" cy="4351338"/>
          </a:xfrm>
        </p:spPr>
        <p:txBody>
          <a:bodyPr/>
          <a:lstStyle/>
          <a:p>
            <a:r>
              <a:rPr lang="ru-RU" dirty="0"/>
              <a:t>Удалите таблицы с помощью команды </a:t>
            </a:r>
            <a:r>
              <a:rPr lang="en-US" dirty="0"/>
              <a:t>DROP TABLE</a:t>
            </a:r>
            <a:r>
              <a:rPr lang="ru-RU" dirty="0"/>
              <a:t>, которую передайте аналогичным образом через курсор</a:t>
            </a:r>
          </a:p>
          <a:p>
            <a:r>
              <a:rPr lang="ru-RU" dirty="0"/>
              <a:t>Измените тип полей «</a:t>
            </a:r>
            <a:r>
              <a:rPr lang="en-US" dirty="0" err="1"/>
              <a:t>departuretime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 err="1"/>
              <a:t>arrivaltime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на тип «</a:t>
            </a:r>
            <a:r>
              <a:rPr lang="en-US" dirty="0"/>
              <a:t>datetime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для чего внесите исправления в примеры в каталоге </a:t>
            </a:r>
            <a:r>
              <a:rPr lang="en-US" dirty="0"/>
              <a:t>Module7\Live</a:t>
            </a:r>
            <a:endParaRPr lang="ru-RU" dirty="0"/>
          </a:p>
          <a:p>
            <a:r>
              <a:rPr lang="ru-RU" dirty="0"/>
              <a:t>Разработайте программу, которая выполняется отдельно от бота и формирует расписание по вашим станциям на несколько дней</a:t>
            </a:r>
            <a:endParaRPr lang="en-US" dirty="0"/>
          </a:p>
          <a:p>
            <a:r>
              <a:rPr lang="ru-RU" dirty="0"/>
              <a:t>Для формирования даты используйте функции из пакета </a:t>
            </a:r>
            <a:r>
              <a:rPr lang="en-US" dirty="0"/>
              <a:t>datetime</a:t>
            </a:r>
            <a:r>
              <a:rPr lang="ru-RU" dirty="0"/>
              <a:t>, создающие строки, содержащие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92068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E12F6-743D-4E1F-A7C6-4111D96C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E9BF69-4901-4BDB-95D2-F2C1F5F1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выборки данных используют запрос </a:t>
            </a:r>
            <a:r>
              <a:rPr lang="en-US" dirty="0"/>
              <a:t>SQL </a:t>
            </a:r>
            <a:r>
              <a:rPr lang="ru-RU" dirty="0"/>
              <a:t>по одной или нескольким таблицам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D26F35E-75E0-4FD4-B7D1-D3C6D6EC3045}"/>
              </a:ext>
            </a:extLst>
          </p:cNvPr>
          <p:cNvSpPr/>
          <p:nvPr/>
        </p:nvSpPr>
        <p:spPr>
          <a:xfrm>
            <a:off x="999460" y="2806995"/>
            <a:ext cx="10079666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dirty="0"/>
              <a:t>WHERE 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BBB2E12-6EA9-49ED-9BA0-7708DC9CA942}"/>
              </a:ext>
            </a:extLst>
          </p:cNvPr>
          <p:cNvSpPr/>
          <p:nvPr/>
        </p:nvSpPr>
        <p:spPr>
          <a:xfrm>
            <a:off x="1967023" y="3267757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8B3657D-B87C-4A32-9B13-950EF2D4DC15}"/>
              </a:ext>
            </a:extLst>
          </p:cNvPr>
          <p:cNvSpPr/>
          <p:nvPr/>
        </p:nvSpPr>
        <p:spPr>
          <a:xfrm>
            <a:off x="4954772" y="3267757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BD19D54-05FC-454B-9F7D-84CE67983C3E}"/>
              </a:ext>
            </a:extLst>
          </p:cNvPr>
          <p:cNvGrpSpPr/>
          <p:nvPr/>
        </p:nvGrpSpPr>
        <p:grpSpPr>
          <a:xfrm>
            <a:off x="6668386" y="3035595"/>
            <a:ext cx="4327452" cy="786809"/>
            <a:chOff x="6751674" y="4359349"/>
            <a:chExt cx="4327452" cy="786809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ACACAB3-6507-43E9-84B6-F032F6D049C5}"/>
                </a:ext>
              </a:extLst>
            </p:cNvPr>
            <p:cNvSpPr/>
            <p:nvPr/>
          </p:nvSpPr>
          <p:spPr>
            <a:xfrm>
              <a:off x="6751674" y="4359349"/>
              <a:ext cx="4327452" cy="78680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WHERE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605AE9D-D950-4A52-85F8-5F002336AA63}"/>
                </a:ext>
              </a:extLst>
            </p:cNvPr>
            <p:cNvSpPr/>
            <p:nvPr/>
          </p:nvSpPr>
          <p:spPr>
            <a:xfrm>
              <a:off x="7857460" y="4550734"/>
              <a:ext cx="2743200" cy="404037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 ОТБОРА</a:t>
              </a:r>
            </a:p>
          </p:txBody>
        </p:sp>
      </p:grp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FDF59CA-56E3-40F1-A6CA-46861231FE30}"/>
              </a:ext>
            </a:extLst>
          </p:cNvPr>
          <p:cNvSpPr/>
          <p:nvPr/>
        </p:nvSpPr>
        <p:spPr>
          <a:xfrm>
            <a:off x="999460" y="5167423"/>
            <a:ext cx="2583712" cy="871870"/>
          </a:xfrm>
          <a:prstGeom prst="wedgeRectCallout">
            <a:avLst>
              <a:gd name="adj1" fmla="val 12089"/>
              <a:gd name="adj2" fmla="val -208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Можно указать «*», что означает все поля, но это не рекомендуется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915BC09-C041-4CD8-8F2F-FD548455A256}"/>
              </a:ext>
            </a:extLst>
          </p:cNvPr>
          <p:cNvSpPr/>
          <p:nvPr/>
        </p:nvSpPr>
        <p:spPr>
          <a:xfrm>
            <a:off x="3911009" y="5167423"/>
            <a:ext cx="4369981" cy="871870"/>
          </a:xfrm>
          <a:prstGeom prst="wedgeRectCallout">
            <a:avLst>
              <a:gd name="adj1" fmla="val 16393"/>
              <a:gd name="adj2" fmla="val -232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</a:t>
            </a:r>
            <a:r>
              <a:rPr lang="ru-RU" dirty="0"/>
              <a:t>не является обязательным. Если не указано, то выбираются все записи таблицы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CE4DC01F-6BBC-4A29-B44D-15C0F7B5E9FA}"/>
              </a:ext>
            </a:extLst>
          </p:cNvPr>
          <p:cNvSpPr/>
          <p:nvPr/>
        </p:nvSpPr>
        <p:spPr>
          <a:xfrm>
            <a:off x="8608827" y="4465342"/>
            <a:ext cx="3150779" cy="1573951"/>
          </a:xfrm>
          <a:prstGeom prst="wedgeRectCallout">
            <a:avLst>
              <a:gd name="adj1" fmla="val -46142"/>
              <a:gd name="adj2" fmla="val -106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отбора, как правило, записывается</a:t>
            </a:r>
          </a:p>
          <a:p>
            <a:pPr algn="ctr"/>
            <a:r>
              <a:rPr lang="ru-RU" dirty="0"/>
              <a:t>ИМЯПОЛЯ ЗНАК ЗНАЧЕНИЕ, где ЗНАК: </a:t>
            </a:r>
            <a:r>
              <a:rPr lang="en-US" dirty="0">
                <a:solidFill>
                  <a:srgbClr val="00B050"/>
                </a:solidFill>
              </a:rPr>
              <a:t>&gt; &lt; &gt;= &lt;= = &lt;&gt;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976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04CF4-1F59-45E8-922F-23BEEF98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выполнения запроса вы можете воспользоваться следующими методами объекта курсор:</a:t>
            </a:r>
          </a:p>
          <a:p>
            <a:pPr lvl="1"/>
            <a:r>
              <a:rPr lang="en-US" dirty="0" err="1"/>
              <a:t>fetchone</a:t>
            </a:r>
            <a:r>
              <a:rPr lang="en-US" dirty="0"/>
              <a:t>() – </a:t>
            </a:r>
            <a:r>
              <a:rPr lang="ru-RU" dirty="0"/>
              <a:t>возвращает кортеж, соответствующей одной текущей записи из базы данных, выбранных командой </a:t>
            </a:r>
            <a:r>
              <a:rPr lang="en-US" dirty="0"/>
              <a:t>SELECT</a:t>
            </a:r>
            <a:endParaRPr lang="ru-RU" dirty="0"/>
          </a:p>
          <a:p>
            <a:pPr lvl="1"/>
            <a:r>
              <a:rPr lang="en-US" dirty="0" err="1"/>
              <a:t>fetchall</a:t>
            </a:r>
            <a:r>
              <a:rPr lang="en-US" dirty="0"/>
              <a:t>() – </a:t>
            </a:r>
            <a:r>
              <a:rPr lang="ru-RU" dirty="0"/>
              <a:t>возвращает кортеж кортежей, которые соответствуют всем </a:t>
            </a:r>
            <a:r>
              <a:rPr lang="ru-RU" dirty="0" err="1"/>
              <a:t>выбраным</a:t>
            </a:r>
            <a:r>
              <a:rPr lang="ru-RU" dirty="0"/>
              <a:t> записям из базы данных командой </a:t>
            </a:r>
            <a:r>
              <a:rPr lang="en-US" dirty="0"/>
              <a:t>SELECT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901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50DF1-B30D-407B-B49E-6DD1D5CE6379}"/>
              </a:ext>
            </a:extLst>
          </p:cNvPr>
          <p:cNvSpPr txBox="1"/>
          <p:nvPr/>
        </p:nvSpPr>
        <p:spPr>
          <a:xfrm>
            <a:off x="274675" y="1662072"/>
            <a:ext cx="8709837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where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Поселение хоббитов"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where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(where))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title=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2E7830E-7EE1-4A9B-A1D1-2EB7587A68A8}"/>
              </a:ext>
            </a:extLst>
          </p:cNvPr>
          <p:cNvSpPr/>
          <p:nvPr/>
        </p:nvSpPr>
        <p:spPr>
          <a:xfrm>
            <a:off x="9462977" y="3306726"/>
            <a:ext cx="2454348" cy="1116418"/>
          </a:xfrm>
          <a:prstGeom prst="wedgeRectCallout">
            <a:avLst>
              <a:gd name="adj1" fmla="val -228775"/>
              <a:gd name="adj2" fmla="val 161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записи, выбранные командой </a:t>
            </a:r>
            <a:r>
              <a:rPr lang="en-US" dirty="0"/>
              <a:t>SELECT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2E53468-FCD2-4C1E-92AA-23FC039A6C68}"/>
              </a:ext>
            </a:extLst>
          </p:cNvPr>
          <p:cNvSpPr/>
          <p:nvPr/>
        </p:nvSpPr>
        <p:spPr>
          <a:xfrm>
            <a:off x="9462977" y="5390707"/>
            <a:ext cx="2454348" cy="988828"/>
          </a:xfrm>
          <a:prstGeom prst="wedgeRectCallout">
            <a:avLst>
              <a:gd name="adj1" fmla="val -251302"/>
              <a:gd name="adj2" fmla="val 13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Обрабатываем каждую запись</a:t>
            </a:r>
          </a:p>
        </p:txBody>
      </p:sp>
    </p:spTree>
    <p:extLst>
      <p:ext uri="{BB962C8B-B14F-4D97-AF65-F5344CB8AC3E}">
        <p14:creationId xmlns:p14="http://schemas.microsoft.com/office/powerpoint/2010/main" val="12498964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E417C-648E-447A-B483-4C5A316A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graphicFrame>
        <p:nvGraphicFramePr>
          <p:cNvPr id="4" name="Таблица 6">
            <a:extLst>
              <a:ext uri="{FF2B5EF4-FFF2-40B4-BE49-F238E27FC236}">
                <a16:creationId xmlns:a16="http://schemas.microsoft.com/office/drawing/2014/main" id="{B4AEF960-9A13-44D6-8D6B-FA4A04C5E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6988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FF3B6BB3-B1E6-4423-8CF1-A8C996DB2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82222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0C84E18E-269A-4D77-9420-4AE3F2AFF500}"/>
              </a:ext>
            </a:extLst>
          </p:cNvPr>
          <p:cNvCxnSpPr/>
          <p:nvPr/>
        </p:nvCxnSpPr>
        <p:spPr>
          <a:xfrm>
            <a:off x="1254642" y="2307265"/>
            <a:ext cx="2604977" cy="20839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710673B1-6772-48F1-B1C8-253C1C607749}"/>
              </a:ext>
            </a:extLst>
          </p:cNvPr>
          <p:cNvCxnSpPr/>
          <p:nvPr/>
        </p:nvCxnSpPr>
        <p:spPr>
          <a:xfrm>
            <a:off x="1254642" y="2307265"/>
            <a:ext cx="2711302" cy="25092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4D23073B-DFDA-4CA5-BA2D-DC3C7F55967E}"/>
              </a:ext>
            </a:extLst>
          </p:cNvPr>
          <p:cNvCxnSpPr/>
          <p:nvPr/>
        </p:nvCxnSpPr>
        <p:spPr>
          <a:xfrm>
            <a:off x="882502" y="2679405"/>
            <a:ext cx="2977117" cy="291332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51F747E8-C4F9-437B-A319-B089AA4D811D}"/>
              </a:ext>
            </a:extLst>
          </p:cNvPr>
          <p:cNvCxnSpPr/>
          <p:nvPr/>
        </p:nvCxnSpPr>
        <p:spPr>
          <a:xfrm>
            <a:off x="1137684" y="2977116"/>
            <a:ext cx="2721935" cy="219030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14694982-0D53-4B07-AA17-8D993C03A482}"/>
              </a:ext>
            </a:extLst>
          </p:cNvPr>
          <p:cNvCxnSpPr/>
          <p:nvPr/>
        </p:nvCxnSpPr>
        <p:spPr>
          <a:xfrm>
            <a:off x="1127642" y="3125972"/>
            <a:ext cx="2838302" cy="275383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1049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CC861-AD8F-4EE3-92D1-34E8D230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97D64C4-A5FC-4ACF-9BEE-53B868660426}"/>
              </a:ext>
            </a:extLst>
          </p:cNvPr>
          <p:cNvSpPr/>
          <p:nvPr/>
        </p:nvSpPr>
        <p:spPr>
          <a:xfrm>
            <a:off x="838200" y="1690688"/>
            <a:ext cx="10079666" cy="2243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</a:t>
            </a:r>
            <a:r>
              <a:rPr lang="en-US" dirty="0"/>
              <a:t> JOIN                     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                                                                                           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4E42E11-6A68-48AE-853B-5E0CC9E7F063}"/>
              </a:ext>
            </a:extLst>
          </p:cNvPr>
          <p:cNvSpPr/>
          <p:nvPr/>
        </p:nvSpPr>
        <p:spPr>
          <a:xfrm>
            <a:off x="1805763" y="2151450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BA71DDA-02C7-4AE3-82B7-3DBA642AD080}"/>
              </a:ext>
            </a:extLst>
          </p:cNvPr>
          <p:cNvSpPr/>
          <p:nvPr/>
        </p:nvSpPr>
        <p:spPr>
          <a:xfrm>
            <a:off x="4793512" y="2151450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9ACA090-59B7-4E08-AF8D-CF8CFDB7DF20}"/>
              </a:ext>
            </a:extLst>
          </p:cNvPr>
          <p:cNvSpPr/>
          <p:nvPr/>
        </p:nvSpPr>
        <p:spPr>
          <a:xfrm>
            <a:off x="4793512" y="2828372"/>
            <a:ext cx="4327452" cy="7868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WHERE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797632D-DF09-477B-9341-6ECFDA1D85C1}"/>
              </a:ext>
            </a:extLst>
          </p:cNvPr>
          <p:cNvSpPr/>
          <p:nvPr/>
        </p:nvSpPr>
        <p:spPr>
          <a:xfrm>
            <a:off x="7850373" y="2197542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47EEF452-F05A-4587-BD35-A043A1B3484C}"/>
              </a:ext>
            </a:extLst>
          </p:cNvPr>
          <p:cNvSpPr/>
          <p:nvPr/>
        </p:nvSpPr>
        <p:spPr>
          <a:xfrm>
            <a:off x="9120964" y="4380614"/>
            <a:ext cx="2787501" cy="1736833"/>
          </a:xfrm>
          <a:prstGeom prst="wedgeRectCallout">
            <a:avLst>
              <a:gd name="adj1" fmla="val -124965"/>
              <a:gd name="adj2" fmla="val -1529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Таких </a:t>
            </a:r>
            <a:r>
              <a:rPr lang="en-US" dirty="0"/>
              <a:t>INNER JOIN </a:t>
            </a:r>
            <a:r>
              <a:rPr lang="ru-RU" dirty="0"/>
              <a:t>может быть несколько…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Может быть </a:t>
            </a:r>
            <a:r>
              <a:rPr lang="en-US" dirty="0"/>
              <a:t>LEFT JOIN </a:t>
            </a:r>
            <a:r>
              <a:rPr lang="ru-RU" dirty="0"/>
              <a:t>и т.д.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7D1AF6CA-9395-40DD-A93D-F9D0786CDBE9}"/>
              </a:ext>
            </a:extLst>
          </p:cNvPr>
          <p:cNvSpPr/>
          <p:nvPr/>
        </p:nvSpPr>
        <p:spPr>
          <a:xfrm>
            <a:off x="4953001" y="4441012"/>
            <a:ext cx="4008474" cy="1066653"/>
          </a:xfrm>
          <a:prstGeom prst="wedgeRectCallout">
            <a:avLst>
              <a:gd name="adj1" fmla="val -96961"/>
              <a:gd name="adj2" fmla="val -124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соединения, как правило указывает, что поле одной таблицы, равно полю другой таблицы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BA988860-BCD2-4C0F-B461-037284EBEEB7}"/>
              </a:ext>
            </a:extLst>
          </p:cNvPr>
          <p:cNvSpPr/>
          <p:nvPr/>
        </p:nvSpPr>
        <p:spPr>
          <a:xfrm>
            <a:off x="136453" y="4745847"/>
            <a:ext cx="3157869" cy="1371600"/>
          </a:xfrm>
          <a:prstGeom prst="wedgeRectCallout">
            <a:avLst>
              <a:gd name="adj1" fmla="val 17888"/>
              <a:gd name="adj2" fmla="val -2119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Здесь ПОЛЕ указывается в формате ТАБЛИЦА.ИМЯПОЛЯ, чтобы можно было отображать поля из нескольких таблиц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0804423-F228-4416-A587-50CA8E328CB9}"/>
              </a:ext>
            </a:extLst>
          </p:cNvPr>
          <p:cNvSpPr/>
          <p:nvPr/>
        </p:nvSpPr>
        <p:spPr>
          <a:xfrm>
            <a:off x="1561214" y="3016249"/>
            <a:ext cx="2966484" cy="4040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752C6CC-47B8-43B7-ACB8-47F736F61C62}"/>
              </a:ext>
            </a:extLst>
          </p:cNvPr>
          <p:cNvSpPr/>
          <p:nvPr/>
        </p:nvSpPr>
        <p:spPr>
          <a:xfrm>
            <a:off x="5867401" y="3019759"/>
            <a:ext cx="2743200" cy="4040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</a:t>
            </a:r>
          </a:p>
        </p:txBody>
      </p:sp>
    </p:spTree>
    <p:extLst>
      <p:ext uri="{BB962C8B-B14F-4D97-AF65-F5344CB8AC3E}">
        <p14:creationId xmlns:p14="http://schemas.microsoft.com/office/powerpoint/2010/main" val="324467673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464E3-8A7F-41CA-8E66-2D52B9CD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  <a:r>
              <a:rPr lang="en-US" dirty="0"/>
              <a:t> (INNER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5CAFE-9241-46F9-8DD1-46683575FD09}"/>
              </a:ext>
            </a:extLst>
          </p:cNvPr>
          <p:cNvSpPr txBox="1"/>
          <p:nvPr/>
        </p:nvSpPr>
        <p:spPr>
          <a:xfrm>
            <a:off x="614917" y="1516336"/>
            <a:ext cx="10634330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public."trains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inner join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on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 stations .id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     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6052118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18BB5-C54C-499B-B609-1E71F79A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A4823-7A9F-4F17-8083-F513C51A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Используя </a:t>
            </a:r>
            <a:r>
              <a:rPr lang="en-US" dirty="0"/>
              <a:t>INNER JOIN </a:t>
            </a:r>
            <a:r>
              <a:rPr lang="ru-RU" dirty="0"/>
              <a:t>мы можем объединить несколько таблиц по условиям</a:t>
            </a:r>
          </a:p>
          <a:p>
            <a:r>
              <a:rPr lang="ru-RU" dirty="0"/>
              <a:t>Для корректного отображения расписания нам необходимо вместо идентификаторов станций в таблице «</a:t>
            </a:r>
            <a:r>
              <a:rPr lang="en-US" dirty="0"/>
              <a:t>trains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подставить их имена</a:t>
            </a:r>
          </a:p>
          <a:p>
            <a:r>
              <a:rPr lang="ru-RU" dirty="0"/>
              <a:t>Для этого следует использовать, в нашем случае, </a:t>
            </a:r>
            <a:r>
              <a:rPr lang="en-US" dirty="0"/>
              <a:t>LEFT JOIN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47264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D94FA-01C3-4C12-A546-94DDE54E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 (</a:t>
            </a:r>
            <a:r>
              <a:rPr lang="en-US" dirty="0"/>
              <a:t>LEFT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5F680-F049-4CE5-BDFF-1865AE582D40}"/>
              </a:ext>
            </a:extLst>
          </p:cNvPr>
          <p:cNvSpPr txBox="1"/>
          <p:nvPr/>
        </p:nvSpPr>
        <p:spPr>
          <a:xfrm>
            <a:off x="202018" y="1690688"/>
            <a:ext cx="11787963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"source.title"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"destination.title"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"trains.departuretime"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"trains.arrivaltime"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select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source.title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destination.title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trains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source on source.id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destination on destination.id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trains.arrivalstation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"""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8267749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CD7F7-34CF-4765-91FA-CD342ADF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</a:t>
            </a:r>
            <a:r>
              <a:rPr lang="en-US" dirty="0"/>
              <a:t>SQL  </a:t>
            </a:r>
            <a:r>
              <a:rPr lang="ru-RU" dirty="0"/>
              <a:t>запроса на выборку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A3C4D-EF5A-4C81-8152-D1AD4B851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в определенный интервал времени. Вам необходимо будет задать сложное логическое условие вида </a:t>
            </a:r>
            <a:r>
              <a:rPr lang="ru-RU" b="1" dirty="0"/>
              <a:t>ПОЛЕ </a:t>
            </a:r>
            <a:r>
              <a:rPr lang="en-US" b="1" dirty="0"/>
              <a:t>&gt;</a:t>
            </a:r>
            <a:r>
              <a:rPr lang="ru-RU" b="1" dirty="0"/>
              <a:t>=</a:t>
            </a:r>
            <a:r>
              <a:rPr lang="en-US" b="1" dirty="0"/>
              <a:t> </a:t>
            </a:r>
            <a:r>
              <a:rPr lang="ru-RU" b="1" dirty="0"/>
              <a:t>ЗНАЧ </a:t>
            </a:r>
            <a:r>
              <a:rPr lang="en-US" b="1" dirty="0"/>
              <a:t>AND </a:t>
            </a:r>
            <a:r>
              <a:rPr lang="ru-RU" b="1" dirty="0"/>
              <a:t>ПОЛЕ </a:t>
            </a:r>
            <a:r>
              <a:rPr lang="en-US" b="1" dirty="0"/>
              <a:t>&lt;= </a:t>
            </a:r>
            <a:r>
              <a:rPr lang="ru-RU" b="1" dirty="0"/>
              <a:t>ЗНАЧ</a:t>
            </a:r>
          </a:p>
        </p:txBody>
      </p:sp>
    </p:spTree>
    <p:extLst>
      <p:ext uri="{BB962C8B-B14F-4D97-AF65-F5344CB8AC3E}">
        <p14:creationId xmlns:p14="http://schemas.microsoft.com/office/powerpoint/2010/main" val="26060808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A2192-A991-4D38-BC3B-AEBE1282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Самостоятельное изучение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6DBD40-7319-4875-8718-72C12E74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Попробуйте самостоятельно поменять расписание по станции, написав для этого соответствующий скрипт отдельно от бота</a:t>
            </a:r>
          </a:p>
          <a:p>
            <a:r>
              <a:rPr lang="ru-RU" dirty="0"/>
              <a:t>Для этого изучите формат запроса </a:t>
            </a:r>
            <a:r>
              <a:rPr lang="en-US" dirty="0"/>
              <a:t>UPDATE</a:t>
            </a:r>
            <a:r>
              <a:rPr lang="ru-RU" dirty="0"/>
              <a:t>, который может обновлять записи</a:t>
            </a:r>
          </a:p>
          <a:p>
            <a:r>
              <a:rPr lang="ru-RU" dirty="0"/>
              <a:t>Для </a:t>
            </a:r>
            <a:r>
              <a:rPr lang="en-US" dirty="0"/>
              <a:t>UPDATE </a:t>
            </a:r>
            <a:r>
              <a:rPr lang="ru-RU" dirty="0"/>
              <a:t>использование условия </a:t>
            </a:r>
            <a:r>
              <a:rPr lang="en-US" dirty="0"/>
              <a:t>WHERE </a:t>
            </a:r>
            <a:r>
              <a:rPr lang="ru-RU" dirty="0"/>
              <a:t>необходимо, иначе все записи будут обновлены одним и тем же значением</a:t>
            </a:r>
            <a:endParaRPr lang="en-US" dirty="0"/>
          </a:p>
          <a:p>
            <a:r>
              <a:rPr lang="ru-RU" dirty="0"/>
              <a:t>Команда </a:t>
            </a:r>
            <a:r>
              <a:rPr lang="en-US" dirty="0"/>
              <a:t>UPDATE  </a:t>
            </a:r>
            <a:r>
              <a:rPr lang="ru-RU" dirty="0"/>
              <a:t>имеет следующий формат: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ИМЯТАБЛИЦЫ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...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УСЛОВИЕ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81303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FB63D-B595-4CF2-B019-D713E4B7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930B35-6AC8-40E4-A2C7-2692D049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бота, который будет по запросу пользователя возвращать расписание поездов по станции</a:t>
            </a:r>
          </a:p>
          <a:p>
            <a:r>
              <a:rPr lang="ru-RU" dirty="0"/>
              <a:t>Вам необходимо сформировать </a:t>
            </a:r>
            <a:r>
              <a:rPr lang="en-US" dirty="0"/>
              <a:t>SELECT </a:t>
            </a:r>
            <a:r>
              <a:rPr lang="ru-RU" dirty="0"/>
              <a:t>запрос, полученные данные превратить в строку и возвратить как результат функции, </a:t>
            </a:r>
            <a:r>
              <a:rPr lang="ru-RU"/>
              <a:t>вызванной ботом</a:t>
            </a:r>
          </a:p>
        </p:txBody>
      </p:sp>
    </p:spTree>
    <p:extLst>
      <p:ext uri="{BB962C8B-B14F-4D97-AF65-F5344CB8AC3E}">
        <p14:creationId xmlns:p14="http://schemas.microsoft.com/office/powerpoint/2010/main" val="360090443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E5CE2-0246-4999-912E-A463B27D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E3A6E1-6C79-45A9-A015-525DF8658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8</a:t>
            </a:r>
          </a:p>
        </p:txBody>
      </p:sp>
    </p:spTree>
    <p:extLst>
      <p:ext uri="{BB962C8B-B14F-4D97-AF65-F5344CB8AC3E}">
        <p14:creationId xmlns:p14="http://schemas.microsoft.com/office/powerpoint/2010/main" val="2200623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F34ED-4C40-40F4-8F3C-DAF3CE59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24123-6A60-4A7F-B225-75FB4AA3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пишет некоторый вопрос. По ключевым словам, которые, выделяет бот, производится поиск в базе данных и выдается ответ пользователю. Если ни по одному ключевому слову нет информации, бот должен сообщить об этом пользователю</a:t>
            </a:r>
          </a:p>
          <a:p>
            <a:pPr lvl="1"/>
            <a:r>
              <a:rPr lang="ru-RU" dirty="0"/>
              <a:t>Узнаем что такое реляционные базы данных</a:t>
            </a:r>
          </a:p>
          <a:p>
            <a:pPr lvl="1"/>
            <a:r>
              <a:rPr lang="ru-RU" dirty="0"/>
              <a:t>Научимся работать с базой данных средствами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33187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B5D20-0DCB-4197-AE9F-8FB747EB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B10EA9-B5F3-44F7-9304-6160E5BD3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823"/>
            <a:ext cx="10515600" cy="4351338"/>
          </a:xfrm>
        </p:spPr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базы данных не используют реляционную модель таблиц</a:t>
            </a:r>
          </a:p>
          <a:p>
            <a:r>
              <a:rPr lang="ru-RU" dirty="0"/>
              <a:t> </a:t>
            </a:r>
            <a:r>
              <a:rPr lang="en-US" dirty="0"/>
              <a:t>NoSQL </a:t>
            </a:r>
            <a:r>
              <a:rPr lang="ru-RU" dirty="0"/>
              <a:t>базы данных хранят документы – произвольные структурированные объекты</a:t>
            </a:r>
          </a:p>
          <a:p>
            <a:r>
              <a:rPr lang="en-US" dirty="0"/>
              <a:t>NoSQL </a:t>
            </a:r>
            <a:r>
              <a:rPr lang="ru-RU" dirty="0"/>
              <a:t>базы данных используют таблицы «Ключ-значение» для хранения и быстрого доступа к данным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BBB0827-0077-406E-9DC2-432BB14BE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69080"/>
              </p:ext>
            </p:extLst>
          </p:nvPr>
        </p:nvGraphicFramePr>
        <p:xfrm>
          <a:off x="1010092" y="3974037"/>
          <a:ext cx="9341294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647">
                  <a:extLst>
                    <a:ext uri="{9D8B030D-6E8A-4147-A177-3AD203B41FA5}">
                      <a16:colId xmlns:a16="http://schemas.microsoft.com/office/drawing/2014/main" val="2404568214"/>
                    </a:ext>
                  </a:extLst>
                </a:gridCol>
                <a:gridCol w="4670647">
                  <a:extLst>
                    <a:ext uri="{9D8B030D-6E8A-4147-A177-3AD203B41FA5}">
                      <a16:colId xmlns:a16="http://schemas.microsoft.com/office/drawing/2014/main" val="3242103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15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{8AA263F5-C273-49B2-B61F-4812230B1816}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56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{8025F5FD-D417-4EA6-B5DD-D3D3BA0ABB8F}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00679"/>
                  </a:ext>
                </a:extLst>
              </a:tr>
            </a:tbl>
          </a:graphicData>
        </a:graphic>
      </p:graphicFrame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id="{9C3CF80F-6437-4CD3-91AA-3DBD0814D199}"/>
              </a:ext>
            </a:extLst>
          </p:cNvPr>
          <p:cNvSpPr/>
          <p:nvPr/>
        </p:nvSpPr>
        <p:spPr>
          <a:xfrm>
            <a:off x="6372446" y="4497572"/>
            <a:ext cx="3313814" cy="786810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  <p:sp>
        <p:nvSpPr>
          <p:cNvPr id="6" name="Прямоугольник: один усеченный угол 5">
            <a:extLst>
              <a:ext uri="{FF2B5EF4-FFF2-40B4-BE49-F238E27FC236}">
                <a16:creationId xmlns:a16="http://schemas.microsoft.com/office/drawing/2014/main" id="{B1CE96E5-7B2C-4AC2-AEEC-1A17EC3CC91F}"/>
              </a:ext>
            </a:extLst>
          </p:cNvPr>
          <p:cNvSpPr/>
          <p:nvPr/>
        </p:nvSpPr>
        <p:spPr>
          <a:xfrm>
            <a:off x="6372446" y="5699052"/>
            <a:ext cx="3313814" cy="914400"/>
          </a:xfrm>
          <a:prstGeom prst="snip1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</p:spTree>
    <p:extLst>
      <p:ext uri="{BB962C8B-B14F-4D97-AF65-F5344CB8AC3E}">
        <p14:creationId xmlns:p14="http://schemas.microsoft.com/office/powerpoint/2010/main" val="152046248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63294-53C0-408B-AB2D-9D0A0262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4E297-A33D-4535-A831-5D52D00E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 должен быть уникальным</a:t>
            </a:r>
          </a:p>
          <a:p>
            <a:r>
              <a:rPr lang="ru-RU" dirty="0"/>
              <a:t>Ключ может быть:</a:t>
            </a:r>
          </a:p>
          <a:p>
            <a:pPr lvl="1"/>
            <a:r>
              <a:rPr lang="ru-RU" dirty="0"/>
              <a:t>Строкой</a:t>
            </a:r>
          </a:p>
          <a:p>
            <a:pPr lvl="1"/>
            <a:r>
              <a:rPr lang="ru-RU" dirty="0"/>
              <a:t>Числом</a:t>
            </a:r>
          </a:p>
          <a:p>
            <a:pPr lvl="1"/>
            <a:r>
              <a:rPr lang="ru-RU" dirty="0"/>
              <a:t>Специальным идентификатором (</a:t>
            </a:r>
            <a:r>
              <a:rPr lang="en-US" dirty="0"/>
              <a:t>GUID)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68006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7807A-A5FA-4F38-B15F-E9F84B53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СУБД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92F6D6-EF4A-4822-8FFA-BB5215DC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323"/>
            <a:ext cx="10515600" cy="5092552"/>
          </a:xfrm>
        </p:spPr>
        <p:txBody>
          <a:bodyPr>
            <a:normAutofit/>
          </a:bodyPr>
          <a:lstStyle/>
          <a:p>
            <a:r>
              <a:rPr lang="ru-RU" dirty="0" err="1"/>
              <a:t>Документоориентированные</a:t>
            </a:r>
            <a:r>
              <a:rPr lang="ru-RU" dirty="0"/>
              <a:t> СУБД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/>
              <a:t>CouchDB</a:t>
            </a:r>
            <a:endParaRPr lang="ru-RU" dirty="0"/>
          </a:p>
          <a:p>
            <a:pPr lvl="1"/>
            <a:r>
              <a:rPr lang="en-US" dirty="0"/>
              <a:t>Couchbase</a:t>
            </a:r>
            <a:endParaRPr lang="ru-RU" dirty="0"/>
          </a:p>
          <a:p>
            <a:pPr lvl="1"/>
            <a:r>
              <a:rPr lang="en-US" dirty="0"/>
              <a:t>MongoDB</a:t>
            </a:r>
            <a:endParaRPr lang="ru-RU" dirty="0"/>
          </a:p>
          <a:p>
            <a:pPr lvl="1"/>
            <a:r>
              <a:rPr lang="en-US" dirty="0" err="1"/>
              <a:t>eXist</a:t>
            </a:r>
            <a:endParaRPr lang="ru-RU" dirty="0"/>
          </a:p>
          <a:p>
            <a:pPr lvl="1"/>
            <a:r>
              <a:rPr lang="en-US" dirty="0"/>
              <a:t>Berkeley DB 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07403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MongoDB</a:t>
            </a:r>
            <a:r>
              <a:rPr lang="ru-RU" dirty="0"/>
              <a:t> — </a:t>
            </a:r>
            <a:r>
              <a:rPr lang="ru-RU" dirty="0" err="1"/>
              <a:t>документоориентированная</a:t>
            </a:r>
            <a:r>
              <a:rPr lang="ru-RU" dirty="0"/>
              <a:t> система управления базами данных, не требующая описания схемы таблиц. </a:t>
            </a:r>
            <a:endParaRPr lang="en-US" dirty="0"/>
          </a:p>
          <a:p>
            <a:r>
              <a:rPr lang="ru-RU" dirty="0"/>
              <a:t>Считается одним из классических примеров </a:t>
            </a:r>
            <a:r>
              <a:rPr lang="ru-RU" dirty="0" err="1"/>
              <a:t>NoSQL</a:t>
            </a:r>
            <a:r>
              <a:rPr lang="ru-RU" dirty="0"/>
              <a:t>-систем</a:t>
            </a:r>
          </a:p>
          <a:p>
            <a:r>
              <a:rPr lang="ru-RU" dirty="0"/>
              <a:t>Использует JSON-подобные документы и схему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79953818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поддерживает запросы: </a:t>
            </a:r>
          </a:p>
          <a:p>
            <a:pPr lvl="1"/>
            <a:r>
              <a:rPr lang="ru-RU" dirty="0"/>
              <a:t>они могут возвращать конкретные поля документов и пользовательские </a:t>
            </a:r>
            <a:r>
              <a:rPr lang="ru-RU" dirty="0" err="1"/>
              <a:t>JavaScript</a:t>
            </a:r>
            <a:r>
              <a:rPr lang="ru-RU" dirty="0"/>
              <a:t>-функции</a:t>
            </a:r>
          </a:p>
          <a:p>
            <a:pPr lvl="1"/>
            <a:r>
              <a:rPr lang="ru-RU" dirty="0"/>
              <a:t>Поддерживается поиск по регулярным выражениям. </a:t>
            </a:r>
          </a:p>
          <a:p>
            <a:pPr lvl="1"/>
            <a:r>
              <a:rPr lang="ru-RU" dirty="0"/>
              <a:t>Можно настроить запрос на возвращение случайного набора результатов</a:t>
            </a:r>
          </a:p>
          <a:p>
            <a:r>
              <a:rPr lang="ru-RU" dirty="0"/>
              <a:t>Система может быть использована в качестве файлового хранилища с балансировкой нагрузки и репликацией данных</a:t>
            </a:r>
          </a:p>
          <a:p>
            <a:r>
              <a:rPr lang="ru-RU" dirty="0"/>
              <a:t>Может работать в соответствии с парадигмой </a:t>
            </a:r>
            <a:r>
              <a:rPr lang="ru-RU" dirty="0" err="1"/>
              <a:t>MapReduce</a:t>
            </a:r>
            <a:endParaRPr lang="ru-RU" dirty="0"/>
          </a:p>
          <a:p>
            <a:r>
              <a:rPr lang="ru-RU" dirty="0"/>
              <a:t>Поддерживается </a:t>
            </a:r>
            <a:r>
              <a:rPr lang="ru-RU" dirty="0" err="1"/>
              <a:t>JavaScript</a:t>
            </a:r>
            <a:r>
              <a:rPr lang="ru-RU" dirty="0"/>
              <a:t> в запросах, функциях агрегации (например, в </a:t>
            </a:r>
            <a:r>
              <a:rPr lang="ru-RU" dirty="0" err="1"/>
              <a:t>MapReduce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88287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980FB-D51B-4E56-A365-6FA2D167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Соответствие терминов реляционных баз данных и </a:t>
            </a:r>
            <a:r>
              <a:rPr lang="en-US" dirty="0"/>
              <a:t>MongoDB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F27D8F6-4D25-43FA-9AF2-4F9EDA76E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143784"/>
              </p:ext>
            </p:extLst>
          </p:nvPr>
        </p:nvGraphicFramePr>
        <p:xfrm>
          <a:off x="838200" y="265496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681167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95717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Реляционные 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MongoDB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9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24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21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21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3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Join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Embedded Document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8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17624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4F152-05EB-4FAD-B5DF-C3191486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7916E-A93A-4E49-BAF0-B0BC868BA39B}"/>
              </a:ext>
            </a:extLst>
          </p:cNvPr>
          <p:cNvSpPr txBox="1"/>
          <p:nvPr/>
        </p:nvSpPr>
        <p:spPr>
          <a:xfrm>
            <a:off x="295054" y="2664606"/>
            <a:ext cx="652041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B0860D8-B384-46D1-B18F-6FC12FCACE80}"/>
              </a:ext>
            </a:extLst>
          </p:cNvPr>
          <p:cNvSpPr/>
          <p:nvPr/>
        </p:nvSpPr>
        <p:spPr>
          <a:xfrm>
            <a:off x="7804298" y="1690688"/>
            <a:ext cx="3317358" cy="1116307"/>
          </a:xfrm>
          <a:prstGeom prst="wedgeRectCallout">
            <a:avLst>
              <a:gd name="adj1" fmla="val -116986"/>
              <a:gd name="adj2" fmla="val 104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объекта для связи  с </a:t>
            </a:r>
            <a:r>
              <a:rPr lang="en-US" dirty="0"/>
              <a:t>MongoDB. </a:t>
            </a:r>
            <a:r>
              <a:rPr lang="ru-RU" dirty="0"/>
              <a:t>Узнайте параметры подключения у вашего администратора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9D0F8DE-49CD-4ABD-9E52-385D33F48274}"/>
              </a:ext>
            </a:extLst>
          </p:cNvPr>
          <p:cNvSpPr/>
          <p:nvPr/>
        </p:nvSpPr>
        <p:spPr>
          <a:xfrm>
            <a:off x="7963786" y="3583172"/>
            <a:ext cx="3390014" cy="1190847"/>
          </a:xfrm>
          <a:prstGeom prst="wedgeRectCallout">
            <a:avLst>
              <a:gd name="adj1" fmla="val -204314"/>
              <a:gd name="adj2" fmla="val -40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Получения доступа к объекту базы данных. Если такой базы данных нет, она будет создана</a:t>
            </a:r>
          </a:p>
        </p:txBody>
      </p:sp>
    </p:spTree>
    <p:extLst>
      <p:ext uri="{BB962C8B-B14F-4D97-AF65-F5344CB8AC3E}">
        <p14:creationId xmlns:p14="http://schemas.microsoft.com/office/powerpoint/2010/main" val="421786810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CFFA5-C767-4432-9C01-68D8FF98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формирования объекта с данными используется словарь</a:t>
            </a:r>
          </a:p>
          <a:p>
            <a:r>
              <a:rPr lang="ru-RU" dirty="0"/>
              <a:t>Объекты, могут быть сколь угодно сложными</a:t>
            </a:r>
          </a:p>
          <a:p>
            <a:r>
              <a:rPr lang="ru-RU" dirty="0"/>
              <a:t>После сохранения, каждый документ получает атрибут «_</a:t>
            </a:r>
            <a:r>
              <a:rPr lang="en-US" dirty="0"/>
              <a:t>id</a:t>
            </a:r>
            <a:r>
              <a:rPr lang="ru-RU" dirty="0"/>
              <a:t>», в котором хранится уникальный ключ объекта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197228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одного документа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97D48-9A61-4587-8A77-F1014D3C82F3}"/>
              </a:ext>
            </a:extLst>
          </p:cNvPr>
          <p:cNvSpPr txBox="1"/>
          <p:nvPr/>
        </p:nvSpPr>
        <p:spPr>
          <a:xfrm>
            <a:off x="255181" y="1690688"/>
            <a:ext cx="8444909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 article key is: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1D7CFC7-0F3A-4847-BF9D-E3C94F45A2E2}"/>
              </a:ext>
            </a:extLst>
          </p:cNvPr>
          <p:cNvSpPr/>
          <p:nvPr/>
        </p:nvSpPr>
        <p:spPr>
          <a:xfrm>
            <a:off x="9406270" y="2766219"/>
            <a:ext cx="2530549" cy="1325562"/>
          </a:xfrm>
          <a:prstGeom prst="wedgeRectCallout">
            <a:avLst>
              <a:gd name="adj1" fmla="val -291001"/>
              <a:gd name="adj2" fmla="val 4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доступа к коллекции. Если коллекции нет, она будет создана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A956C929-7A1D-440D-90B6-1B15ACCDB0A7}"/>
              </a:ext>
            </a:extLst>
          </p:cNvPr>
          <p:cNvSpPr/>
          <p:nvPr/>
        </p:nvSpPr>
        <p:spPr>
          <a:xfrm>
            <a:off x="9406269" y="4263654"/>
            <a:ext cx="2530549" cy="818707"/>
          </a:xfrm>
          <a:prstGeom prst="wedgeRectCallout">
            <a:avLst>
              <a:gd name="adj1" fmla="val -222934"/>
              <a:gd name="adj2" fmla="val -45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Вставка документа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6DB85D23-6C5A-4AF9-9B3D-EE5B42A81FF0}"/>
              </a:ext>
            </a:extLst>
          </p:cNvPr>
          <p:cNvSpPr/>
          <p:nvPr/>
        </p:nvSpPr>
        <p:spPr>
          <a:xfrm>
            <a:off x="9406270" y="1137684"/>
            <a:ext cx="2530549" cy="1010093"/>
          </a:xfrm>
          <a:prstGeom prst="wedgeRectCallout">
            <a:avLst>
              <a:gd name="adj1" fmla="val -182598"/>
              <a:gd name="adj2" fmla="val 124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Словарь-документ для сохранения в базе данных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9B96FBBD-99AB-45D7-92B4-10D081287E2A}"/>
              </a:ext>
            </a:extLst>
          </p:cNvPr>
          <p:cNvSpPr/>
          <p:nvPr/>
        </p:nvSpPr>
        <p:spPr>
          <a:xfrm>
            <a:off x="3753292" y="5599740"/>
            <a:ext cx="2977117" cy="893135"/>
          </a:xfrm>
          <a:prstGeom prst="wedgeRectCallout">
            <a:avLst>
              <a:gd name="adj1" fmla="val 30596"/>
              <a:gd name="adj2" fmla="val -150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Уникальный ключ сохраненного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3525085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5EB19-CBC3-4A1C-B653-1876772B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нескольких документов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8A815-72EE-43E3-9D6F-94DBA947EFFC}"/>
              </a:ext>
            </a:extLst>
          </p:cNvPr>
          <p:cNvSpPr txBox="1"/>
          <p:nvPr/>
        </p:nvSpPr>
        <p:spPr>
          <a:xfrm>
            <a:off x="838199" y="1423129"/>
            <a:ext cx="8348331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article1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"Emmanuel Kens"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article2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"Daniel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Kimeli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 Development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"design"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"HTML"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articles.insert_many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([article1, article2])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 new article IDs are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new_articles.inserted_ids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90090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71766-8FF3-4D99-878B-F781306D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45BF8-71A4-4C96-A2A0-AAF5EBA8435F}"/>
              </a:ext>
            </a:extLst>
          </p:cNvPr>
          <p:cNvSpPr txBox="1"/>
          <p:nvPr/>
        </p:nvSpPr>
        <p:spPr>
          <a:xfrm>
            <a:off x="350875" y="1690688"/>
            <a:ext cx="876388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7B3361C9-BE2C-41FE-A338-131D879DD27C}"/>
              </a:ext>
            </a:extLst>
          </p:cNvPr>
          <p:cNvSpPr/>
          <p:nvPr/>
        </p:nvSpPr>
        <p:spPr>
          <a:xfrm>
            <a:off x="7325833" y="4242391"/>
            <a:ext cx="3870251" cy="1222744"/>
          </a:xfrm>
          <a:prstGeom prst="wedgeRectCallout">
            <a:avLst>
              <a:gd name="adj1" fmla="val -125503"/>
              <a:gd name="adj2" fmla="val -43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Метод </a:t>
            </a:r>
            <a:r>
              <a:rPr lang="en-US" dirty="0"/>
              <a:t>find </a:t>
            </a:r>
            <a:r>
              <a:rPr lang="ru-RU" dirty="0"/>
              <a:t>без параметров возвращает всю коллекцию документов в виде контейнера словарей</a:t>
            </a:r>
          </a:p>
        </p:txBody>
      </p:sp>
    </p:spTree>
    <p:extLst>
      <p:ext uri="{BB962C8B-B14F-4D97-AF65-F5344CB8AC3E}">
        <p14:creationId xmlns:p14="http://schemas.microsoft.com/office/powerpoint/2010/main" val="132958098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C76EF-BECE-44DE-A93C-9E95A447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 по ключу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EF053-E11B-4D5A-BA3B-B512E272D539}"/>
              </a:ext>
            </a:extLst>
          </p:cNvPr>
          <p:cNvSpPr txBox="1"/>
          <p:nvPr/>
        </p:nvSpPr>
        <p:spPr>
          <a:xfrm>
            <a:off x="327837" y="1889304"/>
            <a:ext cx="8571614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3991ECE6-AC61-4D6C-A6DB-212A0D98AE8D}"/>
              </a:ext>
            </a:extLst>
          </p:cNvPr>
          <p:cNvSpPr/>
          <p:nvPr/>
        </p:nvSpPr>
        <p:spPr>
          <a:xfrm>
            <a:off x="9409814" y="1709988"/>
            <a:ext cx="2454349" cy="1010093"/>
          </a:xfrm>
          <a:prstGeom prst="wedgeRectCallout">
            <a:avLst>
              <a:gd name="adj1" fmla="val -237873"/>
              <a:gd name="adj2" fmla="val 43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функции для создания ключа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BFFFD46-4572-444C-A331-9D8D3FFEBA5B}"/>
              </a:ext>
            </a:extLst>
          </p:cNvPr>
          <p:cNvSpPr/>
          <p:nvPr/>
        </p:nvSpPr>
        <p:spPr>
          <a:xfrm>
            <a:off x="9250324" y="4482899"/>
            <a:ext cx="2264735" cy="612648"/>
          </a:xfrm>
          <a:prstGeom prst="wedgeRectCallout">
            <a:avLst>
              <a:gd name="adj1" fmla="val -203462"/>
              <a:gd name="adj2" fmla="val 798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ключа для поиска</a:t>
            </a:r>
          </a:p>
        </p:txBody>
      </p:sp>
    </p:spTree>
    <p:extLst>
      <p:ext uri="{BB962C8B-B14F-4D97-AF65-F5344CB8AC3E}">
        <p14:creationId xmlns:p14="http://schemas.microsoft.com/office/powerpoint/2010/main" val="33904639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DF057-FC31-4DD2-BE86-D1DCC5C1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отдельных полей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257CF-7725-4448-AF98-6DA2AA859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Первый параметр методов </a:t>
            </a:r>
            <a:r>
              <a:rPr lang="en-US" dirty="0" err="1"/>
              <a:t>find_one</a:t>
            </a:r>
            <a:r>
              <a:rPr lang="en-US" dirty="0"/>
              <a:t>() </a:t>
            </a:r>
            <a:r>
              <a:rPr lang="ru-RU" dirty="0"/>
              <a:t>или </a:t>
            </a:r>
            <a:r>
              <a:rPr lang="en-US" dirty="0"/>
              <a:t>find() </a:t>
            </a:r>
            <a:r>
              <a:rPr lang="ru-RU" dirty="0"/>
              <a:t>указывает условия поиска</a:t>
            </a:r>
          </a:p>
          <a:p>
            <a:r>
              <a:rPr lang="ru-RU" dirty="0"/>
              <a:t>Второй параметр этих методов указывает какие поля требуется отображать, а какие нет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2CDE1-DE9C-477C-9866-88882C951519}"/>
              </a:ext>
            </a:extLst>
          </p:cNvPr>
          <p:cNvSpPr txBox="1"/>
          <p:nvPr/>
        </p:nvSpPr>
        <p:spPr>
          <a:xfrm>
            <a:off x="838200" y="4235210"/>
            <a:ext cx="1107115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)},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</p:spTree>
    <p:extLst>
      <p:ext uri="{BB962C8B-B14F-4D97-AF65-F5344CB8AC3E}">
        <p14:creationId xmlns:p14="http://schemas.microsoft.com/office/powerpoint/2010/main" val="200919405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7D200-D8B5-4ADC-98BE-6D8286D6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Условия поиска документов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25A825-D94F-4AD0-8543-5E59BF7E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MongoDB </a:t>
            </a:r>
            <a:r>
              <a:rPr lang="ru-RU" dirty="0"/>
              <a:t>поддерживает язык запросов для получения документов по конкретным параметрам</a:t>
            </a:r>
          </a:p>
          <a:p>
            <a:r>
              <a:rPr lang="ru-RU" dirty="0"/>
              <a:t>Объект запроса может включать несколько условий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48A2C1EF-474D-4FCC-BFFC-B490E6AE29CE}"/>
              </a:ext>
            </a:extLst>
          </p:cNvPr>
          <p:cNvGrpSpPr/>
          <p:nvPr/>
        </p:nvGrpSpPr>
        <p:grpSpPr>
          <a:xfrm>
            <a:off x="1531088" y="2693130"/>
            <a:ext cx="7644810" cy="999460"/>
            <a:chOff x="1531088" y="3561907"/>
            <a:chExt cx="7644810" cy="999460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8FA9CEC-4429-4958-88B2-3F1F4BB69A8F}"/>
                </a:ext>
              </a:extLst>
            </p:cNvPr>
            <p:cNvSpPr/>
            <p:nvPr/>
          </p:nvSpPr>
          <p:spPr>
            <a:xfrm>
              <a:off x="1531088" y="3561907"/>
              <a:ext cx="7644810" cy="999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{                                </a:t>
              </a:r>
              <a:r>
                <a:rPr lang="ru-RU" dirty="0"/>
                <a:t>        </a:t>
              </a:r>
              <a:r>
                <a:rPr lang="en-US" dirty="0"/>
                <a:t>:  {  </a:t>
              </a:r>
              <a:r>
                <a:rPr lang="ru-RU" dirty="0"/>
                <a:t>                                   </a:t>
              </a:r>
              <a:r>
                <a:rPr lang="en-US" dirty="0"/>
                <a:t>:                                     }    }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550F27-6BA4-4AA1-97C4-223902C41F96}"/>
                </a:ext>
              </a:extLst>
            </p:cNvPr>
            <p:cNvSpPr/>
            <p:nvPr/>
          </p:nvSpPr>
          <p:spPr>
            <a:xfrm>
              <a:off x="1807535" y="3944679"/>
              <a:ext cx="1903228" cy="28707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ПОЛЯ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EBE74A6-ED35-4343-9DEA-9B7E2254F5F0}"/>
                </a:ext>
              </a:extLst>
            </p:cNvPr>
            <p:cNvSpPr/>
            <p:nvPr/>
          </p:nvSpPr>
          <p:spPr>
            <a:xfrm>
              <a:off x="4284921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ОПЕРАТОР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A7584D76-556F-4FFD-AF4D-743FF4EAA6DD}"/>
                </a:ext>
              </a:extLst>
            </p:cNvPr>
            <p:cNvSpPr/>
            <p:nvPr/>
          </p:nvSpPr>
          <p:spPr>
            <a:xfrm>
              <a:off x="6301565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58D56F63-221E-462F-8B15-208F32F41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759929"/>
              </p:ext>
            </p:extLst>
          </p:nvPr>
        </p:nvGraphicFramePr>
        <p:xfrm>
          <a:off x="1394046" y="3745753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460850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63532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Оператор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Условие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14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1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1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71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$ne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19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$eq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4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$in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Значение из перечисленного в списке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5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59757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09726-B3A1-4E0B-981E-BF088A9E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документов по условию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1D336-A134-4322-98BA-A96D1DA05C1F}"/>
              </a:ext>
            </a:extLst>
          </p:cNvPr>
          <p:cNvSpPr txBox="1"/>
          <p:nvPr/>
        </p:nvSpPr>
        <p:spPr>
          <a:xfrm>
            <a:off x="233914" y="1690688"/>
            <a:ext cx="891008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$in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]}})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$eq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B5E015EE-4B77-496A-A5FC-A6090A44AEAA}"/>
              </a:ext>
            </a:extLst>
          </p:cNvPr>
          <p:cNvSpPr/>
          <p:nvPr/>
        </p:nvSpPr>
        <p:spPr>
          <a:xfrm>
            <a:off x="8644270" y="2488019"/>
            <a:ext cx="3285460" cy="1233376"/>
          </a:xfrm>
          <a:prstGeom prst="wedgeRectCallout">
            <a:avLst>
              <a:gd name="adj1" fmla="val -115331"/>
              <a:gd name="adj2" fmla="val 109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Возможные варианты для оператора </a:t>
            </a:r>
            <a:r>
              <a:rPr lang="en-US" dirty="0"/>
              <a:t>$in </a:t>
            </a:r>
            <a:r>
              <a:rPr lang="ru-RU" dirty="0"/>
              <a:t>перечисляются в списке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6739BA-2FCD-4226-B721-1C222D60153C}"/>
              </a:ext>
            </a:extLst>
          </p:cNvPr>
          <p:cNvSpPr/>
          <p:nvPr/>
        </p:nvSpPr>
        <p:spPr>
          <a:xfrm>
            <a:off x="9771321" y="5092995"/>
            <a:ext cx="1998921" cy="845010"/>
          </a:xfrm>
          <a:prstGeom prst="wedgeRectCallout">
            <a:avLst>
              <a:gd name="adj1" fmla="val -244237"/>
              <a:gd name="adj2" fmla="val 15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$eq  </a:t>
            </a:r>
            <a:r>
              <a:rPr lang="ru-RU" dirty="0"/>
              <a:t>требует точного совпадения</a:t>
            </a:r>
          </a:p>
        </p:txBody>
      </p:sp>
    </p:spTree>
    <p:extLst>
      <p:ext uri="{BB962C8B-B14F-4D97-AF65-F5344CB8AC3E}">
        <p14:creationId xmlns:p14="http://schemas.microsoft.com/office/powerpoint/2010/main" val="105931703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8F2EC-2010-4C70-8937-B3E81141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Изменение документа в коллекции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E881E-E265-4867-A94A-5E181B707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244"/>
            <a:ext cx="10515600" cy="4351338"/>
          </a:xfrm>
        </p:spPr>
        <p:txBody>
          <a:bodyPr/>
          <a:lstStyle/>
          <a:p>
            <a:r>
              <a:rPr lang="ru-RU" dirty="0"/>
              <a:t>Для изменения объекта достаточно вызвать методы </a:t>
            </a:r>
            <a:r>
              <a:rPr lang="en-US" dirty="0"/>
              <a:t>update() </a:t>
            </a:r>
            <a:r>
              <a:rPr lang="ru-RU" dirty="0"/>
              <a:t>или </a:t>
            </a:r>
            <a:r>
              <a:rPr lang="en-US" dirty="0" err="1"/>
              <a:t>update_one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CC2C0-9EFE-4EC5-8559-AC532C923AF6}"/>
              </a:ext>
            </a:extLst>
          </p:cNvPr>
          <p:cNvSpPr txBox="1"/>
          <p:nvPr/>
        </p:nvSpPr>
        <p:spPr>
          <a:xfrm>
            <a:off x="404038" y="1989219"/>
            <a:ext cx="7836196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query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$set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 David"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articles.update_one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(query,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C02B3B1-4764-4B0C-B295-5CDF125648F1}"/>
              </a:ext>
            </a:extLst>
          </p:cNvPr>
          <p:cNvSpPr/>
          <p:nvPr/>
        </p:nvSpPr>
        <p:spPr>
          <a:xfrm>
            <a:off x="8856922" y="3678865"/>
            <a:ext cx="2931040" cy="1095154"/>
          </a:xfrm>
          <a:prstGeom prst="wedgeRectCallout">
            <a:avLst>
              <a:gd name="adj1" fmla="val -241752"/>
              <a:gd name="adj2" fmla="val 84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 </a:t>
            </a:r>
            <a:r>
              <a:rPr lang="en-US" dirty="0"/>
              <a:t>$set </a:t>
            </a:r>
            <a:r>
              <a:rPr lang="ru-RU" dirty="0"/>
              <a:t>в качестве ключа указывает на поля, </a:t>
            </a:r>
            <a:r>
              <a:rPr lang="ru-RU" dirty="0" err="1"/>
              <a:t>котороые</a:t>
            </a:r>
            <a:r>
              <a:rPr lang="ru-RU" dirty="0"/>
              <a:t> будут изменены</a:t>
            </a:r>
          </a:p>
        </p:txBody>
      </p:sp>
    </p:spTree>
    <p:extLst>
      <p:ext uri="{BB962C8B-B14F-4D97-AF65-F5344CB8AC3E}">
        <p14:creationId xmlns:p14="http://schemas.microsoft.com/office/powerpoint/2010/main" val="16533155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2BBB4-FF9D-4513-B203-B356950A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88D1A-9B3B-44D0-BCCE-B4F6A484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удаления документа используем методы коллекции </a:t>
            </a:r>
            <a:r>
              <a:rPr lang="en-US" dirty="0"/>
              <a:t>delete() </a:t>
            </a:r>
            <a:r>
              <a:rPr lang="ru-RU" dirty="0"/>
              <a:t>или </a:t>
            </a:r>
            <a:r>
              <a:rPr lang="en-US" dirty="0" err="1"/>
              <a:t>delete_one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E6C99-D3B5-470D-B856-4D476B34EDA5}"/>
              </a:ext>
            </a:extLst>
          </p:cNvPr>
          <p:cNvSpPr txBox="1"/>
          <p:nvPr/>
        </p:nvSpPr>
        <p:spPr>
          <a:xfrm>
            <a:off x="1456661" y="2802620"/>
            <a:ext cx="7836196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db.articles.delete_one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</p:txBody>
      </p:sp>
    </p:spTree>
    <p:extLst>
      <p:ext uri="{BB962C8B-B14F-4D97-AF65-F5344CB8AC3E}">
        <p14:creationId xmlns:p14="http://schemas.microsoft.com/office/powerpoint/2010/main" val="357566302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</a:t>
            </a:r>
            <a:r>
              <a:rPr lang="en-US" dirty="0" err="1"/>
              <a:t>pymongo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180028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47F3D-796B-471C-99A3-15EFA47C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0CCAAF-53A2-486F-BAFF-B8468FED7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45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Разработайте документ, в котором вы будете хранить информацию, которую будет искать бот. Документ может содержать текстовое описание ответа, а также массив тегов, по которым бот будет искать ответ</a:t>
            </a:r>
          </a:p>
          <a:p>
            <a:r>
              <a:rPr lang="ru-RU" dirty="0"/>
              <a:t>Заполните базу отдельными документами в функции </a:t>
            </a:r>
            <a:r>
              <a:rPr lang="en-US" dirty="0" err="1"/>
              <a:t>init</a:t>
            </a:r>
            <a:r>
              <a:rPr lang="en-US" dirty="0"/>
              <a:t>() </a:t>
            </a:r>
            <a:r>
              <a:rPr lang="ru-RU" dirty="0"/>
              <a:t>вашего пользовательского модуля</a:t>
            </a:r>
          </a:p>
          <a:p>
            <a:r>
              <a:rPr lang="ru-RU" dirty="0"/>
              <a:t>Функция, вызываемая ботом передает вопрос пользователя в виде строки, начинающейся с фразы «Скажи мне». Вам необходимо выделить каждое слово после этой фразы и найти документы, в которых это слово является одним из тегов. Полученный ответ необходимо сохранить в строке, которую и вернуть как значение функции бота</a:t>
            </a:r>
          </a:p>
        </p:txBody>
      </p:sp>
    </p:spTree>
    <p:extLst>
      <p:ext uri="{BB962C8B-B14F-4D97-AF65-F5344CB8AC3E}">
        <p14:creationId xmlns:p14="http://schemas.microsoft.com/office/powerpoint/2010/main" val="700537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A919C-4AE9-4536-9773-D26F5CD8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сетевого взаимодействия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F69B0B-9B7A-41B8-A563-B10FAE7D9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9</a:t>
            </a:r>
          </a:p>
        </p:txBody>
      </p:sp>
    </p:spTree>
    <p:extLst>
      <p:ext uri="{BB962C8B-B14F-4D97-AF65-F5344CB8AC3E}">
        <p14:creationId xmlns:p14="http://schemas.microsoft.com/office/powerpoint/2010/main" val="1228487194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2FC9E-F941-4FCD-868C-F5CD86E1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C4D031-27CE-46DC-83F2-A42C9C9EB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дополним нашего бота функциями обмена валют</a:t>
            </a:r>
          </a:p>
          <a:p>
            <a:r>
              <a:rPr lang="ru-RU" dirty="0"/>
              <a:t>В ответ на фразу «Покажи курс валют» наш бот должен получить курс валют от сервиса Центробанка и отобразить его пользователю</a:t>
            </a:r>
          </a:p>
          <a:p>
            <a:r>
              <a:rPr lang="ru-RU" dirty="0"/>
              <a:t>В ответ на фразу «Сколько будет стоить </a:t>
            </a:r>
            <a:r>
              <a:rPr lang="en-US" dirty="0"/>
              <a:t>XUSD</a:t>
            </a:r>
            <a:r>
              <a:rPr lang="ru-RU" dirty="0"/>
              <a:t>», бот должен сообщить сумму в национальной валюте. </a:t>
            </a:r>
            <a:r>
              <a:rPr lang="en-US" dirty="0"/>
              <a:t>X </a:t>
            </a:r>
            <a:r>
              <a:rPr lang="ru-RU" dirty="0"/>
              <a:t>конкретное число</a:t>
            </a:r>
          </a:p>
          <a:p>
            <a:pPr lvl="1"/>
            <a:r>
              <a:rPr lang="ru-RU" dirty="0"/>
              <a:t>Изучаем протокол </a:t>
            </a:r>
            <a:r>
              <a:rPr lang="en-US" dirty="0"/>
              <a:t>http</a:t>
            </a:r>
            <a:r>
              <a:rPr lang="ru-RU" dirty="0"/>
              <a:t>, а также работу на </a:t>
            </a:r>
            <a:r>
              <a:rPr lang="en-US" dirty="0"/>
              <a:t>python </a:t>
            </a:r>
            <a:r>
              <a:rPr lang="ru-RU" dirty="0"/>
              <a:t>с клиентами </a:t>
            </a:r>
            <a:r>
              <a:rPr lang="en-US" dirty="0"/>
              <a:t>http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1076420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C1E56-85CD-45CD-B439-8D8FC2E4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«Клиент-Сервер»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E0E7C92-7EDF-443E-B27C-06E1781B2F9A}"/>
              </a:ext>
            </a:extLst>
          </p:cNvPr>
          <p:cNvSpPr/>
          <p:nvPr/>
        </p:nvSpPr>
        <p:spPr>
          <a:xfrm>
            <a:off x="1041990" y="3200399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Клиент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95F5FF3-E727-42A3-BB18-A7B46016FA80}"/>
              </a:ext>
            </a:extLst>
          </p:cNvPr>
          <p:cNvSpPr/>
          <p:nvPr/>
        </p:nvSpPr>
        <p:spPr>
          <a:xfrm>
            <a:off x="7442790" y="3164994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B68506A-9020-4262-A698-BBB1FD0C8DA7}"/>
              </a:ext>
            </a:extLst>
          </p:cNvPr>
          <p:cNvCxnSpPr/>
          <p:nvPr/>
        </p:nvCxnSpPr>
        <p:spPr>
          <a:xfrm>
            <a:off x="3838353" y="3487478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F734BA7-1268-4B9C-A021-3949197DF05D}"/>
              </a:ext>
            </a:extLst>
          </p:cNvPr>
          <p:cNvCxnSpPr/>
          <p:nvPr/>
        </p:nvCxnSpPr>
        <p:spPr>
          <a:xfrm flipH="1">
            <a:off x="3838353" y="4253022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3F2CF3-239B-4B97-A5EF-E4BD58ED08E8}"/>
              </a:ext>
            </a:extLst>
          </p:cNvPr>
          <p:cNvSpPr txBox="1"/>
          <p:nvPr/>
        </p:nvSpPr>
        <p:spPr>
          <a:xfrm>
            <a:off x="4194462" y="2969806"/>
            <a:ext cx="177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1. Запрос услуги</a:t>
            </a:r>
          </a:p>
        </p:txBody>
      </p: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03E6F55F-05FA-4BAD-B1B8-A6404FCAF758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 rot="16200000" flipH="1">
            <a:off x="9045648" y="2864624"/>
            <a:ext cx="701749" cy="1302488"/>
          </a:xfrm>
          <a:prstGeom prst="bentConnector4">
            <a:avLst>
              <a:gd name="adj1" fmla="val -134092"/>
              <a:gd name="adj2" fmla="val 16571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B1DBED-E0F7-4CAD-AC25-9A46AD62ED4B}"/>
              </a:ext>
            </a:extLst>
          </p:cNvPr>
          <p:cNvSpPr txBox="1"/>
          <p:nvPr/>
        </p:nvSpPr>
        <p:spPr>
          <a:xfrm>
            <a:off x="8678824" y="1906495"/>
            <a:ext cx="232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2. Выполнение услуги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D3B34F-E8F9-4118-A828-9B24C20336B6}"/>
              </a:ext>
            </a:extLst>
          </p:cNvPr>
          <p:cNvSpPr txBox="1"/>
          <p:nvPr/>
        </p:nvSpPr>
        <p:spPr>
          <a:xfrm>
            <a:off x="4194461" y="3866743"/>
            <a:ext cx="288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2. Ответ (результат услуги)</a:t>
            </a:r>
          </a:p>
        </p:txBody>
      </p:sp>
    </p:spTree>
    <p:extLst>
      <p:ext uri="{BB962C8B-B14F-4D97-AF65-F5344CB8AC3E}">
        <p14:creationId xmlns:p14="http://schemas.microsoft.com/office/powerpoint/2010/main" val="1660898228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81922-C3A6-47D2-A64E-C4F33287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Hyper Text </a:t>
            </a:r>
            <a:r>
              <a:rPr lang="en-US" dirty="0" err="1"/>
              <a:t>Tranfer</a:t>
            </a:r>
            <a:r>
              <a:rPr lang="en-US" dirty="0"/>
              <a:t> Protocol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EF047E-E337-4098-9788-E114363C4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039"/>
            <a:ext cx="10515600" cy="197019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HTTP (англ. </a:t>
            </a:r>
            <a:r>
              <a:rPr lang="ru-RU" dirty="0" err="1"/>
              <a:t>HyperText</a:t>
            </a:r>
            <a:r>
              <a:rPr lang="ru-RU" dirty="0"/>
              <a:t> </a:t>
            </a:r>
            <a:r>
              <a:rPr lang="ru-RU" dirty="0" err="1"/>
              <a:t>Transfer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 — «протокол передачи гипертекста») — протокол прикладного уровня передачи данных, изначально — в виде гипертекстовых документов в формате HTML, в настоящее время используется для передачи произвольных данных</a:t>
            </a:r>
          </a:p>
        </p:txBody>
      </p:sp>
      <p:pic>
        <p:nvPicPr>
          <p:cNvPr id="1026" name="Picture 2" descr="A Web document is the composition of different resources">
            <a:extLst>
              <a:ext uri="{FF2B5EF4-FFF2-40B4-BE49-F238E27FC236}">
                <a16:creationId xmlns:a16="http://schemas.microsoft.com/office/drawing/2014/main" id="{C9DEC270-1E9F-4342-9822-24DE18F1A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50" y="2954545"/>
            <a:ext cx="6511005" cy="383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753037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85DC5-FCCC-49ED-94DA-D67A5895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F6B829D-B7DC-4C08-A762-F5CE9BAAF867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8562566-90CE-4BE8-8734-AAACBB0B2B86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A483505-5C9A-466B-974F-2DEB5FB02FB3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КОМАНДА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2779ADF5-241E-411D-954A-C6ED4ACAC440}"/>
                </a:ext>
              </a:extLst>
            </p:cNvPr>
            <p:cNvSpPr/>
            <p:nvPr/>
          </p:nvSpPr>
          <p:spPr>
            <a:xfrm>
              <a:off x="4837814" y="2440172"/>
              <a:ext cx="2488019" cy="39340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URL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E59F8C46-2CA9-4C38-8628-1609F5D0D6EF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1826F01-0A78-4A1C-99B2-A970CE0EBC02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68C20C0B-D818-47DB-B378-73F706A3A7AB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ЗАПРОСА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322350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6DDD747-692C-48DA-8C1C-60A94E2D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D4805052-AFC8-4D46-8C51-BFFD950CD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588798"/>
              </p:ext>
            </p:extLst>
          </p:nvPr>
        </p:nvGraphicFramePr>
        <p:xfrm>
          <a:off x="838200" y="1825625"/>
          <a:ext cx="105156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944">
                  <a:extLst>
                    <a:ext uri="{9D8B030D-6E8A-4147-A177-3AD203B41FA5}">
                      <a16:colId xmlns:a16="http://schemas.microsoft.com/office/drawing/2014/main" val="1847345988"/>
                    </a:ext>
                  </a:extLst>
                </a:gridCol>
                <a:gridCol w="9216656">
                  <a:extLst>
                    <a:ext uri="{9D8B030D-6E8A-4147-A177-3AD203B41FA5}">
                      <a16:colId xmlns:a16="http://schemas.microsoft.com/office/drawing/2014/main" val="398193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91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Используется для запроса содержимого указанного ресурса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Клиент может передавать параметры выполнения запроса в URI целевого ресурса после символа «?»:</a:t>
                      </a:r>
                    </a:p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/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/resource?param1=value1&amp;param2=value2 HTTP/1.1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dirty="0"/>
                        <a:t>Согласно стандарту HTTP, запросы типа GET считаются идемпотентными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Аналогичен методу GET, за исключением того, что в ответе сервера отсутствует тело. Запрос HEAD обычно применяется для извлечения метаданных, проверки наличия ресурса (валидация URL) и чтобы узнать, не изменился ли он с момента последнего обращения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44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загрузки содержимого запроса на указанный в запросе URI.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02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указанный ресурс.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3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передачи пользовательских данных заданному ресурсу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многократное повторение одних и тех же запросов </a:t>
                      </a:r>
                      <a:r>
                        <a:rPr lang="ru-RU" dirty="0"/>
                        <a:t>POST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может возвращать разные результаты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414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188707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2607C-2B35-495A-917B-920F4DD3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заголовки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DD08193-CF27-4764-A006-0D1F4B17A9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663666"/>
              </p:ext>
            </p:extLst>
          </p:nvPr>
        </p:nvGraphicFramePr>
        <p:xfrm>
          <a:off x="838200" y="1825625"/>
          <a:ext cx="10515600" cy="298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056">
                  <a:extLst>
                    <a:ext uri="{9D8B030D-6E8A-4147-A177-3AD203B41FA5}">
                      <a16:colId xmlns:a16="http://schemas.microsoft.com/office/drawing/2014/main" val="4118221282"/>
                    </a:ext>
                  </a:extLst>
                </a:gridCol>
                <a:gridCol w="8004544">
                  <a:extLst>
                    <a:ext uri="{9D8B030D-6E8A-4147-A177-3AD203B41FA5}">
                      <a16:colId xmlns:a16="http://schemas.microsoft.com/office/drawing/2014/main" val="416116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Заголовок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93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Список MIME типов, которые ожидает клиент.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46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Accept-Charset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effectLst/>
                        </a:rPr>
                        <a:t>Список кодировок, которые ожидает клиент.</a:t>
                      </a: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340840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Content-Length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Размер тела в байтах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69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Content-Type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клиенту определить MIME тип документа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70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 </a:t>
                      </a:r>
                      <a:r>
                        <a:rPr lang="ru-RU" dirty="0"/>
                        <a:t>документа (используется в ответе при переадресации)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12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User-Agent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 клиента, с которого отправлен 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3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Cache-Control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Управление кешированием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88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489223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C374-01FA-4C23-993F-ADFA1FAE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MIME</a:t>
            </a:r>
            <a:r>
              <a:rPr lang="ru-RU" dirty="0"/>
              <a:t>-типы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FB1F6C-F09F-4D61-B4BD-B1AA511C8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141"/>
            <a:ext cx="10515600" cy="55427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 </a:t>
            </a:r>
            <a:r>
              <a:rPr lang="ru-RU" dirty="0" err="1"/>
              <a:t>Multipurpose</a:t>
            </a:r>
            <a:r>
              <a:rPr lang="ru-RU" dirty="0"/>
              <a:t> </a:t>
            </a:r>
            <a:r>
              <a:rPr lang="ru-RU" dirty="0" err="1"/>
              <a:t>Internet</a:t>
            </a:r>
            <a:r>
              <a:rPr lang="ru-RU" dirty="0"/>
              <a:t> </a:t>
            </a:r>
            <a:r>
              <a:rPr lang="ru-RU" dirty="0" err="1"/>
              <a:t>Mail</a:t>
            </a:r>
            <a:r>
              <a:rPr lang="ru-RU" dirty="0"/>
              <a:t> </a:t>
            </a:r>
            <a:r>
              <a:rPr lang="ru-RU" dirty="0" err="1"/>
              <a:t>Extensions</a:t>
            </a:r>
            <a:r>
              <a:rPr lang="ru-RU" dirty="0"/>
              <a:t> — многоцелевые расширения интернет-почты) — стандарт, описывающий передачу различных типов данных по электронной почте, а также, в общем случае, спецификация для кодирования информации и форматирования сообщений таким образом, чтобы их можно было пересылать по Интернету.</a:t>
            </a:r>
            <a:endParaRPr lang="en-US" dirty="0"/>
          </a:p>
          <a:p>
            <a:r>
              <a:rPr lang="ru-RU" dirty="0"/>
              <a:t>Базовые типы передаваемых данных: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application;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audio;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example;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image;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message;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model;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multipart;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text;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video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258615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0E8F3D0-380C-4B59-AD16-BE56BE6B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MIME-</a:t>
            </a:r>
            <a:r>
              <a:rPr lang="ru-RU" dirty="0"/>
              <a:t>типы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61C0C62-B113-410A-A42A-374EE4E11E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image/gif</a:t>
            </a:r>
            <a:endParaRPr lang="ru-RU" dirty="0"/>
          </a:p>
          <a:p>
            <a:r>
              <a:rPr lang="en-US" dirty="0"/>
              <a:t>image/jpeg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png</a:t>
            </a:r>
            <a:endParaRPr lang="ru-RU" dirty="0"/>
          </a:p>
          <a:p>
            <a:r>
              <a:rPr lang="en-US" dirty="0"/>
              <a:t>text/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text/csv</a:t>
            </a:r>
          </a:p>
          <a:p>
            <a:r>
              <a:rPr lang="en-US" dirty="0"/>
              <a:t>text/html</a:t>
            </a:r>
          </a:p>
          <a:p>
            <a:r>
              <a:rPr lang="en-US" dirty="0"/>
              <a:t>audio/mp4</a:t>
            </a:r>
            <a:endParaRPr lang="ru-RU" dirty="0"/>
          </a:p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884E19-6EF9-4F5A-869A-1E7BC5B70A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application/vnd.ms-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application/</a:t>
            </a:r>
            <a:r>
              <a:rPr lang="en-US" dirty="0" err="1"/>
              <a:t>msword</a:t>
            </a:r>
            <a:endParaRPr lang="en-US" dirty="0"/>
          </a:p>
          <a:p>
            <a:r>
              <a:rPr lang="en-US" dirty="0"/>
              <a:t>multipart/form-data</a:t>
            </a:r>
          </a:p>
          <a:p>
            <a:r>
              <a:rPr lang="en-US" dirty="0"/>
              <a:t>multipart/signed</a:t>
            </a:r>
          </a:p>
          <a:p>
            <a:r>
              <a:rPr lang="en-US" dirty="0"/>
              <a:t>multipart/encrypted</a:t>
            </a:r>
          </a:p>
          <a:p>
            <a:r>
              <a:rPr lang="en-US" dirty="0"/>
              <a:t>application/json</a:t>
            </a:r>
          </a:p>
          <a:p>
            <a:r>
              <a:rPr lang="en-US" dirty="0"/>
              <a:t>application/zip</a:t>
            </a:r>
          </a:p>
          <a:p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055341306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CC1ED-D4DE-4AB9-892F-DDCDAAF4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5011BFC-89AA-4E7C-A163-3F037868152F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7D5C0A7-9C4E-4E2C-BFAC-8E0A85C20422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F0705E6-C611-4372-A47E-8F9545AD43CD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КОД  ОПИСАНИЕ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2F8F95CA-83E1-48D0-A11E-7C360261B384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7A86A67-41AC-4575-AE0F-EB8C42416A6E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B735A75F-60EA-4B74-826F-62DFF152B4AF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ОТВЕТА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2900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088648"/>
              </p:ext>
            </p:extLst>
          </p:nvPr>
        </p:nvGraphicFramePr>
        <p:xfrm>
          <a:off x="838200" y="1474751"/>
          <a:ext cx="10515600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577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9206023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Класс кода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процессе передачи.</a:t>
                      </a:r>
                    </a:p>
                    <a:p>
                      <a:r>
                        <a:rPr lang="ru-RU" dirty="0"/>
                        <a:t>Сами сообщения от сервера содержат только стартовую строку ответа и, если требуется, несколько специфичных для ответа полей заголовка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успешного принятия и обработки запроса клиента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Сообщает клиенту, что для успешного выполнения операции необходимо сделать другой запрос (как правило по другому URI). Из данного класса пять кодов 301, 302, 303, 305 и 307 относятся непосредственно к </a:t>
                      </a:r>
                      <a:r>
                        <a:rPr lang="ru-RU" dirty="0" err="1"/>
                        <a:t>перенаправлениям</a:t>
                      </a:r>
                      <a:r>
                        <a:rPr lang="ru-RU" dirty="0"/>
                        <a:t> (</a:t>
                      </a:r>
                      <a:r>
                        <a:rPr lang="ru-RU" dirty="0" err="1"/>
                        <a:t>редирект</a:t>
                      </a:r>
                      <a:r>
                        <a:rPr lang="ru-RU" dirty="0"/>
                        <a:t>). Адрес, по которому клиенту следует произвести запрос, сервер указывает в заголовке </a:t>
                      </a:r>
                      <a:r>
                        <a:rPr lang="ru-RU" dirty="0" err="1"/>
                        <a:t>Location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Указание ошибок со стороны клиента. При использовании всех методов, кроме HEAD, сервер должен вернуть в теле сообщения гипертекстовое пояснение для пользователя.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неудачного выполнения операции по вине сервера. Для всех ситуаций, кроме использования метода HEAD, сервер должен включать в тело сообщения объяснение, которое клиент отобразит пользователю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52125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166924"/>
              </p:ext>
            </p:extLst>
          </p:nvPr>
        </p:nvGraphicFramePr>
        <p:xfrm>
          <a:off x="825794" y="1651058"/>
          <a:ext cx="10515601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782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2275367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  <a:gridCol w="6994452">
                  <a:extLst>
                    <a:ext uri="{9D8B030D-6E8A-4147-A177-3AD203B41FA5}">
                      <a16:colId xmlns:a16="http://schemas.microsoft.com/office/drawing/2014/main" val="2582536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Успешный запрос. Если клиентом были запрошены какие-либо данные, то они находятся в заголовке и/или теле сообщения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Moved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Permanently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Запрошенный документ был окончательно перенесен на новый URI, указанный в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заголовка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Unauthorized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доступа к запрашиваемому ресурсу требуется аутентификация. В заголовке ответ должен содержать поле WWW-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Authenticate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перечнем условий аутентификации. Клиент может повторить запрос, включив в заголовок сообщения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Authorization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требуемыми для аутентификации данными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Forbidden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он отказывается его выполнять из-за ограничений в доступе для клиента к указанному ресурсу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не нашёл соответствующего ресурса по указанному URI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внутренняя ошибка сервера, которая не входит в рамки остальных ошибок класса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576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5E6174C-9DAA-400E-865A-63652340BC5F}"/>
              </a:ext>
            </a:extLst>
          </p:cNvPr>
          <p:cNvSpPr txBox="1"/>
          <p:nvPr/>
        </p:nvSpPr>
        <p:spPr>
          <a:xfrm>
            <a:off x="825794" y="1118979"/>
            <a:ext cx="364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Часто используемые коды ошибок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033205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253B5-E91F-4526-A27D-A17792A2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Выполнения </a:t>
            </a:r>
            <a:r>
              <a:rPr lang="en-US" dirty="0"/>
              <a:t>http-</a:t>
            </a:r>
            <a:r>
              <a:rPr lang="ru-RU" dirty="0"/>
              <a:t>запроса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393272-CE60-4BA9-8F83-05ABD1BFE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выполнения </a:t>
            </a:r>
            <a:r>
              <a:rPr lang="en-US" dirty="0"/>
              <a:t>http-</a:t>
            </a:r>
            <a:r>
              <a:rPr lang="ru-RU" dirty="0"/>
              <a:t>запросов необходимо:</a:t>
            </a:r>
          </a:p>
          <a:p>
            <a:pPr lvl="1"/>
            <a:r>
              <a:rPr lang="ru-RU" dirty="0"/>
              <a:t>Воспользоваться библиотекой </a:t>
            </a:r>
            <a:r>
              <a:rPr lang="en-US" dirty="0"/>
              <a:t>Requests </a:t>
            </a:r>
            <a:r>
              <a:rPr lang="ru-RU" dirty="0"/>
              <a:t>или </a:t>
            </a:r>
            <a:r>
              <a:rPr lang="en-US" dirty="0" err="1"/>
              <a:t>aiohttp</a:t>
            </a:r>
            <a:endParaRPr lang="en-US" dirty="0"/>
          </a:p>
          <a:p>
            <a:pPr lvl="1"/>
            <a:r>
              <a:rPr lang="ru-RU" dirty="0"/>
              <a:t>Сформировать </a:t>
            </a:r>
            <a:r>
              <a:rPr lang="en-US" dirty="0"/>
              <a:t>URL </a:t>
            </a:r>
            <a:r>
              <a:rPr lang="ru-RU" dirty="0"/>
              <a:t>запроса и передать необходимые данные</a:t>
            </a:r>
          </a:p>
          <a:p>
            <a:pPr lvl="1"/>
            <a:r>
              <a:rPr lang="ru-RU" dirty="0"/>
              <a:t>Проанализировать код ответа</a:t>
            </a:r>
          </a:p>
          <a:p>
            <a:pPr lvl="1"/>
            <a:r>
              <a:rPr lang="ru-RU" dirty="0"/>
              <a:t>Извлечь полученные данные из ответа</a:t>
            </a:r>
          </a:p>
        </p:txBody>
      </p:sp>
    </p:spTree>
    <p:extLst>
      <p:ext uri="{BB962C8B-B14F-4D97-AF65-F5344CB8AC3E}">
        <p14:creationId xmlns:p14="http://schemas.microsoft.com/office/powerpoint/2010/main" val="2461741812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B4431-72B5-4E7F-ACD5-F709273F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Requests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2D84BBF-3C08-4A05-8EF7-FC8313D35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440852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214">
                  <a:extLst>
                    <a:ext uri="{9D8B030D-6E8A-4147-A177-3AD203B41FA5}">
                      <a16:colId xmlns:a16="http://schemas.microsoft.com/office/drawing/2014/main" val="385893638"/>
                    </a:ext>
                  </a:extLst>
                </a:gridCol>
                <a:gridCol w="7430386">
                  <a:extLst>
                    <a:ext uri="{9D8B030D-6E8A-4147-A177-3AD203B41FA5}">
                      <a16:colId xmlns:a16="http://schemas.microsoft.com/office/drawing/2014/main" val="4142798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52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requests.get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GET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211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requests.post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POST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6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requests.delete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DELETE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93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requests.head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HEAD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97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058702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23198-7731-45E7-8CD1-4635B513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</a:t>
            </a:r>
            <a:r>
              <a:rPr lang="en-US" dirty="0"/>
              <a:t>http-</a:t>
            </a:r>
            <a:r>
              <a:rPr lang="ru-RU" dirty="0"/>
              <a:t>ответа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A14F2-82D3-4924-B916-3B63D479CAB7}"/>
              </a:ext>
            </a:extLst>
          </p:cNvPr>
          <p:cNvSpPr txBox="1"/>
          <p:nvPr/>
        </p:nvSpPr>
        <p:spPr>
          <a:xfrm>
            <a:off x="940982" y="3320652"/>
            <a:ext cx="697495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'http://learn.python.ru'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(response)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76C64A3-018B-46C5-94E1-A874218E72FB}"/>
              </a:ext>
            </a:extLst>
          </p:cNvPr>
          <p:cNvSpPr/>
          <p:nvPr/>
        </p:nvSpPr>
        <p:spPr>
          <a:xfrm>
            <a:off x="8559209" y="3833778"/>
            <a:ext cx="2945219" cy="923331"/>
          </a:xfrm>
          <a:prstGeom prst="wedgeRectCallout">
            <a:avLst>
              <a:gd name="adj1" fmla="val -83288"/>
              <a:gd name="adj2" fmla="val -365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запроса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339EE345-D05D-41AC-B2B4-B52C55B2D464}"/>
              </a:ext>
            </a:extLst>
          </p:cNvPr>
          <p:cNvSpPr/>
          <p:nvPr/>
        </p:nvSpPr>
        <p:spPr>
          <a:xfrm>
            <a:off x="4625163" y="1403498"/>
            <a:ext cx="2073349" cy="744279"/>
          </a:xfrm>
          <a:prstGeom prst="wedgeRectCallout">
            <a:avLst>
              <a:gd name="adj1" fmla="val -153141"/>
              <a:gd name="adj2" fmla="val 218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библиотеки	</a:t>
            </a:r>
          </a:p>
        </p:txBody>
      </p:sp>
    </p:spTree>
    <p:extLst>
      <p:ext uri="{BB962C8B-B14F-4D97-AF65-F5344CB8AC3E}">
        <p14:creationId xmlns:p14="http://schemas.microsoft.com/office/powerpoint/2010/main" val="1781796195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19662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6261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Сформируем запрос, который позволит узнать курс национальной валюты к Российскому рублю</a:t>
            </a:r>
          </a:p>
          <a:p>
            <a:r>
              <a:rPr lang="ru-RU" dirty="0"/>
              <a:t>Будем получать ответ в формате </a:t>
            </a:r>
            <a:r>
              <a:rPr lang="en-US" dirty="0"/>
              <a:t>JSON</a:t>
            </a:r>
          </a:p>
          <a:p>
            <a:r>
              <a:rPr lang="ru-RU" dirty="0"/>
              <a:t>Для запроса, согласно описанию, будем использовать </a:t>
            </a:r>
            <a:r>
              <a:rPr lang="en-US" dirty="0"/>
              <a:t>URL: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http://cbu.uz/ru/arkhiv-kursov-valyut/json/RUB/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4097782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D5F6E7-715E-422F-8DA8-C6D6C4BD2438}"/>
              </a:ext>
            </a:extLst>
          </p:cNvPr>
          <p:cNvSpPr txBox="1"/>
          <p:nvPr/>
        </p:nvSpPr>
        <p:spPr>
          <a:xfrm>
            <a:off x="308344" y="2274838"/>
            <a:ext cx="959056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'http://cbu.uz/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arkhiv-kursov-valyut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/json/RUB/'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"Rate"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Ошибка:</a:t>
            </a:r>
            <a:r>
              <a:rPr lang="ru-R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C7BDE23-5A62-4D0A-A216-45858A533A09}"/>
              </a:ext>
            </a:extLst>
          </p:cNvPr>
          <p:cNvSpPr/>
          <p:nvPr/>
        </p:nvSpPr>
        <p:spPr>
          <a:xfrm>
            <a:off x="4136065" y="5514182"/>
            <a:ext cx="3104707" cy="935665"/>
          </a:xfrm>
          <a:prstGeom prst="wedgeRectCallout">
            <a:avLst>
              <a:gd name="adj1" fmla="val -118436"/>
              <a:gd name="adj2" fmla="val -2181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Извлекаем объект с данными. Сервис возвращает массив объектов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D9FB683F-8D8C-4765-9C01-CA5002B14D82}"/>
              </a:ext>
            </a:extLst>
          </p:cNvPr>
          <p:cNvSpPr/>
          <p:nvPr/>
        </p:nvSpPr>
        <p:spPr>
          <a:xfrm>
            <a:off x="7899990" y="5433238"/>
            <a:ext cx="3453809" cy="1027242"/>
          </a:xfrm>
          <a:prstGeom prst="wedgeRectCallout">
            <a:avLst>
              <a:gd name="adj1" fmla="val -183230"/>
              <a:gd name="adj2" fmla="val -1848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курс валют. Могут быть другие имена, например </a:t>
            </a:r>
            <a:r>
              <a:rPr lang="en-US" dirty="0"/>
              <a:t>Nominal, Diff </a:t>
            </a:r>
            <a:r>
              <a:rPr lang="ru-RU" dirty="0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2287122244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A0C5B-22B2-4725-A4B6-9739463F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сервисом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0984BF-9A5C-4403-9655-3F8E6946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скрипт, который получает курс валюты за указанную дату</a:t>
            </a:r>
          </a:p>
          <a:p>
            <a:r>
              <a:rPr lang="ru-RU" dirty="0"/>
              <a:t>Напишите скрипт, который получает курс по всем валютам за указанную дату</a:t>
            </a:r>
          </a:p>
          <a:p>
            <a:r>
              <a:rPr lang="ru-RU" dirty="0"/>
              <a:t>Напишите скрипт, который получает курс </a:t>
            </a:r>
            <a:r>
              <a:rPr lang="en-US" dirty="0"/>
              <a:t>USD </a:t>
            </a:r>
            <a:r>
              <a:rPr lang="ru-RU" dirty="0"/>
              <a:t>за указанную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49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FAD3F-3EA9-43CD-86BD-35D8441B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http-</a:t>
            </a:r>
            <a:r>
              <a:rPr lang="ru-RU" dirty="0"/>
              <a:t>запрос с параметрами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FDC34-EED6-4378-ADFD-1FEF3A7F8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4924"/>
          </a:xfrm>
        </p:spPr>
        <p:txBody>
          <a:bodyPr/>
          <a:lstStyle/>
          <a:p>
            <a:r>
              <a:rPr lang="ru-RU" dirty="0"/>
              <a:t>Выполняем </a:t>
            </a:r>
            <a:r>
              <a:rPr lang="en-US" dirty="0"/>
              <a:t>get </a:t>
            </a:r>
            <a:r>
              <a:rPr lang="ru-RU" dirty="0"/>
              <a:t>запрос с параметрами: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EE0AA-739A-4AC0-B783-A9757F731A0F}"/>
              </a:ext>
            </a:extLst>
          </p:cNvPr>
          <p:cNvSpPr txBox="1"/>
          <p:nvPr/>
        </p:nvSpPr>
        <p:spPr>
          <a:xfrm>
            <a:off x="1337930" y="3030578"/>
            <a:ext cx="814453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payload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'https://httpbin.org/get'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=payload)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9187A2-E154-4F06-8165-E520ACEFFC78}"/>
              </a:ext>
            </a:extLst>
          </p:cNvPr>
          <p:cNvSpPr/>
          <p:nvPr/>
        </p:nvSpPr>
        <p:spPr>
          <a:xfrm>
            <a:off x="7485320" y="4742121"/>
            <a:ext cx="3710763" cy="1435395"/>
          </a:xfrm>
          <a:prstGeom prst="wedgeRectCallout">
            <a:avLst>
              <a:gd name="adj1" fmla="val -39560"/>
              <a:gd name="adj2" fmla="val -102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должен содержать словарь из которого будут сформированы параметры запроса</a:t>
            </a:r>
          </a:p>
        </p:txBody>
      </p:sp>
    </p:spTree>
    <p:extLst>
      <p:ext uri="{BB962C8B-B14F-4D97-AF65-F5344CB8AC3E}">
        <p14:creationId xmlns:p14="http://schemas.microsoft.com/office/powerpoint/2010/main" val="3930216453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A82F3-BEE2-4D98-8AD3-1DB7CAF7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Загружаем файл на сервер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4298B8-92E0-4BDB-8CBD-EF06BA1E1BE2}"/>
              </a:ext>
            </a:extLst>
          </p:cNvPr>
          <p:cNvSpPr txBox="1"/>
          <p:nvPr/>
        </p:nvSpPr>
        <p:spPr>
          <a:xfrm>
            <a:off x="838200" y="2328001"/>
            <a:ext cx="903944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"&lt;h1&gt;test&lt;/h1&gt;"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'text/html'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D29040DD-FA4F-4960-8DBC-95763ECA9B03}"/>
              </a:ext>
            </a:extLst>
          </p:cNvPr>
          <p:cNvSpPr/>
          <p:nvPr/>
        </p:nvSpPr>
        <p:spPr>
          <a:xfrm>
            <a:off x="8676167" y="563526"/>
            <a:ext cx="2677633" cy="1127162"/>
          </a:xfrm>
          <a:prstGeom prst="wedgeRectCallout">
            <a:avLst>
              <a:gd name="adj1" fmla="val -266233"/>
              <a:gd name="adj2" fmla="val 194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 содержит кортеж из имени файла, его содержимого и </a:t>
            </a:r>
            <a:r>
              <a:rPr lang="en-US" dirty="0"/>
              <a:t>MIME </a:t>
            </a:r>
            <a:r>
              <a:rPr lang="ru-RU" dirty="0"/>
              <a:t>типа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CC2717B-D9B3-48CE-9CE6-658BC149781D}"/>
              </a:ext>
            </a:extLst>
          </p:cNvPr>
          <p:cNvSpPr/>
          <p:nvPr/>
        </p:nvSpPr>
        <p:spPr>
          <a:xfrm>
            <a:off x="9198934" y="4284920"/>
            <a:ext cx="2677633" cy="1325563"/>
          </a:xfrm>
          <a:prstGeom prst="wedgeRectCallout">
            <a:avLst>
              <a:gd name="adj1" fmla="val -112776"/>
              <a:gd name="adj2" fmla="val -87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 </a:t>
            </a:r>
            <a:r>
              <a:rPr lang="en-US" dirty="0"/>
              <a:t>files </a:t>
            </a:r>
            <a:r>
              <a:rPr lang="ru-RU" dirty="0"/>
              <a:t>содержит</a:t>
            </a:r>
            <a:r>
              <a:rPr lang="en-US" dirty="0"/>
              <a:t> </a:t>
            </a:r>
            <a:r>
              <a:rPr lang="ru-RU" dirty="0"/>
              <a:t>ссылку на словарь с описанием </a:t>
            </a:r>
            <a:r>
              <a:rPr lang="ru-RU" dirty="0" err="1"/>
              <a:t>щагружаемого</a:t>
            </a:r>
            <a:r>
              <a:rPr lang="ru-RU" dirty="0"/>
              <a:t> файла </a:t>
            </a:r>
          </a:p>
        </p:txBody>
      </p:sp>
    </p:spTree>
    <p:extLst>
      <p:ext uri="{BB962C8B-B14F-4D97-AF65-F5344CB8AC3E}">
        <p14:creationId xmlns:p14="http://schemas.microsoft.com/office/powerpoint/2010/main" val="111070770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Requests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3302" y="1825625"/>
            <a:ext cx="4908698" cy="4351338"/>
          </a:xfrm>
        </p:spPr>
        <p:txBody>
          <a:bodyPr>
            <a:normAutofit/>
          </a:bodyPr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Requests</a:t>
            </a:r>
            <a:r>
              <a:rPr lang="ru-RU" dirty="0"/>
              <a:t>!</a:t>
            </a:r>
            <a:endParaRPr lang="en-US" dirty="0"/>
          </a:p>
          <a:p>
            <a:r>
              <a:rPr lang="ru-RU" dirty="0"/>
              <a:t>Часто используемые:</a:t>
            </a:r>
          </a:p>
          <a:p>
            <a:pPr lvl="1"/>
            <a:r>
              <a:rPr lang="en-US" dirty="0" err="1"/>
              <a:t>ConnectionError</a:t>
            </a:r>
            <a:endParaRPr lang="ru-RU" dirty="0"/>
          </a:p>
          <a:p>
            <a:pPr lvl="1"/>
            <a:r>
              <a:rPr lang="en-US" dirty="0" err="1"/>
              <a:t>requests.exceptions</a:t>
            </a:r>
            <a:r>
              <a:rPr lang="en-US" dirty="0"/>
              <a:t>.</a:t>
            </a:r>
            <a:br>
              <a:rPr lang="ru-RU" dirty="0"/>
            </a:br>
            <a:r>
              <a:rPr lang="en-US" dirty="0" err="1"/>
              <a:t>RequestException</a:t>
            </a:r>
            <a:endParaRPr lang="ru-RU" dirty="0"/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8544797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E9DD6-28BC-4BD3-B0A8-CA21C481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D801B-71BD-4F88-8F4D-45DE26A36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Закончите задачу</a:t>
            </a:r>
          </a:p>
          <a:p>
            <a:r>
              <a:rPr lang="ru-RU" dirty="0"/>
              <a:t>Бот вызывает функцию, в которой передается запрос пользователя</a:t>
            </a:r>
          </a:p>
          <a:p>
            <a:r>
              <a:rPr lang="ru-RU" dirty="0"/>
              <a:t>Ваша функция должна получить курс валюты с сервера Центробанка, записать ответ в удобную для чтения человеком строку и вернуть эту строку как ответ от сервера</a:t>
            </a:r>
          </a:p>
          <a:p>
            <a:r>
              <a:rPr lang="ru-RU" dirty="0"/>
              <a:t>Обработайте ошибку </a:t>
            </a:r>
            <a:r>
              <a:rPr lang="en-US" dirty="0" err="1"/>
              <a:t>ConnectionError</a:t>
            </a:r>
            <a:r>
              <a:rPr lang="ru-RU" dirty="0"/>
              <a:t>, которая выбрасывается, когда ваш клиент не может подключиться к сервису</a:t>
            </a:r>
          </a:p>
          <a:p>
            <a:r>
              <a:rPr lang="ru-RU" dirty="0"/>
              <a:t>После получения ответа всегда проверяйте его статус. Если статус не равен 200, значит ответ не полный, либо содержит ошибку</a:t>
            </a:r>
          </a:p>
        </p:txBody>
      </p:sp>
    </p:spTree>
    <p:extLst>
      <p:ext uri="{BB962C8B-B14F-4D97-AF65-F5344CB8AC3E}">
        <p14:creationId xmlns:p14="http://schemas.microsoft.com/office/powerpoint/2010/main" val="3906387799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A3E04-119C-40B0-A36D-D1F86D0F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</a:t>
            </a:r>
            <a:br>
              <a:rPr lang="ru-RU" dirty="0"/>
            </a:br>
            <a:r>
              <a:rPr lang="ru-RU" dirty="0"/>
              <a:t>собственного</a:t>
            </a:r>
            <a:br>
              <a:rPr lang="ru-RU" dirty="0"/>
            </a:br>
            <a:r>
              <a:rPr lang="ru-RU" dirty="0"/>
              <a:t>бота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790696-BC6E-469E-863C-47BFD2750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III</a:t>
            </a:r>
            <a:endParaRPr lang="ru-RU" dirty="0"/>
          </a:p>
        </p:txBody>
      </p:sp>
      <p:pic>
        <p:nvPicPr>
          <p:cNvPr id="1026" name="Picture 2" descr="Bot Colorful Robot - Free image on Pixabay">
            <a:extLst>
              <a:ext uri="{FF2B5EF4-FFF2-40B4-BE49-F238E27FC236}">
                <a16:creationId xmlns:a16="http://schemas.microsoft.com/office/drawing/2014/main" id="{0A2B488C-C6C9-4C0C-A1B3-0C686E219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439" y="13438"/>
            <a:ext cx="6844562" cy="684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66290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DFD5B-DA88-4E03-9785-96086A133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862B95-9B22-44F4-AB23-71340CD18F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10</a:t>
            </a:r>
          </a:p>
        </p:txBody>
      </p:sp>
    </p:spTree>
    <p:extLst>
      <p:ext uri="{BB962C8B-B14F-4D97-AF65-F5344CB8AC3E}">
        <p14:creationId xmlns:p14="http://schemas.microsoft.com/office/powerpoint/2010/main" val="2284471212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B8E7F-27F4-428B-AF8F-5324E51A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1E7B6E-B52D-4EA7-A8D6-ADC81E5CE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810"/>
            <a:ext cx="10515600" cy="4798459"/>
          </a:xfrm>
        </p:spPr>
        <p:txBody>
          <a:bodyPr>
            <a:normAutofit/>
          </a:bodyPr>
          <a:lstStyle/>
          <a:p>
            <a:r>
              <a:rPr lang="ru-RU" dirty="0"/>
              <a:t>Программный код часто изменяется</a:t>
            </a:r>
          </a:p>
          <a:p>
            <a:r>
              <a:rPr lang="ru-RU" dirty="0"/>
              <a:t>Некоторые изменения, в которых есть разные ошибки, могут серьезно нарушить проект</a:t>
            </a:r>
          </a:p>
          <a:p>
            <a:r>
              <a:rPr lang="ru-RU" dirty="0"/>
              <a:t>Программистам необходимо средство, которое позволяет контролировать изменения в коде, при необходимости возвращаясь к старым вариантам кода</a:t>
            </a:r>
          </a:p>
          <a:p>
            <a:r>
              <a:rPr lang="ru-RU" dirty="0"/>
              <a:t>Программистам необходимо средство</a:t>
            </a:r>
            <a:br>
              <a:rPr lang="ru-RU" dirty="0"/>
            </a:br>
            <a:r>
              <a:rPr lang="ru-RU" dirty="0"/>
              <a:t>для совместной работы над кодом</a:t>
            </a:r>
          </a:p>
          <a:p>
            <a:r>
              <a:rPr lang="ru-RU" dirty="0"/>
              <a:t>Для этого используются системы</a:t>
            </a:r>
            <a:br>
              <a:rPr lang="ru-RU" dirty="0"/>
            </a:br>
            <a:r>
              <a:rPr lang="ru-RU" dirty="0"/>
              <a:t>контроля версий</a:t>
            </a:r>
          </a:p>
        </p:txBody>
      </p:sp>
      <p:sp>
        <p:nvSpPr>
          <p:cNvPr id="6" name="AutoShape 6" descr="Software developer character set - Openclipart">
            <a:extLst>
              <a:ext uri="{FF2B5EF4-FFF2-40B4-BE49-F238E27FC236}">
                <a16:creationId xmlns:a16="http://schemas.microsoft.com/office/drawing/2014/main" id="{1E2D64AB-D03F-4BD6-B3D7-5F26AD9A2A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80A2C8-4D1D-4E34-8A3F-E599FE1FA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302" y="4193670"/>
            <a:ext cx="4759841" cy="253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89015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Git</a:t>
            </a:r>
            <a:r>
              <a:rPr lang="ru-RU" dirty="0"/>
              <a:t> (произносится «гит») — распределённая система управления версиями</a:t>
            </a:r>
          </a:p>
          <a:p>
            <a:r>
              <a:rPr lang="ru-RU" dirty="0" err="1"/>
              <a:t>Git</a:t>
            </a:r>
            <a:r>
              <a:rPr lang="ru-RU" dirty="0"/>
              <a:t> поддерживает быстрое разделение и слияние версий, включает инструменты для визуализации и навигации по нелинейной истории разработки</a:t>
            </a:r>
          </a:p>
          <a:p>
            <a:r>
              <a:rPr lang="ru-RU" dirty="0" err="1"/>
              <a:t>Git</a:t>
            </a:r>
            <a:r>
              <a:rPr lang="ru-RU" dirty="0"/>
              <a:t> предоставляет каждому разработчику локальную копию всей истории разработки, изменения копируются из одного репозитория в другой</a:t>
            </a:r>
          </a:p>
        </p:txBody>
      </p:sp>
    </p:spTree>
    <p:extLst>
      <p:ext uri="{BB962C8B-B14F-4D97-AF65-F5344CB8AC3E}">
        <p14:creationId xmlns:p14="http://schemas.microsoft.com/office/powerpoint/2010/main" val="4119617538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Репозиторий </a:t>
            </a:r>
            <a:r>
              <a:rPr lang="ru-RU" dirty="0" err="1"/>
              <a:t>Git</a:t>
            </a:r>
            <a:r>
              <a:rPr lang="ru-RU" dirty="0"/>
              <a:t> представляет собой каталог файловой системы, в котором находятся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файлы конфигурации репозитория</a:t>
            </a:r>
            <a:endParaRPr lang="en-US" dirty="0"/>
          </a:p>
          <a:p>
            <a:pPr lvl="1"/>
            <a:r>
              <a:rPr lang="ru-RU" dirty="0"/>
              <a:t>файлы журналов, хранящие операции, выполняемые над репозиторием</a:t>
            </a:r>
            <a:endParaRPr lang="en-US" dirty="0"/>
          </a:p>
          <a:p>
            <a:pPr lvl="1"/>
            <a:r>
              <a:rPr lang="ru-RU" dirty="0"/>
              <a:t>индекс, описывающий расположение файлов</a:t>
            </a:r>
            <a:endParaRPr lang="en-US" dirty="0"/>
          </a:p>
          <a:p>
            <a:pPr lvl="1"/>
            <a:r>
              <a:rPr lang="ru-RU" dirty="0"/>
              <a:t>хранилище, содержащее собственно файлы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5050085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 умолчанию репозиторий хранится в подкаталоге с названием «</a:t>
            </a:r>
            <a:r>
              <a:rPr lang="en-US" dirty="0"/>
              <a:t>.git</a:t>
            </a:r>
            <a:r>
              <a:rPr lang="ru-RU" dirty="0"/>
              <a:t>» в корневом каталоге рабочей копии дерева файлов, хранящегося в репозитории</a:t>
            </a:r>
            <a:endParaRPr lang="en-US" dirty="0"/>
          </a:p>
          <a:p>
            <a:r>
              <a:rPr lang="ru-RU" dirty="0"/>
              <a:t>При импорте нового репозитория автоматически создаётся рабочая копия, соответствующая последнему зафиксированному состоянию импортируемого репозитория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855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1B723-7D5B-4FDE-8358-09A7F996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Создания репозитория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2AE830-E1E2-4B68-BA52-41E18FD15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создания локального репозитория выполните в пустом каталоге команду: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$git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ru-RU" dirty="0"/>
              <a:t>Для создания локального репозитория на основе существующего удаленного репозитория выполните команду:</a:t>
            </a:r>
          </a:p>
          <a:p>
            <a:pPr marL="0" indent="0" algn="ctr">
              <a:buNone/>
            </a:pPr>
            <a:r>
              <a:rPr lang="en-US" dirty="0"/>
              <a:t>$git clone </a:t>
            </a:r>
            <a:r>
              <a:rPr lang="en-US" dirty="0">
                <a:solidFill>
                  <a:srgbClr val="0070C0"/>
                </a:solidFill>
              </a:rPr>
              <a:t>URL</a:t>
            </a:r>
            <a:r>
              <a:rPr lang="ru-RU" dirty="0">
                <a:solidFill>
                  <a:srgbClr val="0070C0"/>
                </a:solidFill>
              </a:rPr>
              <a:t>РЕПОЗИТОРИЯ</a:t>
            </a:r>
            <a:endParaRPr lang="en-US" dirty="0">
              <a:solidFill>
                <a:srgbClr val="0070C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1390767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0B9F9-17B8-44BE-B4B0-A880245A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Коммит</a:t>
            </a:r>
          </a:p>
        </p:txBody>
      </p:sp>
      <p:pic>
        <p:nvPicPr>
          <p:cNvPr id="2050" name="Picture 2" descr="Хранение данных как снимков проекта во времени">
            <a:extLst>
              <a:ext uri="{FF2B5EF4-FFF2-40B4-BE49-F238E27FC236}">
                <a16:creationId xmlns:a16="http://schemas.microsoft.com/office/drawing/2014/main" id="{A683C9DD-FF5D-451D-BD1D-173D4950D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87" y="1690688"/>
            <a:ext cx="10792625" cy="41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888171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70005-BE1B-4CA4-AED3-70D3F22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файлов в репозитории</a:t>
            </a:r>
          </a:p>
        </p:txBody>
      </p:sp>
      <p:pic>
        <p:nvPicPr>
          <p:cNvPr id="1026" name="Picture 2" descr="Жизненный цикл состояний файлов">
            <a:extLst>
              <a:ext uri="{FF2B5EF4-FFF2-40B4-BE49-F238E27FC236}">
                <a16:creationId xmlns:a16="http://schemas.microsoft.com/office/drawing/2014/main" id="{AB66C3D8-6A1C-4679-8FB8-6A4BD54CD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359" y="1690688"/>
            <a:ext cx="9941441" cy="410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426333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70005-BE1B-4CA4-AED3-70D3F22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файлов в репозитории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BCE03F-D185-4D09-9DB1-897187CEF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Untracked (</a:t>
            </a:r>
            <a:r>
              <a:rPr lang="ru-RU" dirty="0" err="1"/>
              <a:t>неотслеживаемый</a:t>
            </a:r>
            <a:r>
              <a:rPr lang="ru-RU" dirty="0"/>
              <a:t>) – файл, который не контролируется </a:t>
            </a:r>
            <a:r>
              <a:rPr lang="en-US" dirty="0"/>
              <a:t>GIT (</a:t>
            </a:r>
            <a:r>
              <a:rPr lang="ru-RU" dirty="0"/>
              <a:t>его изменения никак не регистрируются в </a:t>
            </a:r>
            <a:r>
              <a:rPr lang="en-US" dirty="0"/>
              <a:t>GIT)</a:t>
            </a:r>
          </a:p>
          <a:p>
            <a:r>
              <a:rPr lang="en-US" dirty="0"/>
              <a:t>Staged (</a:t>
            </a:r>
            <a:r>
              <a:rPr lang="ru-RU" dirty="0"/>
              <a:t>индексируемый) – файл, который контролируется репозиторием и будет запомнен при последующем коммите</a:t>
            </a:r>
          </a:p>
          <a:p>
            <a:r>
              <a:rPr lang="en-US" dirty="0"/>
              <a:t>Unmodified</a:t>
            </a:r>
            <a:r>
              <a:rPr lang="ru-RU" dirty="0"/>
              <a:t> (</a:t>
            </a:r>
            <a:r>
              <a:rPr lang="ru-RU" dirty="0" err="1"/>
              <a:t>немодифицированный</a:t>
            </a:r>
            <a:r>
              <a:rPr lang="ru-RU" dirty="0"/>
              <a:t>) – файл, который контролируется репозиторием, но который не менялся пользователем с последнего коммита</a:t>
            </a:r>
          </a:p>
          <a:p>
            <a:r>
              <a:rPr lang="en-US" dirty="0"/>
              <a:t>Modified (</a:t>
            </a:r>
            <a:r>
              <a:rPr lang="ru-RU" dirty="0"/>
              <a:t>Модифицированный) – файл, который контролируется репозиторием, но который менялся пользователем с последнего коммита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67904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добавления новых файлов в репозиторий: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Индексация измененных файлов: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Просмотр </a:t>
            </a:r>
            <a:r>
              <a:rPr lang="ru-RU" dirty="0" err="1"/>
              <a:t>идексированных</a:t>
            </a:r>
            <a:r>
              <a:rPr lang="ru-RU" dirty="0"/>
              <a:t> и </a:t>
            </a:r>
            <a:r>
              <a:rPr lang="ru-RU" dirty="0" err="1"/>
              <a:t>неидексированных</a:t>
            </a:r>
            <a:r>
              <a:rPr lang="ru-RU" dirty="0"/>
              <a:t> изменений:</a:t>
            </a:r>
          </a:p>
          <a:p>
            <a:pPr marL="0" indent="0" algn="ctr">
              <a:buNone/>
            </a:pPr>
            <a:r>
              <a:rPr lang="en-US" dirty="0"/>
              <a:t>$git status</a:t>
            </a:r>
          </a:p>
          <a:p>
            <a:r>
              <a:rPr lang="ru-RU" dirty="0"/>
              <a:t>Выполнение коммита:</a:t>
            </a:r>
          </a:p>
          <a:p>
            <a:pPr marL="0" indent="0" algn="ctr">
              <a:buNone/>
            </a:pPr>
            <a:r>
              <a:rPr lang="en-US" dirty="0"/>
              <a:t>$git commit –m “</a:t>
            </a:r>
            <a:r>
              <a:rPr lang="ru-RU" dirty="0">
                <a:solidFill>
                  <a:srgbClr val="0070C0"/>
                </a:solidFill>
              </a:rPr>
              <a:t>КОММЕНТАРИЙ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8836998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Каждому коммиту присваивается уникальный ключ, называемый хэшем</a:t>
            </a:r>
          </a:p>
          <a:p>
            <a:r>
              <a:rPr lang="ru-RU" dirty="0"/>
              <a:t>Часто используют сокращенный хэш для краткости ссылок на тот или иной коммит</a:t>
            </a:r>
          </a:p>
          <a:p>
            <a:r>
              <a:rPr lang="ru-RU" dirty="0"/>
              <a:t>Для просмотра истории коммитов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log</a:t>
            </a:r>
          </a:p>
          <a:p>
            <a:r>
              <a:rPr lang="ru-RU" dirty="0"/>
              <a:t>Чтобы увидеть разницу изменений в коммитах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log -p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9987265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вы забыли добавить какой-то файл в уже сделанный коммит, то воспользуйтесь следующими командами: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</a:p>
          <a:p>
            <a:pPr marL="0" indent="0" algn="ctr">
              <a:buNone/>
            </a:pPr>
            <a:r>
              <a:rPr lang="en-US" dirty="0"/>
              <a:t>$git commit –amend</a:t>
            </a:r>
          </a:p>
          <a:p>
            <a:r>
              <a:rPr lang="ru-RU" dirty="0"/>
              <a:t>Для исключения файла из индекса коммита:</a:t>
            </a:r>
          </a:p>
          <a:p>
            <a:pPr marL="0" indent="0" algn="ctr">
              <a:buNone/>
            </a:pPr>
            <a:r>
              <a:rPr lang="en-US" dirty="0"/>
              <a:t>$git reset HEAD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</a:p>
          <a:p>
            <a:r>
              <a:rPr lang="ru-RU" dirty="0"/>
              <a:t>Для отмены изменений в файле воспользуйтесь следующей командой:</a:t>
            </a:r>
          </a:p>
          <a:p>
            <a:pPr marL="0" indent="0" algn="ctr">
              <a:buNone/>
            </a:pPr>
            <a:r>
              <a:rPr lang="en-US" dirty="0"/>
              <a:t>$git checkout --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</a:p>
        </p:txBody>
      </p:sp>
    </p:spTree>
    <p:extLst>
      <p:ext uri="{BB962C8B-B14F-4D97-AF65-F5344CB8AC3E}">
        <p14:creationId xmlns:p14="http://schemas.microsoft.com/office/powerpoint/2010/main" val="2467404662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FD775-1A01-430D-9950-12DCFAD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9E431C-687B-4239-A5D2-F8F047DF8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Ветвь позволяет сохранить основную версию проекта и выполнять локальные изменения</a:t>
            </a:r>
          </a:p>
          <a:p>
            <a:r>
              <a:rPr lang="ru-RU" dirty="0"/>
              <a:t>Если локальные изменения признаны успешными их можно слить с другой ветвью</a:t>
            </a:r>
          </a:p>
          <a:p>
            <a:r>
              <a:rPr lang="ru-RU" dirty="0"/>
              <a:t>Если же локальные изменения отвергаются можно просто удалить ветвь</a:t>
            </a:r>
          </a:p>
        </p:txBody>
      </p:sp>
    </p:spTree>
    <p:extLst>
      <p:ext uri="{BB962C8B-B14F-4D97-AF65-F5344CB8AC3E}">
        <p14:creationId xmlns:p14="http://schemas.microsoft.com/office/powerpoint/2010/main" val="2893595727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FD775-1A01-430D-9950-12DCFAD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Ветвь</a:t>
            </a:r>
          </a:p>
        </p:txBody>
      </p:sp>
      <p:pic>
        <p:nvPicPr>
          <p:cNvPr id="3074" name="Picture 2" descr="Указатель на ветку HEAD переместился вперёд после коммита">
            <a:extLst>
              <a:ext uri="{FF2B5EF4-FFF2-40B4-BE49-F238E27FC236}">
                <a16:creationId xmlns:a16="http://schemas.microsoft.com/office/drawing/2014/main" id="{5169324F-8C18-43EB-ACCD-B48E6304E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9728790" cy="406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765832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72077-9B49-48C6-BD4A-E8B2358D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Переключение ветви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75782C-797F-44C4-9C42-8E1C6C288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переключение ветви используется команда:</a:t>
            </a:r>
          </a:p>
          <a:p>
            <a:pPr marL="0" indent="0" algn="ctr">
              <a:buNone/>
            </a:pPr>
            <a:r>
              <a:rPr lang="en-US" dirty="0"/>
              <a:t>$git checkout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</a:p>
          <a:p>
            <a:r>
              <a:rPr lang="ru-RU" dirty="0"/>
              <a:t>Для создания новой ветви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branch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Для создания новой ветви и переключение на нее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checkout –b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</a:p>
          <a:p>
            <a:r>
              <a:rPr lang="ru-RU" dirty="0"/>
              <a:t>Для получения списка ветвей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branch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5064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77C05-4E94-44F4-A0E6-258E272A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Слияние ветвей</a:t>
            </a:r>
          </a:p>
        </p:txBody>
      </p:sp>
      <p:pic>
        <p:nvPicPr>
          <p:cNvPr id="4098" name="Picture 2" descr="Использование трёх снимков при слиянии">
            <a:extLst>
              <a:ext uri="{FF2B5EF4-FFF2-40B4-BE49-F238E27FC236}">
                <a16:creationId xmlns:a16="http://schemas.microsoft.com/office/drawing/2014/main" id="{5C95371D-41E0-428E-BB7C-B5AA0CFC8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234" y="417402"/>
            <a:ext cx="7317055" cy="348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Коммит слияния">
            <a:extLst>
              <a:ext uri="{FF2B5EF4-FFF2-40B4-BE49-F238E27FC236}">
                <a16:creationId xmlns:a16="http://schemas.microsoft.com/office/drawing/2014/main" id="{82A0EBD8-18A4-426D-BDC3-842FAC54E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511" y="3353364"/>
            <a:ext cx="8361056" cy="330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15E14AD-20A8-443C-A8E8-F1ACC11AD18A}"/>
              </a:ext>
            </a:extLst>
          </p:cNvPr>
          <p:cNvCxnSpPr/>
          <p:nvPr/>
        </p:nvCxnSpPr>
        <p:spPr>
          <a:xfrm>
            <a:off x="552894" y="3987209"/>
            <a:ext cx="10983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342759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77C05-4E94-44F4-A0E6-258E272A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Слияние ветвей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DDCA4F-EB7D-457B-83BC-611688B56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слияния ветвей необходимо: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Переключится на ветвь,  в которую будет происходить слияние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Выполнить команду:</a:t>
            </a:r>
          </a:p>
          <a:p>
            <a:pPr marL="0" indent="0" algn="ctr">
              <a:buNone/>
            </a:pPr>
            <a:r>
              <a:rPr lang="en-US" dirty="0"/>
              <a:t>$git  merge </a:t>
            </a:r>
            <a:r>
              <a:rPr lang="ru-RU" dirty="0">
                <a:solidFill>
                  <a:srgbClr val="0070C0"/>
                </a:solidFill>
              </a:rPr>
              <a:t>ИСХОДНАЯ_ВЕТВЬ</a:t>
            </a:r>
          </a:p>
        </p:txBody>
      </p:sp>
    </p:spTree>
    <p:extLst>
      <p:ext uri="{BB962C8B-B14F-4D97-AF65-F5344CB8AC3E}">
        <p14:creationId xmlns:p14="http://schemas.microsoft.com/office/powerpoint/2010/main" val="891107645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1A6313-7131-4E4C-B9C6-D60360A7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32"/>
            <a:ext cx="10515600" cy="1325563"/>
          </a:xfrm>
        </p:spPr>
        <p:txBody>
          <a:bodyPr/>
          <a:lstStyle/>
          <a:p>
            <a:r>
              <a:rPr lang="ru-RU" dirty="0"/>
              <a:t>Конфликты слияния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7A35B8-307D-40CC-A5FE-EC54897C1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0833"/>
            <a:ext cx="10515600" cy="5447045"/>
          </a:xfrm>
        </p:spPr>
        <p:txBody>
          <a:bodyPr>
            <a:normAutofit/>
          </a:bodyPr>
          <a:lstStyle/>
          <a:p>
            <a:r>
              <a:rPr lang="ru-RU" dirty="0"/>
              <a:t>Если в двух разных ветвях были изменены одни и те же строки в файлах, то коммит слияния становится невозможным до устранения конфликта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Отредактируйте вручную и выполните повторный коммит, либо используйте графическую среду разрешения конфликтов:</a:t>
            </a:r>
          </a:p>
          <a:p>
            <a:pPr marL="0" indent="0" algn="ctr">
              <a:buNone/>
            </a:pPr>
            <a:r>
              <a:rPr lang="en-US" dirty="0"/>
              <a:t>$git </a:t>
            </a:r>
            <a:r>
              <a:rPr lang="en-US" dirty="0" err="1"/>
              <a:t>mergetool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79B9B0-360D-442C-9466-B6DE40C9F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54" t="50000" r="36826" b="34343"/>
          <a:stretch/>
        </p:blipFill>
        <p:spPr>
          <a:xfrm>
            <a:off x="595423" y="2727254"/>
            <a:ext cx="6701192" cy="2110563"/>
          </a:xfrm>
          <a:prstGeom prst="rect">
            <a:avLst/>
          </a:prstGeom>
        </p:spPr>
      </p:pic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9AD11494-EDE1-4726-9C64-3DFDFBEC7991}"/>
              </a:ext>
            </a:extLst>
          </p:cNvPr>
          <p:cNvSpPr/>
          <p:nvPr/>
        </p:nvSpPr>
        <p:spPr>
          <a:xfrm>
            <a:off x="7942521" y="2360431"/>
            <a:ext cx="3827721" cy="882502"/>
          </a:xfrm>
          <a:prstGeom prst="wedgeRectCallout">
            <a:avLst>
              <a:gd name="adj1" fmla="val -93333"/>
              <a:gd name="adj2" fmla="val 239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Конфликтное содержимое файла в текущей ветке (</a:t>
            </a:r>
            <a:r>
              <a:rPr lang="en-US" dirty="0"/>
              <a:t>HEAD)</a:t>
            </a:r>
            <a:endParaRPr lang="ru-RU" dirty="0"/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C6D9AF74-AD1E-45DA-8AC7-2B5A6DC5BD40}"/>
              </a:ext>
            </a:extLst>
          </p:cNvPr>
          <p:cNvSpPr/>
          <p:nvPr/>
        </p:nvSpPr>
        <p:spPr>
          <a:xfrm>
            <a:off x="7942521" y="3949722"/>
            <a:ext cx="3827721" cy="882502"/>
          </a:xfrm>
          <a:prstGeom prst="wedgeRectCallout">
            <a:avLst>
              <a:gd name="adj1" fmla="val -114999"/>
              <a:gd name="adj2" fmla="val -146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Конфликтное содержимое файла в сливаемой ветки</a:t>
            </a:r>
          </a:p>
        </p:txBody>
      </p:sp>
    </p:spTree>
    <p:extLst>
      <p:ext uri="{BB962C8B-B14F-4D97-AF65-F5344CB8AC3E}">
        <p14:creationId xmlns:p14="http://schemas.microsoft.com/office/powerpoint/2010/main" val="2186567323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44458-8A56-4264-847B-DD6D4186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Удаленный репозиторий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423DE7-446C-4B25-A1B8-068724828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14966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Удаленный репозиторий содержит единый репозиторий проекта</a:t>
            </a:r>
          </a:p>
          <a:p>
            <a:r>
              <a:rPr lang="ru-RU" dirty="0"/>
              <a:t>Удаленных репозиториев может быть несколько, но обычно используют один с именем </a:t>
            </a:r>
            <a:r>
              <a:rPr lang="en-US" dirty="0"/>
              <a:t>origin</a:t>
            </a:r>
          </a:p>
          <a:p>
            <a:r>
              <a:rPr lang="ru-RU" dirty="0"/>
              <a:t>Для загрузки удаленной ветки в локальный репозиторий воспользуйтесь командой:</a:t>
            </a:r>
          </a:p>
          <a:p>
            <a:pPr marL="0" indent="0" algn="ctr">
              <a:buNone/>
            </a:pPr>
            <a:r>
              <a:rPr lang="en-US" dirty="0"/>
              <a:t>$git pull</a:t>
            </a:r>
          </a:p>
          <a:p>
            <a:r>
              <a:rPr lang="ru-RU" dirty="0"/>
              <a:t>Для загрузки локальной ветки в удаленный репозиторий введите команду:</a:t>
            </a:r>
          </a:p>
          <a:p>
            <a:pPr marL="0" indent="0" algn="ctr">
              <a:buNone/>
            </a:pPr>
            <a:r>
              <a:rPr lang="en-US" dirty="0"/>
              <a:t>$git push</a:t>
            </a:r>
          </a:p>
          <a:p>
            <a:r>
              <a:rPr lang="ru-RU" dirty="0"/>
              <a:t>Если в удаленном репозитории ветвь была тоже изменена, то команда </a:t>
            </a:r>
            <a:r>
              <a:rPr lang="en-US" dirty="0"/>
              <a:t>push </a:t>
            </a:r>
            <a:r>
              <a:rPr lang="ru-RU" dirty="0"/>
              <a:t>не будет выполнена. Вам необходимо выполнить команду </a:t>
            </a:r>
            <a:r>
              <a:rPr lang="en-US" dirty="0"/>
              <a:t>pull </a:t>
            </a:r>
            <a:r>
              <a:rPr lang="ru-RU" dirty="0"/>
              <a:t>для принятия изменений</a:t>
            </a:r>
          </a:p>
        </p:txBody>
      </p:sp>
    </p:spTree>
    <p:extLst>
      <p:ext uri="{BB962C8B-B14F-4D97-AF65-F5344CB8AC3E}">
        <p14:creationId xmlns:p14="http://schemas.microsoft.com/office/powerpoint/2010/main" val="456181873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C43A58-EA12-4AD2-B70F-F28B7724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Инструментальная поддержка работы с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571D82-75F7-41B1-A7F7-B833B48A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GIT</a:t>
            </a:r>
          </a:p>
          <a:p>
            <a:r>
              <a:rPr lang="en-US" dirty="0"/>
              <a:t>Visual Studio Code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Tortoise 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350102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5A62B-C64B-4675-AECE-2AD89174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репозитория проекта</a:t>
            </a:r>
            <a:r>
              <a:rPr lang="en-US" dirty="0"/>
              <a:t> </a:t>
            </a:r>
            <a:r>
              <a:rPr lang="ru-RU" dirty="0"/>
              <a:t>«БОТ»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09F0E7-8801-495A-A547-47F317788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485"/>
            <a:ext cx="10515600" cy="503939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Создайте каталог на вашем компьютере</a:t>
            </a:r>
          </a:p>
          <a:p>
            <a:r>
              <a:rPr lang="ru-RU" dirty="0"/>
              <a:t>Выполните команду </a:t>
            </a:r>
            <a:r>
              <a:rPr lang="en-US" dirty="0"/>
              <a:t>$git </a:t>
            </a:r>
            <a:r>
              <a:rPr lang="en-US" dirty="0" err="1"/>
              <a:t>init</a:t>
            </a:r>
            <a:endParaRPr lang="ru-RU" dirty="0"/>
          </a:p>
          <a:p>
            <a:r>
              <a:rPr lang="ru-RU" dirty="0"/>
              <a:t>Создайте ветвь </a:t>
            </a:r>
            <a:r>
              <a:rPr lang="en-US" dirty="0"/>
              <a:t>feature/start</a:t>
            </a:r>
          </a:p>
          <a:p>
            <a:r>
              <a:rPr lang="ru-RU" dirty="0"/>
              <a:t>Создайте файл </a:t>
            </a:r>
            <a:r>
              <a:rPr lang="en-US" dirty="0"/>
              <a:t>main.py</a:t>
            </a:r>
            <a:r>
              <a:rPr lang="ru-RU" dirty="0"/>
              <a:t>, в котором будет находится стартовый код</a:t>
            </a:r>
          </a:p>
          <a:p>
            <a:r>
              <a:rPr lang="ru-RU" dirty="0"/>
              <a:t>В этом файле поместите следующий код: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Проиндексируйте файл и сделайте коммит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98EF8-BD46-4B59-814C-9256BB8A83AC}"/>
              </a:ext>
            </a:extLst>
          </p:cNvPr>
          <p:cNvSpPr txBox="1"/>
          <p:nvPr/>
        </p:nvSpPr>
        <p:spPr>
          <a:xfrm>
            <a:off x="2814971" y="3785215"/>
            <a:ext cx="609777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main()</a:t>
            </a:r>
          </a:p>
        </p:txBody>
      </p:sp>
    </p:spTree>
    <p:extLst>
      <p:ext uri="{BB962C8B-B14F-4D97-AF65-F5344CB8AC3E}">
        <p14:creationId xmlns:p14="http://schemas.microsoft.com/office/powerpoint/2010/main" val="3853115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Мы разработаем бот,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с ботом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Взаимодействие с ботом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CEB10-CB35-4C35-8004-7020C568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296742-E23E-432C-9552-F27BC3BA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513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905830"/>
            <a:ext cx="4074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 = 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 = [1,2,3,4,5]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</a:t>
            </a:r>
            <a:br>
              <a:rPr lang="ru-RU" dirty="0"/>
            </a:br>
            <a:r>
              <a:rPr lang="ru-RU" dirty="0"/>
              <a:t>алгоритмы для</a:t>
            </a:r>
            <a:br>
              <a:rPr lang="ru-RU" dirty="0"/>
            </a:br>
            <a:r>
              <a:rPr lang="ru-RU" dirty="0"/>
              <a:t>ботов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Работа с файлами. 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– открывает файл на чтение или запись. Возвращает объект файла, через который вы получаете доступ к содержимому файла</a:t>
            </a:r>
          </a:p>
          <a:p>
            <a:r>
              <a:rPr lang="ru-RU" dirty="0"/>
              <a:t>Режимы открытия файла:</a:t>
            </a:r>
          </a:p>
          <a:p>
            <a:pPr lvl="1"/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CBF93F1-2BA3-476C-8192-1F7E433A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0900"/>
              </p:ext>
            </p:extLst>
          </p:nvPr>
        </p:nvGraphicFramePr>
        <p:xfrm>
          <a:off x="1893776" y="323907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21">
                  <a:extLst>
                    <a:ext uri="{9D8B030D-6E8A-4147-A177-3AD203B41FA5}">
                      <a16:colId xmlns:a16="http://schemas.microsoft.com/office/drawing/2014/main" val="869377024"/>
                    </a:ext>
                  </a:extLst>
                </a:gridCol>
                <a:gridCol w="6789479">
                  <a:extLst>
                    <a:ext uri="{9D8B030D-6E8A-4147-A177-3AD203B41FA5}">
                      <a16:colId xmlns:a16="http://schemas.microsoft.com/office/drawing/2014/main" val="309964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6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F420-FAE2-4318-9603-0228A622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 с файлами. Чтение из файла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A3FB-AC0C-41B6-98A0-126FE3B07BA2}"/>
              </a:ext>
            </a:extLst>
          </p:cNvPr>
          <p:cNvSpPr txBox="1"/>
          <p:nvPr/>
        </p:nvSpPr>
        <p:spPr>
          <a:xfrm>
            <a:off x="337583" y="2690889"/>
            <a:ext cx="396860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67AC0E6-3420-425D-AF56-8A4E11A9ABFD}"/>
              </a:ext>
            </a:extLst>
          </p:cNvPr>
          <p:cNvCxnSpPr/>
          <p:nvPr/>
        </p:nvCxnSpPr>
        <p:spPr>
          <a:xfrm>
            <a:off x="4468937" y="1525474"/>
            <a:ext cx="0" cy="473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DCB8-94DA-4C3E-8A65-96B8A72EC809}"/>
              </a:ext>
            </a:extLst>
          </p:cNvPr>
          <p:cNvSpPr txBox="1"/>
          <p:nvPr/>
        </p:nvSpPr>
        <p:spPr>
          <a:xfrm>
            <a:off x="4515295" y="2690889"/>
            <a:ext cx="76767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r’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1DFE8B1-078A-437A-87F7-57C68326F40D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296AA80B-B6D8-4579-BD54-EA2DCF30740C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16204533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B3EE7-0CDF-4D0F-A907-5E99BD6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Чтение из файла. Оператор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D2AAF-F060-4228-8184-8FB7F9E064BC}"/>
              </a:ext>
            </a:extLst>
          </p:cNvPr>
          <p:cNvSpPr txBox="1"/>
          <p:nvPr/>
        </p:nvSpPr>
        <p:spPr>
          <a:xfrm>
            <a:off x="305686" y="2818479"/>
            <a:ext cx="448959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B56EBEA-81E8-4009-A774-110F1B2824FF}"/>
              </a:ext>
            </a:extLst>
          </p:cNvPr>
          <p:cNvCxnSpPr/>
          <p:nvPr/>
        </p:nvCxnSpPr>
        <p:spPr>
          <a:xfrm>
            <a:off x="4844052" y="2020186"/>
            <a:ext cx="0" cy="456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E5721D-28C5-403B-A793-E2327FA5AC32}"/>
              </a:ext>
            </a:extLst>
          </p:cNvPr>
          <p:cNvSpPr txBox="1"/>
          <p:nvPr/>
        </p:nvSpPr>
        <p:spPr>
          <a:xfrm>
            <a:off x="5100983" y="2818479"/>
            <a:ext cx="709101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99EF36BF-3360-4786-9D26-87767E4C0950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1CE54C4-2DD0-4375-BAB9-B6FC7545BF2D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4062513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920C-2DEF-4FC7-80A3-CDD32868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Запись в 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8C3C-926F-4B7B-9BFD-B65C22E9548D}"/>
              </a:ext>
            </a:extLst>
          </p:cNvPr>
          <p:cNvSpPr txBox="1"/>
          <p:nvPr/>
        </p:nvSpPr>
        <p:spPr>
          <a:xfrm>
            <a:off x="2389667" y="1999496"/>
            <a:ext cx="758367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 строка текста,</a:t>
            </a:r>
            <a:r>
              <a:rPr lang="ru-RU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которая будет записана в файл"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2444-5711-43C5-AD4A-427178039D95}"/>
              </a:ext>
            </a:extLst>
          </p:cNvPr>
          <p:cNvSpPr txBox="1"/>
          <p:nvPr/>
        </p:nvSpPr>
        <p:spPr>
          <a:xfrm>
            <a:off x="83730" y="3105834"/>
            <a:ext cx="421182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F991F0C-997D-44E2-8D22-7C451F2324F8}"/>
              </a:ext>
            </a:extLst>
          </p:cNvPr>
          <p:cNvCxnSpPr/>
          <p:nvPr/>
        </p:nvCxnSpPr>
        <p:spPr>
          <a:xfrm>
            <a:off x="4444409" y="2573079"/>
            <a:ext cx="0" cy="388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67E5B4-12FE-416C-9859-EAE1CA14552F}"/>
              </a:ext>
            </a:extLst>
          </p:cNvPr>
          <p:cNvSpPr txBox="1"/>
          <p:nvPr/>
        </p:nvSpPr>
        <p:spPr>
          <a:xfrm>
            <a:off x="4877685" y="3013501"/>
            <a:ext cx="673306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81298135-149E-45F6-B3F1-28947B2A3668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обычной кодировки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589D9056-1749-4C60-8D94-69C9FC426840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39883530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4286A-125E-4AEC-A6D8-C097C04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838AE-339C-4240-BC69-22DDD13C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позволяет сохранить любую структуру памяти на диск и при необходимости снова ее прочитать и восстановить в оперативной памяти</a:t>
            </a:r>
          </a:p>
          <a:p>
            <a:r>
              <a:rPr lang="ru-RU" dirty="0"/>
              <a:t>Любая структура данных имеет состояние – совокупность значений всех ее элементов в данный момент времени</a:t>
            </a:r>
          </a:p>
          <a:p>
            <a:r>
              <a:rPr lang="ru-RU" dirty="0" err="1"/>
              <a:t>Сериализация</a:t>
            </a:r>
            <a:r>
              <a:rPr lang="ru-RU" dirty="0"/>
              <a:t> – сохранения состояния структуры данных в долговременной памяти (диск и т.д.)</a:t>
            </a:r>
          </a:p>
          <a:p>
            <a:r>
              <a:rPr lang="ru-RU" dirty="0" err="1"/>
              <a:t>Десериализация</a:t>
            </a:r>
            <a:r>
              <a:rPr lang="ru-RU" dirty="0"/>
              <a:t> – создание структуры данных на основе ранее сохраненной в процессе </a:t>
            </a:r>
            <a:r>
              <a:rPr lang="ru-RU" dirty="0" err="1"/>
              <a:t>сериализации</a:t>
            </a:r>
            <a:r>
              <a:rPr lang="ru-RU" dirty="0"/>
              <a:t>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2169914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88495-5343-4EA2-8CCF-55A84FF4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4477-1C5E-4BDD-A8B7-7617F07963C4}"/>
              </a:ext>
            </a:extLst>
          </p:cNvPr>
          <p:cNvSpPr txBox="1"/>
          <p:nvPr/>
        </p:nvSpPr>
        <p:spPr>
          <a:xfrm>
            <a:off x="1267489" y="2614252"/>
            <a:ext cx="810466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pickle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source,f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destination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(destination)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2C05D9F-0193-4615-9740-582AA53DAD23}"/>
              </a:ext>
            </a:extLst>
          </p:cNvPr>
          <p:cNvSpPr/>
          <p:nvPr/>
        </p:nvSpPr>
        <p:spPr>
          <a:xfrm>
            <a:off x="8123274" y="1903228"/>
            <a:ext cx="2775098" cy="1010093"/>
          </a:xfrm>
          <a:prstGeom prst="wedgeRectCallout">
            <a:avLst>
              <a:gd name="adj1" fmla="val -227730"/>
              <a:gd name="adj2" fmla="val 3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Библиотека, сохраняющая</a:t>
            </a:r>
            <a:br>
              <a:rPr lang="ru-RU" dirty="0"/>
            </a:br>
            <a:r>
              <a:rPr lang="ru-RU" dirty="0"/>
              <a:t>произвольную структуру данных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FA55662-FE55-4BAF-B159-B07956417DDC}"/>
              </a:ext>
            </a:extLst>
          </p:cNvPr>
          <p:cNvSpPr/>
          <p:nvPr/>
        </p:nvSpPr>
        <p:spPr>
          <a:xfrm>
            <a:off x="8197702" y="3721395"/>
            <a:ext cx="2775098" cy="612648"/>
          </a:xfrm>
          <a:prstGeom prst="wedgeRectCallout">
            <a:avLst>
              <a:gd name="adj1" fmla="val -176370"/>
              <a:gd name="adj2" fmla="val -1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Сериализация</a:t>
            </a:r>
            <a:r>
              <a:rPr lang="ru-RU" dirty="0"/>
              <a:t> структуры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5392B3-2C47-4444-968B-E3DFC3072F9D}"/>
              </a:ext>
            </a:extLst>
          </p:cNvPr>
          <p:cNvSpPr/>
          <p:nvPr/>
        </p:nvSpPr>
        <p:spPr>
          <a:xfrm>
            <a:off x="8197702" y="5337544"/>
            <a:ext cx="2775098" cy="612648"/>
          </a:xfrm>
          <a:prstGeom prst="wedgeRectCallout">
            <a:avLst>
              <a:gd name="adj1" fmla="val -147635"/>
              <a:gd name="adj2" fmla="val -9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Десериализация</a:t>
            </a:r>
            <a:r>
              <a:rPr lang="ru-RU" dirty="0"/>
              <a:t>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495595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2477-C198-4E99-B948-FA21A014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5687"/>
          </a:xfrm>
        </p:spPr>
        <p:txBody>
          <a:bodyPr/>
          <a:lstStyle/>
          <a:p>
            <a:r>
              <a:rPr lang="en-US" dirty="0"/>
              <a:t>JSON – </a:t>
            </a:r>
            <a:r>
              <a:rPr lang="en-US" dirty="0" err="1"/>
              <a:t>Javascript</a:t>
            </a:r>
            <a:r>
              <a:rPr lang="en-US" dirty="0"/>
              <a:t> Object Notation – </a:t>
            </a:r>
            <a:r>
              <a:rPr lang="ru-RU" dirty="0"/>
              <a:t>универсальный формат данных, позволяющий обмениваться данными между разными программами, написанными на разных языках</a:t>
            </a:r>
            <a:endParaRPr lang="en-US" dirty="0"/>
          </a:p>
          <a:p>
            <a:r>
              <a:rPr lang="ru-RU" dirty="0"/>
              <a:t>Список сохраняется как последовательность в </a:t>
            </a:r>
            <a:r>
              <a:rPr lang="en-US" dirty="0"/>
              <a:t>[ </a:t>
            </a:r>
            <a:r>
              <a:rPr lang="ru-RU" dirty="0"/>
              <a:t>и </a:t>
            </a:r>
            <a:r>
              <a:rPr lang="en-US" dirty="0"/>
              <a:t>] </a:t>
            </a:r>
            <a:r>
              <a:rPr lang="ru-RU" dirty="0"/>
              <a:t>скобках</a:t>
            </a:r>
          </a:p>
          <a:p>
            <a:r>
              <a:rPr lang="ru-RU" dirty="0"/>
              <a:t>Словари и пользовательские структуры данных сохраняются как набор ключ-значения в </a:t>
            </a:r>
            <a:r>
              <a:rPr lang="en-US" dirty="0"/>
              <a:t>{ </a:t>
            </a:r>
            <a:r>
              <a:rPr lang="ru-RU" dirty="0"/>
              <a:t>и </a:t>
            </a:r>
            <a:r>
              <a:rPr lang="en-US" dirty="0"/>
              <a:t>} </a:t>
            </a:r>
            <a:r>
              <a:rPr lang="ru-RU" dirty="0"/>
              <a:t>скобках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1941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7CED992-8DCB-4EFC-A1BB-E14E2800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6137"/>
              </p:ext>
            </p:extLst>
          </p:nvPr>
        </p:nvGraphicFramePr>
        <p:xfrm>
          <a:off x="1880191" y="2208397"/>
          <a:ext cx="701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478983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99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3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9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39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7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6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544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23E9-94FC-4E2C-953F-2A5208577AE3}"/>
              </a:ext>
            </a:extLst>
          </p:cNvPr>
          <p:cNvSpPr txBox="1"/>
          <p:nvPr/>
        </p:nvSpPr>
        <p:spPr>
          <a:xfrm>
            <a:off x="316318" y="2252467"/>
            <a:ext cx="732849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d,j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(j)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E410A8D-0CA5-4ED4-B7BE-7F0B749859A1}"/>
              </a:ext>
            </a:extLst>
          </p:cNvPr>
          <p:cNvCxnSpPr/>
          <p:nvPr/>
        </p:nvCxnSpPr>
        <p:spPr>
          <a:xfrm>
            <a:off x="7750710" y="1715072"/>
            <a:ext cx="0" cy="50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6182A-8A55-4F61-8FD9-8F5E224814C5}"/>
              </a:ext>
            </a:extLst>
          </p:cNvPr>
          <p:cNvSpPr txBox="1"/>
          <p:nvPr/>
        </p:nvSpPr>
        <p:spPr>
          <a:xfrm>
            <a:off x="7818854" y="2999509"/>
            <a:ext cx="388265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542B3C87-F908-4382-A8FD-569D85F61A49}"/>
              </a:ext>
            </a:extLst>
          </p:cNvPr>
          <p:cNvSpPr/>
          <p:nvPr/>
        </p:nvSpPr>
        <p:spPr>
          <a:xfrm>
            <a:off x="8773885" y="5519057"/>
            <a:ext cx="1894113" cy="612648"/>
          </a:xfrm>
          <a:prstGeom prst="wedgeRectCallout">
            <a:avLst>
              <a:gd name="adj1" fmla="val -20833"/>
              <a:gd name="adj2" fmla="val -20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test.json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098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5659</TotalTime>
  <Words>14549</Words>
  <Application>Microsoft Office PowerPoint</Application>
  <PresentationFormat>Широкоэкранный</PresentationFormat>
  <Paragraphs>2080</Paragraphs>
  <Slides>225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225</vt:i4>
      </vt:variant>
    </vt:vector>
  </HeadingPairs>
  <TitlesOfParts>
    <vt:vector size="233" baseType="lpstr">
      <vt:lpstr>-apple-system</vt:lpstr>
      <vt:lpstr>Arial</vt:lpstr>
      <vt:lpstr>Calibri</vt:lpstr>
      <vt:lpstr>Calibri Light</vt:lpstr>
      <vt:lpstr>Consolas</vt:lpstr>
      <vt:lpstr>Courier New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Презентация PowerPoint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Типовые алгоритмы для ботов</vt:lpstr>
      <vt:lpstr>Работа с текстом</vt:lpstr>
      <vt:lpstr>Цель модуля</vt:lpstr>
      <vt:lpstr>Задача</vt:lpstr>
      <vt:lpstr>Работа с файлами. Открытие файла</vt:lpstr>
      <vt:lpstr>Работа  с файлами. Чтение из файла</vt:lpstr>
      <vt:lpstr>Работа с файлом. Чтение из файла. Оператор for</vt:lpstr>
      <vt:lpstr>Работа с файлом. Запись в файл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Обработка ошибок</vt:lpstr>
      <vt:lpstr>Работа с файлом. Обработка ошибок</vt:lpstr>
      <vt:lpstr>Работа с файлом. Обработка ошибок</vt:lpstr>
      <vt:lpstr>Задача  «Случайные приветствия»</vt:lpstr>
      <vt:lpstr>Задача</vt:lpstr>
      <vt:lpstr>Разбиение строки на элементы</vt:lpstr>
      <vt:lpstr>Разбиение строки на элементы</vt:lpstr>
      <vt:lpstr>Соединение строк методом join</vt:lpstr>
      <vt:lpstr>Замена подстроки</vt:lpstr>
      <vt:lpstr>Замена подстроки</vt:lpstr>
      <vt:lpstr>Задача «Вежливый ответ пользователю»</vt:lpstr>
      <vt:lpstr>Задача</vt:lpstr>
      <vt:lpstr>Что такое регулярное выражение</vt:lpstr>
      <vt:lpstr>Примеры регулярных выражений</vt:lpstr>
      <vt:lpstr>Разбор регулярного выражения</vt:lpstr>
      <vt:lpstr>Шаблоны, соответствующие одному символу</vt:lpstr>
      <vt:lpstr>Квантификаторы (указание количества повторений)</vt:lpstr>
      <vt:lpstr>Основные функции для работы с регулярными выражениями</vt:lpstr>
      <vt:lpstr>Использование функций работы с регулярными выражениями</vt:lpstr>
      <vt:lpstr>Тестирование регулярных выражений </vt:lpstr>
      <vt:lpstr>Флаги для настройки режимов работы регулярных выражений</vt:lpstr>
      <vt:lpstr>Использование флагов настройки регулярных выражений</vt:lpstr>
      <vt:lpstr>Задачи на регулярное выражение</vt:lpstr>
      <vt:lpstr>Задача «Дотошный бот»</vt:lpstr>
      <vt:lpstr>Реляционные базы данных</vt:lpstr>
      <vt:lpstr>Задача «Расписание»</vt:lpstr>
      <vt:lpstr>Определение базы данных</vt:lpstr>
      <vt:lpstr>Определение базы данных</vt:lpstr>
      <vt:lpstr>Требования к информации, содержащейся в базе данных</vt:lpstr>
      <vt:lpstr>Системы управления базами данных</vt:lpstr>
      <vt:lpstr>Реляционная модель данных</vt:lpstr>
      <vt:lpstr>Таблица в реляционной модели данных</vt:lpstr>
      <vt:lpstr>Таблица в реляционной модели данных</vt:lpstr>
      <vt:lpstr>Проектируем таблицы для задачи «Расписание»</vt:lpstr>
      <vt:lpstr>Как наполнить таблицы данными и как получить данные из таблиц?</vt:lpstr>
      <vt:lpstr>Как работать с таблицами?</vt:lpstr>
      <vt:lpstr>Создание таблиц для задачи «Расписание»</vt:lpstr>
      <vt:lpstr>Подключение к БД Postgre </vt:lpstr>
      <vt:lpstr>Подключение к БД Postgre </vt:lpstr>
      <vt:lpstr>Взаимодействие с БД через курсор</vt:lpstr>
      <vt:lpstr>Создание таблицы через курсор</vt:lpstr>
      <vt:lpstr>Создание таблиц для задачи «Расписание»</vt:lpstr>
      <vt:lpstr>Обработка ошибок при работе с БД</vt:lpstr>
      <vt:lpstr>Опасность SQL-иньекции при формировании SQL-запросов</vt:lpstr>
      <vt:lpstr>Вставка данных</vt:lpstr>
      <vt:lpstr>Вставка данных</vt:lpstr>
      <vt:lpstr>Вставка данных с временем и датой</vt:lpstr>
      <vt:lpstr>Вставка данных для задачи «Расписание»</vt:lpstr>
      <vt:lpstr>Выборка данных</vt:lpstr>
      <vt:lpstr>Обработка полученных данных от SQL-запроса</vt:lpstr>
      <vt:lpstr>Обработка полученных данных от SQL-запроса</vt:lpstr>
      <vt:lpstr>Выборка из нескольких таблиц</vt:lpstr>
      <vt:lpstr>Выборка из нескольких таблиц</vt:lpstr>
      <vt:lpstr>Выборка из нескольких таблиц (INNER JOIN)</vt:lpstr>
      <vt:lpstr>Выборка из нескольких таблиц</vt:lpstr>
      <vt:lpstr>Выборка из нескольких таблиц (LEFT JOIN)</vt:lpstr>
      <vt:lpstr>Выполнение SQL  запроса на выборку данных для задачи «Расписание»</vt:lpstr>
      <vt:lpstr>Самостоятельное изучение</vt:lpstr>
      <vt:lpstr>Завершение задачи «Расписание»</vt:lpstr>
      <vt:lpstr>NoSQL базы данных</vt:lpstr>
      <vt:lpstr>Задача «Бот-эксперт»</vt:lpstr>
      <vt:lpstr>NoSQL базы данных</vt:lpstr>
      <vt:lpstr>Ключ</vt:lpstr>
      <vt:lpstr>NoSQL СУБД</vt:lpstr>
      <vt:lpstr>MongoDB</vt:lpstr>
      <vt:lpstr>MongoDB</vt:lpstr>
      <vt:lpstr>Соответствие терминов реляционных баз данных и MongoDB</vt:lpstr>
      <vt:lpstr>Подключение к MongoDB</vt:lpstr>
      <vt:lpstr>Вставка документа</vt:lpstr>
      <vt:lpstr>Вставка одного документа</vt:lpstr>
      <vt:lpstr>Вставка нескольких документов</vt:lpstr>
      <vt:lpstr>Получение документа</vt:lpstr>
      <vt:lpstr>Получение документа по ключу</vt:lpstr>
      <vt:lpstr>Получение отдельных полей документа</vt:lpstr>
      <vt:lpstr>Условия поиска документов</vt:lpstr>
      <vt:lpstr>Поиск документов по условию</vt:lpstr>
      <vt:lpstr>Изменение документа в коллекции</vt:lpstr>
      <vt:lpstr>Удаление документа</vt:lpstr>
      <vt:lpstr>Обработка ошибок при работе с MongoDB</vt:lpstr>
      <vt:lpstr>Задача «Бот-эксперт»</vt:lpstr>
      <vt:lpstr>Основы сетевого взаимодействия</vt:lpstr>
      <vt:lpstr>Бот «валютообменник»</vt:lpstr>
      <vt:lpstr>Понятие «Клиент-Сервер»</vt:lpstr>
      <vt:lpstr>Протокол Hyper Text Tranfer Protocol</vt:lpstr>
      <vt:lpstr>Структура http-запроса</vt:lpstr>
      <vt:lpstr>Основные команды http-запроса</vt:lpstr>
      <vt:lpstr>Основные заголовки</vt:lpstr>
      <vt:lpstr>MIME-типы</vt:lpstr>
      <vt:lpstr>MIME-типы</vt:lpstr>
      <vt:lpstr>Структура http-ответа</vt:lpstr>
      <vt:lpstr>Коды http-ответа</vt:lpstr>
      <vt:lpstr>Коды http-ответа</vt:lpstr>
      <vt:lpstr>Выполнения http-запроса на Python</vt:lpstr>
      <vt:lpstr>Библиотека Requests</vt:lpstr>
      <vt:lpstr>Обработка http-ответа на Python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Работа с сервисом Центробанка</vt:lpstr>
      <vt:lpstr>http-запрос с параметрами</vt:lpstr>
      <vt:lpstr>Загружаем файл на сервер</vt:lpstr>
      <vt:lpstr>Обработка ошибок при работе с Requests</vt:lpstr>
      <vt:lpstr>Бот «валютообменник»</vt:lpstr>
      <vt:lpstr>Разработка собственного бота</vt:lpstr>
      <vt:lpstr>Система контроля версий GIT</vt:lpstr>
      <vt:lpstr>Система контроля версий GIT</vt:lpstr>
      <vt:lpstr>Система контроля версий GIT</vt:lpstr>
      <vt:lpstr>Система контроля версий GIT</vt:lpstr>
      <vt:lpstr>Система контроля версий GIT</vt:lpstr>
      <vt:lpstr>Создания репозитория</vt:lpstr>
      <vt:lpstr>Коммит</vt:lpstr>
      <vt:lpstr>Состояния файлов в репозитории</vt:lpstr>
      <vt:lpstr>Состояния файлов в репозитории</vt:lpstr>
      <vt:lpstr>Основные команды по работе с локальным репозиторием</vt:lpstr>
      <vt:lpstr>Основные команды по работе с локальным репозиторием</vt:lpstr>
      <vt:lpstr>Основные команды по работе с локальным репозиторием</vt:lpstr>
      <vt:lpstr>Ветвь</vt:lpstr>
      <vt:lpstr>Ветвь</vt:lpstr>
      <vt:lpstr>Переключение ветви</vt:lpstr>
      <vt:lpstr>Слияние ветвей</vt:lpstr>
      <vt:lpstr>Слияние ветвей</vt:lpstr>
      <vt:lpstr>Конфликты слияния</vt:lpstr>
      <vt:lpstr>Удаленный репозиторий</vt:lpstr>
      <vt:lpstr>Инструментальная поддержка работы с GIT</vt:lpstr>
      <vt:lpstr>Создание репозитория проекта «БОТ»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271</cp:revision>
  <dcterms:created xsi:type="dcterms:W3CDTF">2020-10-21T07:10:38Z</dcterms:created>
  <dcterms:modified xsi:type="dcterms:W3CDTF">2020-11-11T19:40:18Z</dcterms:modified>
</cp:coreProperties>
</file>