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7" r:id="rId167"/>
    <p:sldId id="423" r:id="rId168"/>
    <p:sldId id="424" r:id="rId169"/>
    <p:sldId id="428" r:id="rId170"/>
    <p:sldId id="429" r:id="rId171"/>
    <p:sldId id="425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26" r:id="rId180"/>
    <p:sldId id="437" r:id="rId181"/>
    <p:sldId id="439" r:id="rId182"/>
    <p:sldId id="440" r:id="rId183"/>
    <p:sldId id="441" r:id="rId184"/>
    <p:sldId id="442" r:id="rId185"/>
    <p:sldId id="443" r:id="rId186"/>
    <p:sldId id="445" r:id="rId187"/>
    <p:sldId id="450" r:id="rId188"/>
    <p:sldId id="451" r:id="rId189"/>
    <p:sldId id="444" r:id="rId190"/>
    <p:sldId id="446" r:id="rId191"/>
    <p:sldId id="452" r:id="rId192"/>
    <p:sldId id="448" r:id="rId193"/>
    <p:sldId id="454" r:id="rId194"/>
    <p:sldId id="449" r:id="rId195"/>
    <p:sldId id="453" r:id="rId196"/>
    <p:sldId id="455" r:id="rId197"/>
    <p:sldId id="456" r:id="rId198"/>
    <p:sldId id="457" r:id="rId199"/>
    <p:sldId id="458" r:id="rId200"/>
    <p:sldId id="459" r:id="rId201"/>
    <p:sldId id="460" r:id="rId202"/>
    <p:sldId id="461" r:id="rId203"/>
    <p:sldId id="462" r:id="rId204"/>
    <p:sldId id="463" r:id="rId205"/>
    <p:sldId id="464" r:id="rId206"/>
    <p:sldId id="465" r:id="rId207"/>
    <p:sldId id="466" r:id="rId208"/>
    <p:sldId id="469" r:id="rId209"/>
    <p:sldId id="470" r:id="rId210"/>
    <p:sldId id="472" r:id="rId211"/>
    <p:sldId id="474" r:id="rId212"/>
    <p:sldId id="471" r:id="rId213"/>
    <p:sldId id="473" r:id="rId214"/>
    <p:sldId id="477" r:id="rId215"/>
    <p:sldId id="478" r:id="rId216"/>
    <p:sldId id="479" r:id="rId217"/>
    <p:sldId id="467" r:id="rId218"/>
    <p:sldId id="475" r:id="rId219"/>
    <p:sldId id="476" r:id="rId220"/>
    <p:sldId id="480" r:id="rId221"/>
    <p:sldId id="481" r:id="rId222"/>
    <p:sldId id="482" r:id="rId223"/>
    <p:sldId id="468" r:id="rId224"/>
    <p:sldId id="484" r:id="rId225"/>
    <p:sldId id="483" r:id="rId226"/>
    <p:sldId id="485" r:id="rId227"/>
    <p:sldId id="486" r:id="rId228"/>
    <p:sldId id="487" r:id="rId229"/>
    <p:sldId id="493" r:id="rId230"/>
    <p:sldId id="488" r:id="rId231"/>
    <p:sldId id="489" r:id="rId232"/>
    <p:sldId id="490" r:id="rId233"/>
    <p:sldId id="491" r:id="rId234"/>
    <p:sldId id="492" r:id="rId235"/>
    <p:sldId id="494" r:id="rId236"/>
    <p:sldId id="495" r:id="rId237"/>
    <p:sldId id="496" r:id="rId238"/>
    <p:sldId id="497" r:id="rId239"/>
    <p:sldId id="498" r:id="rId240"/>
    <p:sldId id="503" r:id="rId241"/>
    <p:sldId id="504" r:id="rId242"/>
    <p:sldId id="505" r:id="rId243"/>
    <p:sldId id="508" r:id="rId244"/>
    <p:sldId id="509" r:id="rId245"/>
    <p:sldId id="510" r:id="rId246"/>
    <p:sldId id="499" r:id="rId247"/>
    <p:sldId id="506" r:id="rId248"/>
    <p:sldId id="507" r:id="rId249"/>
    <p:sldId id="502" r:id="rId250"/>
    <p:sldId id="511" r:id="rId251"/>
    <p:sldId id="500" r:id="rId252"/>
    <p:sldId id="501" r:id="rId2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commentAuthors" Target="commentAuthor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presProps" Target="presProps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viewProps" Target="view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A3E04-119C-40B0-A36D-D1F86D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собственного</a:t>
            </a:r>
            <a:br>
              <a:rPr lang="ru-RU" dirty="0"/>
            </a:br>
            <a:r>
              <a:rPr lang="ru-RU" dirty="0"/>
              <a:t>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696-BC6E-469E-863C-47BFD275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1026" name="Picture 2" descr="Bot Colorful Robot - Free image on Pixabay">
            <a:extLst>
              <a:ext uri="{FF2B5EF4-FFF2-40B4-BE49-F238E27FC236}">
                <a16:creationId xmlns:a16="http://schemas.microsoft.com/office/drawing/2014/main" id="{0A2B488C-C6C9-4C0C-A1B3-0C686E21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39" y="13438"/>
            <a:ext cx="6844562" cy="68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29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D5B-DA88-4E03-9785-96086A1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62B95-9B22-44F4-AB23-71340CD1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10</a:t>
            </a:r>
          </a:p>
        </p:txBody>
      </p:sp>
    </p:spTree>
    <p:extLst>
      <p:ext uri="{BB962C8B-B14F-4D97-AF65-F5344CB8AC3E}">
        <p14:creationId xmlns:p14="http://schemas.microsoft.com/office/powerpoint/2010/main" val="228447121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8E7F-27F4-428B-AF8F-5324E51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E7B6E-B52D-4EA7-A8D6-ADC81E5C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0"/>
            <a:ext cx="10515600" cy="4798459"/>
          </a:xfrm>
        </p:spPr>
        <p:txBody>
          <a:bodyPr>
            <a:normAutofit/>
          </a:bodyPr>
          <a:lstStyle/>
          <a:p>
            <a:r>
              <a:rPr lang="ru-RU" dirty="0"/>
              <a:t>Программный код часто изменяется</a:t>
            </a:r>
          </a:p>
          <a:p>
            <a:r>
              <a:rPr lang="ru-RU" dirty="0"/>
              <a:t>Некоторые изменения, в которых есть разные ошибки, могут серьезно нарушить проект</a:t>
            </a:r>
          </a:p>
          <a:p>
            <a:r>
              <a:rPr lang="ru-RU" dirty="0"/>
              <a:t>Программистам необходимо средство, которое позволяет контролировать изменения в коде, при необходимости возвращаясь к старым вариантам кода</a:t>
            </a:r>
          </a:p>
          <a:p>
            <a:r>
              <a:rPr lang="ru-RU" dirty="0"/>
              <a:t>Программистам необходимо средство</a:t>
            </a:r>
            <a:br>
              <a:rPr lang="ru-RU" dirty="0"/>
            </a:br>
            <a:r>
              <a:rPr lang="ru-RU" dirty="0"/>
              <a:t>для совместной работы над кодом</a:t>
            </a:r>
          </a:p>
          <a:p>
            <a:r>
              <a:rPr lang="ru-RU" dirty="0"/>
              <a:t>Для этого используются системы</a:t>
            </a:r>
            <a:br>
              <a:rPr lang="ru-RU" dirty="0"/>
            </a:br>
            <a:r>
              <a:rPr lang="ru-RU" dirty="0"/>
              <a:t>контроля версий</a:t>
            </a:r>
          </a:p>
        </p:txBody>
      </p:sp>
      <p:sp>
        <p:nvSpPr>
          <p:cNvPr id="6" name="AutoShape 6" descr="Software developer character set - Openclipart">
            <a:extLst>
              <a:ext uri="{FF2B5EF4-FFF2-40B4-BE49-F238E27FC236}">
                <a16:creationId xmlns:a16="http://schemas.microsoft.com/office/drawing/2014/main" id="{1E2D64AB-D03F-4BD6-B3D7-5F26AD9A2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0A2C8-4D1D-4E34-8A3F-E599FE1F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2" y="4193670"/>
            <a:ext cx="4759841" cy="25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901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(произносится «гит») — распределённая система управления версиями</a:t>
            </a:r>
          </a:p>
          <a:p>
            <a:r>
              <a:rPr lang="ru-RU" dirty="0" err="1"/>
              <a:t>Git</a:t>
            </a:r>
            <a:r>
              <a:rPr lang="ru-RU" dirty="0"/>
              <a:t> поддерживает быстрое разделение и слияние версий, включает инструменты для визуализации и навигации по нелинейной истории разработки</a:t>
            </a:r>
          </a:p>
          <a:p>
            <a:r>
              <a:rPr lang="ru-RU" dirty="0" err="1"/>
              <a:t>Git</a:t>
            </a:r>
            <a:r>
              <a:rPr lang="ru-RU" dirty="0"/>
              <a:t> предоставляет каждому разработчику локальную копию всей истории разработки, изменения копируются из одного репозитория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1961753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</a:t>
            </a:r>
            <a:r>
              <a:rPr lang="ru-RU" dirty="0" err="1"/>
              <a:t>Git</a:t>
            </a:r>
            <a:r>
              <a:rPr lang="ru-RU" dirty="0"/>
              <a:t> представляет собой каталог файловой системы, в котором находятся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файлы конфигурации репозитория</a:t>
            </a:r>
            <a:endParaRPr lang="en-US" dirty="0"/>
          </a:p>
          <a:p>
            <a:pPr lvl="1"/>
            <a:r>
              <a:rPr lang="ru-RU" dirty="0"/>
              <a:t>файлы журналов, хранящие операции, выполняемые над репозиторием</a:t>
            </a:r>
            <a:endParaRPr lang="en-US" dirty="0"/>
          </a:p>
          <a:p>
            <a:pPr lvl="1"/>
            <a:r>
              <a:rPr lang="ru-RU" dirty="0"/>
              <a:t>индекс, описывающий расположение файлов</a:t>
            </a:r>
            <a:endParaRPr lang="en-US" dirty="0"/>
          </a:p>
          <a:p>
            <a:pPr lvl="1"/>
            <a:r>
              <a:rPr lang="ru-RU" dirty="0"/>
              <a:t>хранилище, содержащее собственно файлы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5008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умолчанию репозиторий хранится в подкаталоге с названием «</a:t>
            </a:r>
            <a:r>
              <a:rPr lang="en-US" dirty="0"/>
              <a:t>.git</a:t>
            </a:r>
            <a:r>
              <a:rPr lang="ru-RU" dirty="0"/>
              <a:t>» в корневом каталоге рабочей копии дерева файлов, хранящегося в репозитории</a:t>
            </a:r>
            <a:endParaRPr lang="en-US" dirty="0"/>
          </a:p>
          <a:p>
            <a:r>
              <a:rPr lang="ru-RU" dirty="0"/>
              <a:t>При импорте нового репозитория автоматически создаётся рабочая копия, соответствующая последнему зафиксированному состоянию импортируемого репозитория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55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1B723-7D5B-4FDE-8358-09A7F99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AE830-E1E2-4B68-BA52-41E18FD1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локального репозитория выполните в пустом каталоге команду: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ru-RU" dirty="0"/>
              <a:t>Для создания локального репозитория на основе существующего удаленного репозитория выполните команду:</a:t>
            </a:r>
          </a:p>
          <a:p>
            <a:pPr marL="0" indent="0" algn="ctr">
              <a:buNone/>
            </a:pPr>
            <a:r>
              <a:rPr lang="en-US" dirty="0"/>
              <a:t>$git clone </a:t>
            </a:r>
            <a:r>
              <a:rPr lang="en-US" dirty="0">
                <a:solidFill>
                  <a:srgbClr val="0070C0"/>
                </a:solidFill>
              </a:rPr>
              <a:t>URL</a:t>
            </a:r>
            <a:r>
              <a:rPr lang="ru-RU" dirty="0">
                <a:solidFill>
                  <a:srgbClr val="0070C0"/>
                </a:solidFill>
              </a:rPr>
              <a:t>РЕПОЗИТОРИЯ</a:t>
            </a:r>
            <a:endParaRPr lang="en-US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39076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B9F9-17B8-44BE-B4B0-A880245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</a:t>
            </a:r>
          </a:p>
        </p:txBody>
      </p:sp>
      <p:pic>
        <p:nvPicPr>
          <p:cNvPr id="2050" name="Picture 2" descr="Хранение данных как снимков проекта во времени">
            <a:extLst>
              <a:ext uri="{FF2B5EF4-FFF2-40B4-BE49-F238E27FC236}">
                <a16:creationId xmlns:a16="http://schemas.microsoft.com/office/drawing/2014/main" id="{A683C9DD-FF5D-451D-BD1D-173D4950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7" y="1690688"/>
            <a:ext cx="10792625" cy="41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8817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pic>
        <p:nvPicPr>
          <p:cNvPr id="1026" name="Picture 2" descr="Жизненный цикл состояний файлов">
            <a:extLst>
              <a:ext uri="{FF2B5EF4-FFF2-40B4-BE49-F238E27FC236}">
                <a16:creationId xmlns:a16="http://schemas.microsoft.com/office/drawing/2014/main" id="{AB66C3D8-6A1C-4679-8FB8-6A4BD54C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59" y="1690688"/>
            <a:ext cx="9941441" cy="41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26333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CE03F-D185-4D09-9DB1-897187CE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Untracked (</a:t>
            </a:r>
            <a:r>
              <a:rPr lang="ru-RU" dirty="0" err="1"/>
              <a:t>неотслеживаемый</a:t>
            </a:r>
            <a:r>
              <a:rPr lang="ru-RU" dirty="0"/>
              <a:t>) – файл, который не контролируется </a:t>
            </a:r>
            <a:r>
              <a:rPr lang="en-US" dirty="0"/>
              <a:t>GIT (</a:t>
            </a:r>
            <a:r>
              <a:rPr lang="ru-RU" dirty="0"/>
              <a:t>его изменения никак не регистрируются в </a:t>
            </a:r>
            <a:r>
              <a:rPr lang="en-US" dirty="0"/>
              <a:t>GIT)</a:t>
            </a:r>
          </a:p>
          <a:p>
            <a:r>
              <a:rPr lang="en-US" dirty="0"/>
              <a:t>Staged (</a:t>
            </a:r>
            <a:r>
              <a:rPr lang="ru-RU" dirty="0"/>
              <a:t>индексируемый) – файл, который контролируется репозиторием и будет запомнен при последующем коммите</a:t>
            </a:r>
          </a:p>
          <a:p>
            <a:r>
              <a:rPr lang="en-US" dirty="0"/>
              <a:t>Unmodified</a:t>
            </a:r>
            <a:r>
              <a:rPr lang="ru-RU" dirty="0"/>
              <a:t> (</a:t>
            </a:r>
            <a:r>
              <a:rPr lang="ru-RU" dirty="0" err="1"/>
              <a:t>немодифицированный</a:t>
            </a:r>
            <a:r>
              <a:rPr lang="ru-RU" dirty="0"/>
              <a:t>) – файл, который контролируется репозиторием, но который не менялся пользователем с последнего коммита</a:t>
            </a:r>
          </a:p>
          <a:p>
            <a:r>
              <a:rPr lang="en-US" dirty="0"/>
              <a:t>Modified (</a:t>
            </a:r>
            <a:r>
              <a:rPr lang="ru-RU" dirty="0"/>
              <a:t>Модифицированный) – файл, который контролируется репозиторием, но который менялся пользователем с последнего коммита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790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новых файлов в репозиторий: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Индексация измененных файлов: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Просмотр </a:t>
            </a:r>
            <a:r>
              <a:rPr lang="ru-RU" dirty="0" err="1"/>
              <a:t>идексированных</a:t>
            </a:r>
            <a:r>
              <a:rPr lang="ru-RU" dirty="0"/>
              <a:t> и </a:t>
            </a:r>
            <a:r>
              <a:rPr lang="ru-RU" dirty="0" err="1"/>
              <a:t>неидексированных</a:t>
            </a:r>
            <a:r>
              <a:rPr lang="ru-RU" dirty="0"/>
              <a:t> изменений:</a:t>
            </a:r>
          </a:p>
          <a:p>
            <a:pPr marL="0" indent="0" algn="ctr">
              <a:buNone/>
            </a:pPr>
            <a:r>
              <a:rPr lang="en-US" dirty="0"/>
              <a:t>$git status</a:t>
            </a:r>
          </a:p>
          <a:p>
            <a:r>
              <a:rPr lang="ru-RU" dirty="0"/>
              <a:t>Выполнение коммита:</a:t>
            </a:r>
          </a:p>
          <a:p>
            <a:pPr marL="0" indent="0" algn="ctr">
              <a:buNone/>
            </a:pPr>
            <a:r>
              <a:rPr lang="en-US" dirty="0"/>
              <a:t>$git commit –m “</a:t>
            </a:r>
            <a:r>
              <a:rPr lang="ru-RU" dirty="0">
                <a:solidFill>
                  <a:srgbClr val="0070C0"/>
                </a:solidFill>
              </a:rPr>
              <a:t>КОММЕНТАРИЙ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836998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коммиту присваивается уникальный ключ, называемый хэшем</a:t>
            </a:r>
          </a:p>
          <a:p>
            <a:r>
              <a:rPr lang="ru-RU" dirty="0"/>
              <a:t>Часто используют сокращенный хэш для краткости ссылок на тот или иной коммит</a:t>
            </a:r>
          </a:p>
          <a:p>
            <a:r>
              <a:rPr lang="ru-RU" dirty="0"/>
              <a:t>Для просмотра истории коммитов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</a:t>
            </a:r>
          </a:p>
          <a:p>
            <a:r>
              <a:rPr lang="ru-RU" dirty="0"/>
              <a:t>Чтобы увидеть разницу изменений в коммитах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 -p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98726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забыли добавить какой-то файл в уже сделанный коммит, то воспользуйтесь следующими командами: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</a:p>
          <a:p>
            <a:pPr marL="0" indent="0" algn="ctr">
              <a:buNone/>
            </a:pPr>
            <a:r>
              <a:rPr lang="en-US" dirty="0"/>
              <a:t>$git commit –amend</a:t>
            </a:r>
          </a:p>
          <a:p>
            <a:r>
              <a:rPr lang="ru-RU" dirty="0"/>
              <a:t>Для исключения файла из индекса коммита:</a:t>
            </a:r>
          </a:p>
          <a:p>
            <a:pPr marL="0" indent="0" algn="ctr">
              <a:buNone/>
            </a:pPr>
            <a:r>
              <a:rPr lang="en-US" dirty="0"/>
              <a:t>$git reset HEAD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  <a:p>
            <a:r>
              <a:rPr lang="ru-RU" dirty="0"/>
              <a:t>Для отмены изменений в файле воспользуйтесь следующей командой:</a:t>
            </a:r>
          </a:p>
          <a:p>
            <a:pPr marL="0" indent="0" algn="ctr">
              <a:buNone/>
            </a:pPr>
            <a:r>
              <a:rPr lang="en-US" dirty="0"/>
              <a:t>$git checkout --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46740466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431C-687B-4239-A5D2-F8F047DF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Ветвь позволяет сохранить основную версию проекта и выполнять локальные изменения</a:t>
            </a:r>
          </a:p>
          <a:p>
            <a:r>
              <a:rPr lang="ru-RU" dirty="0"/>
              <a:t>Если локальные изменения признаны успешными их можно слить с другой ветвью</a:t>
            </a:r>
          </a:p>
          <a:p>
            <a:r>
              <a:rPr lang="ru-RU" dirty="0"/>
              <a:t>Если же локальные изменения отвергаются можно просто удалить ветвь</a:t>
            </a:r>
          </a:p>
        </p:txBody>
      </p:sp>
    </p:spTree>
    <p:extLst>
      <p:ext uri="{BB962C8B-B14F-4D97-AF65-F5344CB8AC3E}">
        <p14:creationId xmlns:p14="http://schemas.microsoft.com/office/powerpoint/2010/main" val="2893595727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pic>
        <p:nvPicPr>
          <p:cNvPr id="3074" name="Picture 2" descr="Указатель на ветку HEAD переместился вперёд после коммита">
            <a:extLst>
              <a:ext uri="{FF2B5EF4-FFF2-40B4-BE49-F238E27FC236}">
                <a16:creationId xmlns:a16="http://schemas.microsoft.com/office/drawing/2014/main" id="{5169324F-8C18-43EB-ACCD-B48E6304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28790" cy="40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6583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72077-9B49-48C6-BD4A-E8B2358D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5782C-797F-44C4-9C42-8E1C6C28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переключение ветви используется команда:</a:t>
            </a:r>
          </a:p>
          <a:p>
            <a:pPr marL="0" indent="0" algn="ctr">
              <a:buNone/>
            </a:pPr>
            <a:r>
              <a:rPr lang="en-US" dirty="0"/>
              <a:t>$git checkout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создания новой ветви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Для создания новой ветви и переключение на нее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checkout –b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получения списка ветвей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64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Слияние ветвей</a:t>
            </a:r>
          </a:p>
        </p:txBody>
      </p:sp>
      <p:pic>
        <p:nvPicPr>
          <p:cNvPr id="4098" name="Picture 2" descr="Использование трёх снимков при слиянии">
            <a:extLst>
              <a:ext uri="{FF2B5EF4-FFF2-40B4-BE49-F238E27FC236}">
                <a16:creationId xmlns:a16="http://schemas.microsoft.com/office/drawing/2014/main" id="{5C95371D-41E0-428E-BB7C-B5AA0CF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34" y="417402"/>
            <a:ext cx="7317055" cy="34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мит слияния">
            <a:extLst>
              <a:ext uri="{FF2B5EF4-FFF2-40B4-BE49-F238E27FC236}">
                <a16:creationId xmlns:a16="http://schemas.microsoft.com/office/drawing/2014/main" id="{82A0EBD8-18A4-426D-BDC3-842FAC54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1" y="3353364"/>
            <a:ext cx="8361056" cy="33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15E14AD-20A8-443C-A8E8-F1ACC11AD18A}"/>
              </a:ext>
            </a:extLst>
          </p:cNvPr>
          <p:cNvCxnSpPr/>
          <p:nvPr/>
        </p:nvCxnSpPr>
        <p:spPr>
          <a:xfrm>
            <a:off x="552894" y="3987209"/>
            <a:ext cx="10983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42759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ветвей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DCA4F-EB7D-457B-83BC-611688B5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слияния ветвей необходимо: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Переключится на ветвь,  в которую будет происходить слияние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команду:</a:t>
            </a:r>
          </a:p>
          <a:p>
            <a:pPr marL="0" indent="0" algn="ctr">
              <a:buNone/>
            </a:pPr>
            <a:r>
              <a:rPr lang="en-US" dirty="0"/>
              <a:t>$git  merge </a:t>
            </a:r>
            <a:r>
              <a:rPr lang="ru-RU" dirty="0">
                <a:solidFill>
                  <a:srgbClr val="0070C0"/>
                </a:solidFill>
              </a:rPr>
              <a:t>ИСХОДНАЯ_ВЕТВЬ</a:t>
            </a:r>
          </a:p>
        </p:txBody>
      </p:sp>
    </p:spTree>
    <p:extLst>
      <p:ext uri="{BB962C8B-B14F-4D97-AF65-F5344CB8AC3E}">
        <p14:creationId xmlns:p14="http://schemas.microsoft.com/office/powerpoint/2010/main" val="89110764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A6313-7131-4E4C-B9C6-D60360A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32"/>
            <a:ext cx="10515600" cy="1325563"/>
          </a:xfrm>
        </p:spPr>
        <p:txBody>
          <a:bodyPr/>
          <a:lstStyle/>
          <a:p>
            <a:r>
              <a:rPr lang="ru-RU" dirty="0"/>
              <a:t>Конфликты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A35B8-307D-40CC-A5FE-EC54897C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833"/>
            <a:ext cx="10515600" cy="5447045"/>
          </a:xfrm>
        </p:spPr>
        <p:txBody>
          <a:bodyPr>
            <a:normAutofit/>
          </a:bodyPr>
          <a:lstStyle/>
          <a:p>
            <a:r>
              <a:rPr lang="ru-RU" dirty="0"/>
              <a:t>Если в двух разных ветвях были изменены одни и те же строки в файлах, то коммит слияния становится невозможным до устранения конфликта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Отредактируйте вручную и выполните повторный коммит, либо используйте графическую среду разрешения конфликтов:</a:t>
            </a:r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mergetool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9B9B0-360D-442C-9466-B6DE40C9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4" t="50000" r="36826" b="34343"/>
          <a:stretch/>
        </p:blipFill>
        <p:spPr>
          <a:xfrm>
            <a:off x="595423" y="2727254"/>
            <a:ext cx="6701192" cy="2110563"/>
          </a:xfrm>
          <a:prstGeom prst="rect">
            <a:avLst/>
          </a:prstGeom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9AD11494-EDE1-4726-9C64-3DFDFBEC7991}"/>
              </a:ext>
            </a:extLst>
          </p:cNvPr>
          <p:cNvSpPr/>
          <p:nvPr/>
        </p:nvSpPr>
        <p:spPr>
          <a:xfrm>
            <a:off x="7942521" y="2360431"/>
            <a:ext cx="3827721" cy="882502"/>
          </a:xfrm>
          <a:prstGeom prst="wedgeRectCallout">
            <a:avLst>
              <a:gd name="adj1" fmla="val -93333"/>
              <a:gd name="adj2" fmla="val 23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текущей ветке (</a:t>
            </a:r>
            <a:r>
              <a:rPr lang="en-US" dirty="0"/>
              <a:t>HEAD)</a:t>
            </a:r>
            <a:endParaRPr lang="ru-RU" dirty="0"/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6D9AF74-AD1E-45DA-8AC7-2B5A6DC5BD40}"/>
              </a:ext>
            </a:extLst>
          </p:cNvPr>
          <p:cNvSpPr/>
          <p:nvPr/>
        </p:nvSpPr>
        <p:spPr>
          <a:xfrm>
            <a:off x="7942521" y="3949722"/>
            <a:ext cx="3827721" cy="882502"/>
          </a:xfrm>
          <a:prstGeom prst="wedgeRectCallout">
            <a:avLst>
              <a:gd name="adj1" fmla="val -114999"/>
              <a:gd name="adj2" fmla="val -14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сливаемой ветки</a:t>
            </a:r>
          </a:p>
        </p:txBody>
      </p:sp>
    </p:spTree>
    <p:extLst>
      <p:ext uri="{BB962C8B-B14F-4D97-AF65-F5344CB8AC3E}">
        <p14:creationId xmlns:p14="http://schemas.microsoft.com/office/powerpoint/2010/main" val="218656732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4458-8A56-4264-847B-DD6D4186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Удаленный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3DE7-446C-4B25-A1B8-06872482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496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Удаленный репозиторий содержит единый репозиторий проекта</a:t>
            </a:r>
          </a:p>
          <a:p>
            <a:r>
              <a:rPr lang="ru-RU" dirty="0"/>
              <a:t>Удаленных репозиториев может быть несколько, но обычно используют один с именем </a:t>
            </a:r>
            <a:r>
              <a:rPr lang="en-US" dirty="0"/>
              <a:t>origin</a:t>
            </a:r>
          </a:p>
          <a:p>
            <a:r>
              <a:rPr lang="ru-RU" dirty="0"/>
              <a:t>Для загрузки удаленной ветки в локальный репозиторий воспользуйтесь командой:</a:t>
            </a:r>
          </a:p>
          <a:p>
            <a:pPr marL="0" indent="0" algn="ctr">
              <a:buNone/>
            </a:pPr>
            <a:r>
              <a:rPr lang="en-US" dirty="0"/>
              <a:t>$git pull</a:t>
            </a:r>
          </a:p>
          <a:p>
            <a:r>
              <a:rPr lang="ru-RU" dirty="0"/>
              <a:t>Для загрузки локальной ветки в удаленный репозиторий введите команду:</a:t>
            </a:r>
          </a:p>
          <a:p>
            <a:pPr marL="0" indent="0" algn="ctr">
              <a:buNone/>
            </a:pPr>
            <a:r>
              <a:rPr lang="en-US" dirty="0"/>
              <a:t>$git push</a:t>
            </a:r>
          </a:p>
          <a:p>
            <a:r>
              <a:rPr lang="ru-RU" dirty="0"/>
              <a:t>Если в удаленном репозитории ветвь была тоже изменена, то команда </a:t>
            </a:r>
            <a:r>
              <a:rPr lang="en-US" dirty="0"/>
              <a:t>push </a:t>
            </a:r>
            <a:r>
              <a:rPr lang="ru-RU" dirty="0"/>
              <a:t>не будет выполнена. Вам необходимо выполнить команду </a:t>
            </a:r>
            <a:r>
              <a:rPr lang="en-US" dirty="0"/>
              <a:t>pull </a:t>
            </a:r>
            <a:r>
              <a:rPr lang="ru-RU" dirty="0"/>
              <a:t>для принятия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456181873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43A58-EA12-4AD2-B70F-F28B772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Инструментальная поддержка работы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71D82-75F7-41B1-A7F7-B833B48A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GIT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Tortoise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5010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5A62B-C64B-4675-AECE-2AD89174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 проекта</a:t>
            </a:r>
            <a:r>
              <a:rPr lang="en-US" dirty="0"/>
              <a:t> </a:t>
            </a:r>
            <a:r>
              <a:rPr lang="ru-RU" dirty="0"/>
              <a:t>«БОТ»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9F0E7-8801-495A-A547-47F31778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5"/>
            <a:ext cx="10515600" cy="50393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Создайте каталог на вашем компьютере</a:t>
            </a:r>
          </a:p>
          <a:p>
            <a:r>
              <a:rPr lang="ru-RU" dirty="0"/>
              <a:t>Выполните команду </a:t>
            </a:r>
            <a:r>
              <a:rPr lang="en-US" dirty="0"/>
              <a:t>$git </a:t>
            </a:r>
            <a:r>
              <a:rPr lang="en-US" dirty="0" err="1"/>
              <a:t>init</a:t>
            </a:r>
            <a:endParaRPr lang="ru-RU" dirty="0"/>
          </a:p>
          <a:p>
            <a:r>
              <a:rPr lang="ru-RU" dirty="0"/>
              <a:t>Создайте ветвь </a:t>
            </a:r>
            <a:r>
              <a:rPr lang="en-US" dirty="0"/>
              <a:t>feature/start</a:t>
            </a:r>
          </a:p>
          <a:p>
            <a:r>
              <a:rPr lang="ru-RU" dirty="0"/>
              <a:t>Создайте файл </a:t>
            </a:r>
            <a:r>
              <a:rPr lang="en-US" dirty="0"/>
              <a:t>main.py</a:t>
            </a:r>
            <a:r>
              <a:rPr lang="ru-RU" dirty="0"/>
              <a:t>, в котором будет находится стартовый код</a:t>
            </a:r>
          </a:p>
          <a:p>
            <a:r>
              <a:rPr lang="ru-RU" dirty="0"/>
              <a:t>В этом файле поместите следующий код: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Проиндексируйте файл и сделайте коммит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98EF8-BD46-4B59-814C-9256BB8A83AC}"/>
              </a:ext>
            </a:extLst>
          </p:cNvPr>
          <p:cNvSpPr txBox="1"/>
          <p:nvPr/>
        </p:nvSpPr>
        <p:spPr>
          <a:xfrm>
            <a:off x="2814971" y="3785215"/>
            <a:ext cx="609777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853115538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9FD17-85D0-48C0-9FFA-837079F0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асинхронного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35EE2E-55FD-46AA-8073-4F7E2FE6D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11</a:t>
            </a:r>
          </a:p>
        </p:txBody>
      </p:sp>
    </p:spTree>
    <p:extLst>
      <p:ext uri="{BB962C8B-B14F-4D97-AF65-F5344CB8AC3E}">
        <p14:creationId xmlns:p14="http://schemas.microsoft.com/office/powerpoint/2010/main" val="311722617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05835-34BD-49DD-B59C-DFE1E385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цикл обработки сообщения в собственном 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6F2F8-A59D-443F-8708-CD06DB51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модуле мы заложим основу нашего бота-секретаря, чтобы потом соединить воедино все его функции, которые разрабатывали ранее</a:t>
            </a:r>
          </a:p>
          <a:p>
            <a:r>
              <a:rPr lang="ru-RU" dirty="0"/>
              <a:t>Чтобы понять как работает бот нам нужно изучить асинхронное программирование:</a:t>
            </a:r>
          </a:p>
          <a:p>
            <a:pPr lvl="1"/>
            <a:r>
              <a:rPr lang="ru-RU" dirty="0" err="1"/>
              <a:t>Корутины</a:t>
            </a:r>
            <a:r>
              <a:rPr lang="ru-RU" dirty="0"/>
              <a:t> (</a:t>
            </a:r>
            <a:r>
              <a:rPr lang="en-US" dirty="0"/>
              <a:t>async def)</a:t>
            </a:r>
            <a:endParaRPr lang="ru-RU" dirty="0"/>
          </a:p>
          <a:p>
            <a:pPr lvl="1"/>
            <a:r>
              <a:rPr lang="en-US" dirty="0"/>
              <a:t>await</a:t>
            </a:r>
          </a:p>
          <a:p>
            <a:pPr lvl="1"/>
            <a:r>
              <a:rPr lang="ru-RU" dirty="0"/>
              <a:t>Цикл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070344936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1EA51-2365-4291-8B61-F80344B8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C4C51A-C003-469E-870B-F490005A6859}"/>
              </a:ext>
            </a:extLst>
          </p:cNvPr>
          <p:cNvSpPr/>
          <p:nvPr/>
        </p:nvSpPr>
        <p:spPr>
          <a:xfrm>
            <a:off x="1180215" y="1881963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774F625-50F7-4D33-ABDA-D1D99A216799}"/>
              </a:ext>
            </a:extLst>
          </p:cNvPr>
          <p:cNvSpPr/>
          <p:nvPr/>
        </p:nvSpPr>
        <p:spPr>
          <a:xfrm>
            <a:off x="1180215" y="4226442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FEBD574-B342-4E1B-A86E-8842AD4A240E}"/>
              </a:ext>
            </a:extLst>
          </p:cNvPr>
          <p:cNvSpPr/>
          <p:nvPr/>
        </p:nvSpPr>
        <p:spPr>
          <a:xfrm>
            <a:off x="2583713" y="4215810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07C2A6BD-D8B0-407E-802F-F2EA10D7D850}"/>
              </a:ext>
            </a:extLst>
          </p:cNvPr>
          <p:cNvSpPr/>
          <p:nvPr/>
        </p:nvSpPr>
        <p:spPr>
          <a:xfrm>
            <a:off x="2690038" y="2892056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5240E7E-B9CA-422F-8C29-5956E018EB6E}"/>
              </a:ext>
            </a:extLst>
          </p:cNvPr>
          <p:cNvSpPr/>
          <p:nvPr/>
        </p:nvSpPr>
        <p:spPr>
          <a:xfrm>
            <a:off x="4784652" y="5151475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693D9CF-263D-422C-A0CF-175AB80B2BE6}"/>
              </a:ext>
            </a:extLst>
          </p:cNvPr>
          <p:cNvSpPr/>
          <p:nvPr/>
        </p:nvSpPr>
        <p:spPr>
          <a:xfrm>
            <a:off x="6188150" y="5140843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76408C4-ED75-4122-9E8A-E1B2BC91A04C}"/>
              </a:ext>
            </a:extLst>
          </p:cNvPr>
          <p:cNvSpPr/>
          <p:nvPr/>
        </p:nvSpPr>
        <p:spPr>
          <a:xfrm>
            <a:off x="8431620" y="5917019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0711EDE-0653-4A08-88E7-F92D08EA7080}"/>
              </a:ext>
            </a:extLst>
          </p:cNvPr>
          <p:cNvSpPr/>
          <p:nvPr/>
        </p:nvSpPr>
        <p:spPr>
          <a:xfrm>
            <a:off x="9835118" y="59063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верх-вниз 12">
            <a:extLst>
              <a:ext uri="{FF2B5EF4-FFF2-40B4-BE49-F238E27FC236}">
                <a16:creationId xmlns:a16="http://schemas.microsoft.com/office/drawing/2014/main" id="{22FECAAF-79C1-4416-88BF-B631F257E62D}"/>
              </a:ext>
            </a:extLst>
          </p:cNvPr>
          <p:cNvSpPr/>
          <p:nvPr/>
        </p:nvSpPr>
        <p:spPr>
          <a:xfrm>
            <a:off x="6331690" y="2886739"/>
            <a:ext cx="691116" cy="2264735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5776FB8F-86EF-4291-AA8F-142CB539FFA8}"/>
              </a:ext>
            </a:extLst>
          </p:cNvPr>
          <p:cNvSpPr/>
          <p:nvPr/>
        </p:nvSpPr>
        <p:spPr>
          <a:xfrm>
            <a:off x="9978658" y="2833577"/>
            <a:ext cx="691116" cy="307281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B3EF0942-12A0-4EF6-98BC-4D5C66083474}"/>
              </a:ext>
            </a:extLst>
          </p:cNvPr>
          <p:cNvSpPr/>
          <p:nvPr/>
        </p:nvSpPr>
        <p:spPr>
          <a:xfrm>
            <a:off x="478466" y="5688419"/>
            <a:ext cx="1860697" cy="627321"/>
          </a:xfrm>
          <a:prstGeom prst="wedgeRectCallout">
            <a:avLst>
              <a:gd name="adj1" fmla="val 79738"/>
              <a:gd name="adj2" fmla="val -162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BBD980A0-0A2C-4F3D-9361-98C9802251F0}"/>
              </a:ext>
            </a:extLst>
          </p:cNvPr>
          <p:cNvSpPr/>
          <p:nvPr/>
        </p:nvSpPr>
        <p:spPr>
          <a:xfrm>
            <a:off x="281764" y="3261538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421971860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524E-8DD7-4525-A850-6C9CFC31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382D2-7930-4F03-9DE6-63464356876C}"/>
              </a:ext>
            </a:extLst>
          </p:cNvPr>
          <p:cNvSpPr txBox="1"/>
          <p:nvPr/>
        </p:nvSpPr>
        <p:spPr>
          <a:xfrm>
            <a:off x="460744" y="1876227"/>
            <a:ext cx="10278140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response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'https://www.reddit.com/r/'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json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score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title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link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82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B431E-CDC3-4AA9-BABD-CEACD3B0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90" y="11906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936A8E-40D1-4048-B204-7044A597B1F0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97BEEB4-3B5E-4285-B2AC-BF25D375EAC7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7390DF0-8D66-4779-9E28-AFD40F7D4FB9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87EF7D71-8F84-49BC-A793-F5BB2A42FAF1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C5EE6D0-0652-4AC0-9994-11104242A971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E6EE54F-4872-4269-9088-283927441066}"/>
              </a:ext>
            </a:extLst>
          </p:cNvPr>
          <p:cNvSpPr/>
          <p:nvPr/>
        </p:nvSpPr>
        <p:spPr>
          <a:xfrm>
            <a:off x="4098853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6A5B070-86F8-4EA6-ABE0-87EDDF8E970B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E048D5-2C53-48FA-B0B7-437FF7BB5E10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3C50E0EF-09D6-442E-915C-21D501EAC9AD}"/>
              </a:ext>
            </a:extLst>
          </p:cNvPr>
          <p:cNvSpPr/>
          <p:nvPr/>
        </p:nvSpPr>
        <p:spPr>
          <a:xfrm>
            <a:off x="4210495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7F40DA24-1BBB-4EC4-B0C6-4A0687E69AC8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969ED33-263E-4049-9DB1-5CB0A260AFD5}"/>
              </a:ext>
            </a:extLst>
          </p:cNvPr>
          <p:cNvSpPr/>
          <p:nvPr/>
        </p:nvSpPr>
        <p:spPr>
          <a:xfrm>
            <a:off x="6134990" y="2822944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5AFE8C57-799A-42F8-8895-99CADC9BA5A6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195348050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7AEB0-8D15-44BE-A7F3-55B60AF7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5" y="27855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48E219-E3C6-4414-B738-D2EA8AE78296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10FB057-2063-4BA4-8C2C-A9AF07977CDD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DC0E82A-9311-40D4-9722-19637663DB95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AFE5F764-EA5F-4B41-BCE2-F445F82E0458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8D61693-F3D7-41B4-AE08-39217EBEC144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E9F7682-FD9D-492B-AB70-DD3EEFE59ABF}"/>
              </a:ext>
            </a:extLst>
          </p:cNvPr>
          <p:cNvSpPr/>
          <p:nvPr/>
        </p:nvSpPr>
        <p:spPr>
          <a:xfrm>
            <a:off x="4898956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343AACB-3C75-467E-B801-BE012DFC3C6E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8572DD4-B6A6-4006-B98A-052FFBE89DDE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FB39ECAA-6C36-48D8-AA12-9D717B74C805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7ACB25B-109E-4425-B7C7-3C8A55B9AC95}"/>
              </a:ext>
            </a:extLst>
          </p:cNvPr>
          <p:cNvSpPr/>
          <p:nvPr/>
        </p:nvSpPr>
        <p:spPr>
          <a:xfrm>
            <a:off x="1116419" y="4545419"/>
            <a:ext cx="139286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8DB259F2-3098-409D-9F1F-6F12920D7F31}"/>
              </a:ext>
            </a:extLst>
          </p:cNvPr>
          <p:cNvSpPr/>
          <p:nvPr/>
        </p:nvSpPr>
        <p:spPr>
          <a:xfrm>
            <a:off x="3500771" y="3620386"/>
            <a:ext cx="699356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CF48539C-4F4F-4764-A973-961A027B6D16}"/>
              </a:ext>
            </a:extLst>
          </p:cNvPr>
          <p:cNvSpPr/>
          <p:nvPr/>
        </p:nvSpPr>
        <p:spPr>
          <a:xfrm>
            <a:off x="1127053" y="5643231"/>
            <a:ext cx="384898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186A0D04-31A9-403C-AEF2-790E592BD9B7}"/>
              </a:ext>
            </a:extLst>
          </p:cNvPr>
          <p:cNvSpPr/>
          <p:nvPr/>
        </p:nvSpPr>
        <p:spPr>
          <a:xfrm>
            <a:off x="5055784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FD1BD9B-0A13-4F15-BC24-43C7E5F6C8D9}"/>
              </a:ext>
            </a:extLst>
          </p:cNvPr>
          <p:cNvSpPr/>
          <p:nvPr/>
        </p:nvSpPr>
        <p:spPr>
          <a:xfrm>
            <a:off x="5878028" y="4540104"/>
            <a:ext cx="552539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DA6EA07-F9C2-40CF-BFD6-1F944421D4CB}"/>
              </a:ext>
            </a:extLst>
          </p:cNvPr>
          <p:cNvSpPr/>
          <p:nvPr/>
        </p:nvSpPr>
        <p:spPr>
          <a:xfrm>
            <a:off x="10454470" y="5643229"/>
            <a:ext cx="938318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BFAA8E47-57CB-47D1-99E5-2BD6F21D05D5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6F572FF-6B41-4228-8050-4CCCC7CA5DC6}"/>
              </a:ext>
            </a:extLst>
          </p:cNvPr>
          <p:cNvSpPr/>
          <p:nvPr/>
        </p:nvSpPr>
        <p:spPr>
          <a:xfrm>
            <a:off x="7038757" y="2690038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33" name="Облачко с текстом: прямоугольное 32">
            <a:extLst>
              <a:ext uri="{FF2B5EF4-FFF2-40B4-BE49-F238E27FC236}">
                <a16:creationId xmlns:a16="http://schemas.microsoft.com/office/drawing/2014/main" id="{A6734884-85DE-4680-92CA-576D66C5B921}"/>
              </a:ext>
            </a:extLst>
          </p:cNvPr>
          <p:cNvSpPr/>
          <p:nvPr/>
        </p:nvSpPr>
        <p:spPr>
          <a:xfrm>
            <a:off x="9943212" y="2655482"/>
            <a:ext cx="1860697" cy="627321"/>
          </a:xfrm>
          <a:prstGeom prst="wedgeRectCallout">
            <a:avLst>
              <a:gd name="adj1" fmla="val -52834"/>
              <a:gd name="adj2" fmla="val 172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Простой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3899581184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0072A-6356-41A5-98D2-C24FF146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Корутина</a:t>
            </a:r>
            <a:r>
              <a:rPr lang="ru-RU" dirty="0"/>
              <a:t> (</a:t>
            </a:r>
            <a:r>
              <a:rPr lang="en-US" dirty="0" err="1"/>
              <a:t>Corutine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894F2-8886-4711-B833-19F9F273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Программный объект, который может выполняться на процессоре и приостановлен при выполнении блокирующих операций</a:t>
            </a:r>
          </a:p>
          <a:p>
            <a:r>
              <a:rPr lang="ru-RU" dirty="0"/>
              <a:t>Специальный планировщик </a:t>
            </a:r>
            <a:r>
              <a:rPr lang="en-US" dirty="0"/>
              <a:t>Python</a:t>
            </a:r>
            <a:r>
              <a:rPr lang="ru-RU" dirty="0"/>
              <a:t> управляет выполнением </a:t>
            </a:r>
            <a:r>
              <a:rPr lang="ru-RU" dirty="0" err="1"/>
              <a:t>корутин</a:t>
            </a:r>
            <a:r>
              <a:rPr lang="ru-RU" dirty="0"/>
              <a:t>, предоставляя им процессорное время</a:t>
            </a:r>
          </a:p>
          <a:p>
            <a:r>
              <a:rPr lang="ru-RU" dirty="0"/>
              <a:t>Специальный планировщик реализуется циклом сообщения библиотеки </a:t>
            </a:r>
            <a:r>
              <a:rPr lang="en-US" dirty="0" err="1"/>
              <a:t>asyncio</a:t>
            </a:r>
            <a:endParaRPr lang="ru-RU" dirty="0"/>
          </a:p>
          <a:p>
            <a:r>
              <a:rPr lang="ru-RU" dirty="0"/>
              <a:t>Приостановленная </a:t>
            </a:r>
            <a:r>
              <a:rPr lang="ru-RU" dirty="0" err="1"/>
              <a:t>корутина</a:t>
            </a:r>
            <a:r>
              <a:rPr lang="ru-RU" dirty="0"/>
              <a:t> получит управление в порядке очереди, когда другая </a:t>
            </a:r>
            <a:r>
              <a:rPr lang="ru-RU" dirty="0" err="1"/>
              <a:t>корутина</a:t>
            </a:r>
            <a:r>
              <a:rPr lang="ru-RU" dirty="0"/>
              <a:t> выполняет блокирующую операцию или завершена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078536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AC232-D19D-4BBC-83F2-1EAD56DC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26" y="31836"/>
            <a:ext cx="10515600" cy="1325563"/>
          </a:xfrm>
        </p:spPr>
        <p:txBody>
          <a:bodyPr/>
          <a:lstStyle/>
          <a:p>
            <a:r>
              <a:rPr lang="ru-RU" dirty="0"/>
              <a:t>Создание отдельных задач для асинхронных операций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A85D-0E27-48F1-907D-C852431E5264}"/>
              </a:ext>
            </a:extLst>
          </p:cNvPr>
          <p:cNvSpPr txBox="1"/>
          <p:nvPr/>
        </p:nvSpPr>
        <p:spPr>
          <a:xfrm>
            <a:off x="2507512" y="1357399"/>
            <a:ext cx="6455736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task1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(my_corutine1())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(my_corutine2())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(task1,task2)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0BD1806D-368A-4928-AF5F-58816A013C8D}"/>
              </a:ext>
            </a:extLst>
          </p:cNvPr>
          <p:cNvSpPr/>
          <p:nvPr/>
        </p:nvSpPr>
        <p:spPr>
          <a:xfrm>
            <a:off x="9101469" y="1520457"/>
            <a:ext cx="2890284" cy="612648"/>
          </a:xfrm>
          <a:prstGeom prst="wedgeRectCallout">
            <a:avLst>
              <a:gd name="adj1" fmla="val -173868"/>
              <a:gd name="adj2" fmla="val 45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7CE8A10-1599-4765-9AA0-628EF0BCD0EF}"/>
              </a:ext>
            </a:extLst>
          </p:cNvPr>
          <p:cNvSpPr/>
          <p:nvPr/>
        </p:nvSpPr>
        <p:spPr>
          <a:xfrm>
            <a:off x="9101470" y="2557129"/>
            <a:ext cx="2890283" cy="1020726"/>
          </a:xfrm>
          <a:prstGeom prst="wedgeRectCallout">
            <a:avLst>
              <a:gd name="adj1" fmla="val -141863"/>
              <a:gd name="adj2" fmla="val -13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Блокирующая операция. Именно здесь </a:t>
            </a:r>
            <a:r>
              <a:rPr lang="ru-RU" dirty="0" err="1"/>
              <a:t>корутина</a:t>
            </a:r>
            <a:r>
              <a:rPr lang="ru-RU" dirty="0"/>
              <a:t> будет приостановлена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80D53F0-544D-4E94-B657-3C863FA18A53}"/>
              </a:ext>
            </a:extLst>
          </p:cNvPr>
          <p:cNvSpPr/>
          <p:nvPr/>
        </p:nvSpPr>
        <p:spPr>
          <a:xfrm>
            <a:off x="169235" y="2264734"/>
            <a:ext cx="1914746" cy="2424223"/>
          </a:xfrm>
          <a:prstGeom prst="wedgeRectCallout">
            <a:avLst>
              <a:gd name="adj1" fmla="val 120213"/>
              <a:gd name="adj2" fmla="val -2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await</a:t>
            </a:r>
            <a:r>
              <a:rPr lang="en-US" dirty="0"/>
              <a:t> </a:t>
            </a:r>
            <a:r>
              <a:rPr lang="ru-RU" dirty="0"/>
              <a:t>говорит, что в этом месте </a:t>
            </a:r>
            <a:r>
              <a:rPr lang="ru-RU" dirty="0" err="1"/>
              <a:t>корутина</a:t>
            </a:r>
            <a:r>
              <a:rPr lang="ru-RU" dirty="0"/>
              <a:t> может быть приостановлена до завершения блокирующей операции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5DFDA5B-DB31-40FE-B6D5-19EA39AD8F57}"/>
              </a:ext>
            </a:extLst>
          </p:cNvPr>
          <p:cNvSpPr/>
          <p:nvPr/>
        </p:nvSpPr>
        <p:spPr>
          <a:xfrm>
            <a:off x="212208" y="5401339"/>
            <a:ext cx="1871773" cy="1311372"/>
          </a:xfrm>
          <a:prstGeom prst="wedgeRectCallout">
            <a:avLst>
              <a:gd name="adj1" fmla="val 80847"/>
              <a:gd name="adj2" fmla="val 31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Цикл сообщений для планирования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2482E0EA-3A22-43AD-A124-2F86200146A7}"/>
              </a:ext>
            </a:extLst>
          </p:cNvPr>
          <p:cNvSpPr/>
          <p:nvPr/>
        </p:nvSpPr>
        <p:spPr>
          <a:xfrm>
            <a:off x="9132481" y="4035055"/>
            <a:ext cx="2890284" cy="861237"/>
          </a:xfrm>
          <a:prstGeom prst="wedgeRectCallout">
            <a:avLst>
              <a:gd name="adj1" fmla="val -69024"/>
              <a:gd name="adj2" fmla="val 8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задач для асинхронного выполнения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7B56C0BD-E805-4115-999C-EC5EEA3B1197}"/>
              </a:ext>
            </a:extLst>
          </p:cNvPr>
          <p:cNvSpPr/>
          <p:nvPr/>
        </p:nvSpPr>
        <p:spPr>
          <a:xfrm>
            <a:off x="9346019" y="5401339"/>
            <a:ext cx="2645734" cy="648587"/>
          </a:xfrm>
          <a:prstGeom prst="wedgeRectCallout">
            <a:avLst>
              <a:gd name="adj1" fmla="val -126526"/>
              <a:gd name="adj2" fmla="val -9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Ожидания завершения всех задач с </a:t>
            </a:r>
            <a:r>
              <a:rPr lang="ru-RU" dirty="0" err="1"/>
              <a:t>корутинами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88678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F401C-7089-4ECC-A8CF-E937D0D1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094F6-3EB0-42EE-86FA-76388C3C0CA1}"/>
              </a:ext>
            </a:extLst>
          </p:cNvPr>
          <p:cNvSpPr txBox="1"/>
          <p:nvPr/>
        </p:nvSpPr>
        <p:spPr>
          <a:xfrm>
            <a:off x="340241" y="597121"/>
            <a:ext cx="8420987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sys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response: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response.read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 =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client,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://www.reddit.com/r/'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ru-R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j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data.decode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score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title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link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asyncio.get_running_loop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aiohttp.ClientSession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loop)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client: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asyncio.get_event_loop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loop.run_until_complete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          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'********the end***************'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C343FC-8EB4-4D15-A654-04F060231E00}"/>
              </a:ext>
            </a:extLst>
          </p:cNvPr>
          <p:cNvSpPr/>
          <p:nvPr/>
        </p:nvSpPr>
        <p:spPr>
          <a:xfrm>
            <a:off x="8984513" y="4720855"/>
            <a:ext cx="2583710" cy="1839433"/>
          </a:xfrm>
          <a:prstGeom prst="wedgeRectCallout">
            <a:avLst>
              <a:gd name="adj1" fmla="val -285854"/>
              <a:gd name="adj2" fmla="val 40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Измененный цикл сообщений для корректного завершения асинхронных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3481164560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F0E7F-90E1-4120-B0E6-A5F6A3A2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 от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CCE80-48FB-4E81-B263-E192A0B46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Прочитайте документацию на сайте Центробанка </a:t>
            </a:r>
            <a:r>
              <a:rPr lang="en-US">
                <a:hlinkClick r:id="rId2"/>
              </a:rPr>
              <a:t>https://cbu.uz/ru/arkhiv-kursov-valyut/veb-masteram/</a:t>
            </a:r>
            <a:endParaRPr lang="ru-RU" dirty="0"/>
          </a:p>
          <a:p>
            <a:r>
              <a:rPr lang="ru-RU" dirty="0"/>
              <a:t>Реализуйте запросы, ранее сделанные</a:t>
            </a:r>
            <a:r>
              <a:rPr lang="en-US" dirty="0"/>
              <a:t> </a:t>
            </a:r>
            <a:r>
              <a:rPr lang="ru-RU" dirty="0"/>
              <a:t>в задаче «Бот «</a:t>
            </a:r>
            <a:r>
              <a:rPr lang="ru-RU" dirty="0" err="1"/>
              <a:t>Валютообменник</a:t>
            </a:r>
            <a:r>
              <a:rPr lang="ru-RU" dirty="0"/>
              <a:t>» с использованием асинхронных запросов</a:t>
            </a:r>
          </a:p>
          <a:p>
            <a:r>
              <a:rPr lang="ru-RU" dirty="0"/>
              <a:t>Результаты запроса необходимо выводить на экран с помощью функции </a:t>
            </a:r>
            <a:r>
              <a:rPr lang="en-US" dirty="0"/>
              <a:t>print( )</a:t>
            </a:r>
            <a:r>
              <a:rPr lang="ru-RU" dirty="0"/>
              <a:t> </a:t>
            </a:r>
          </a:p>
          <a:p>
            <a:r>
              <a:rPr lang="ru-RU" dirty="0"/>
              <a:t>Попросите слушателей прокомментировать отличие данного скрипта от скрипта бота «</a:t>
            </a:r>
            <a:r>
              <a:rPr lang="ru-RU" dirty="0" err="1"/>
              <a:t>Валютообменника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06199352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3FB03-3860-4928-8156-BE667020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679060-3628-4E93-BC93-F2B9FFFBA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12</a:t>
            </a:r>
          </a:p>
        </p:txBody>
      </p:sp>
    </p:spTree>
    <p:extLst>
      <p:ext uri="{BB962C8B-B14F-4D97-AF65-F5344CB8AC3E}">
        <p14:creationId xmlns:p14="http://schemas.microsoft.com/office/powerpoint/2010/main" val="3282380307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E2942-876B-4203-BCE3-CC6A577F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E85DA-ECFE-4F07-B620-D046DC54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этом модуле мы изучим:</a:t>
            </a:r>
          </a:p>
          <a:p>
            <a:pPr lvl="1"/>
            <a:r>
              <a:rPr lang="ru-RU" dirty="0"/>
              <a:t>Два типа ботов –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 hook</a:t>
            </a:r>
            <a:endParaRPr lang="ru-RU" dirty="0"/>
          </a:p>
          <a:p>
            <a:pPr lvl="1"/>
            <a:r>
              <a:rPr lang="ru-RU" dirty="0"/>
              <a:t>Запуск бота</a:t>
            </a:r>
          </a:p>
          <a:p>
            <a:pPr lvl="1"/>
            <a:r>
              <a:rPr lang="ru-RU" dirty="0"/>
              <a:t>Простейший бот</a:t>
            </a:r>
          </a:p>
          <a:p>
            <a:pPr lvl="1"/>
            <a:r>
              <a:rPr lang="ru-RU" dirty="0"/>
              <a:t>Бот с клавиатурой:</a:t>
            </a:r>
          </a:p>
          <a:p>
            <a:pPr lvl="2"/>
            <a:r>
              <a:rPr lang="en-US" dirty="0" err="1"/>
              <a:t>ReplyKeyboardMarkup</a:t>
            </a:r>
            <a:endParaRPr lang="en-US" dirty="0"/>
          </a:p>
          <a:p>
            <a:pPr lvl="2"/>
            <a:r>
              <a:rPr lang="en-US" dirty="0" err="1"/>
              <a:t>InlineKeyboardMarkup</a:t>
            </a:r>
            <a:endParaRPr lang="ru-RU" dirty="0"/>
          </a:p>
          <a:p>
            <a:pPr lvl="1"/>
            <a:r>
              <a:rPr lang="ru-RU" dirty="0"/>
              <a:t>Бот отправляющий текст разными шрифтами</a:t>
            </a:r>
          </a:p>
          <a:p>
            <a:pPr lvl="1"/>
            <a:r>
              <a:rPr lang="ru-RU" dirty="0"/>
              <a:t>Бот отправляющий графические изображения</a:t>
            </a:r>
          </a:p>
          <a:p>
            <a:r>
              <a:rPr lang="ru-RU" dirty="0"/>
              <a:t>В этом модуле мы завершим наш сквозной пример – бот «Секретарь»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588427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2312E-815C-4684-938F-4D3F1CE2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запросах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A3A0E7A-BE79-4125-9247-12D5544E8F9B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E38EDC9-0102-40D0-82B5-4F795B67DC5A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E683AD4E-B779-4448-AD46-8174A1240B53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B9B67BEA-F35D-4232-947A-07FEDEC438E1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734DCD29-5A44-4DE0-B42B-1462594695C4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8D054BBB-FB26-4E2F-9B89-1E3A201D69B0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C0524941-EB59-46E3-B2DF-F2FD4E1BE67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739F75A-C571-47D3-A4B7-8E74F7E84B3A}"/>
              </a:ext>
            </a:extLst>
          </p:cNvPr>
          <p:cNvCxnSpPr>
            <a:cxnSpLocks/>
          </p:cNvCxnSpPr>
          <p:nvPr/>
        </p:nvCxnSpPr>
        <p:spPr>
          <a:xfrm flipH="1">
            <a:off x="4401879" y="3413051"/>
            <a:ext cx="199803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0DB01C9-5F47-4F73-AEF9-5B29E8540F2C}"/>
              </a:ext>
            </a:extLst>
          </p:cNvPr>
          <p:cNvCxnSpPr>
            <a:cxnSpLocks/>
          </p:cNvCxnSpPr>
          <p:nvPr/>
        </p:nvCxnSpPr>
        <p:spPr>
          <a:xfrm>
            <a:off x="4455041" y="3981893"/>
            <a:ext cx="2083982" cy="70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01756E9-F2C7-4BC6-BCFE-193ABC13B68E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7F9899B-B04E-4FAB-BAF5-9DDA4EDC4EAB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C8C4B008-A449-49B6-850F-7029245A35DD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B388E3E3-ECC5-4900-9965-848D3C9A55C4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13081FEF-C300-49E8-A082-FF437ADD128F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29" name="Облачко с текстом: прямоугольное 28">
            <a:extLst>
              <a:ext uri="{FF2B5EF4-FFF2-40B4-BE49-F238E27FC236}">
                <a16:creationId xmlns:a16="http://schemas.microsoft.com/office/drawing/2014/main" id="{8011A642-EABD-4898-9452-AD8BED134AC7}"/>
              </a:ext>
            </a:extLst>
          </p:cNvPr>
          <p:cNvSpPr/>
          <p:nvPr/>
        </p:nvSpPr>
        <p:spPr>
          <a:xfrm>
            <a:off x="5135526" y="1467293"/>
            <a:ext cx="2796362" cy="838613"/>
          </a:xfrm>
          <a:prstGeom prst="wedgeRectCallout">
            <a:avLst>
              <a:gd name="adj1" fmla="val -44027"/>
              <a:gd name="adj2" fmla="val 172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Опрос на наличие сообщений для бота</a:t>
            </a:r>
          </a:p>
        </p:txBody>
      </p:sp>
      <p:sp>
        <p:nvSpPr>
          <p:cNvPr id="30" name="Облачко с текстом: прямоугольное 29">
            <a:extLst>
              <a:ext uri="{FF2B5EF4-FFF2-40B4-BE49-F238E27FC236}">
                <a16:creationId xmlns:a16="http://schemas.microsoft.com/office/drawing/2014/main" id="{2B3543EA-A88A-4B78-B35A-562485A74579}"/>
              </a:ext>
            </a:extLst>
          </p:cNvPr>
          <p:cNvSpPr/>
          <p:nvPr/>
        </p:nvSpPr>
        <p:spPr>
          <a:xfrm>
            <a:off x="3785191" y="5146158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27A907E-9FBE-424F-830B-99ECDF2D813B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1833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D4004-A16A-4453-A8EF-47885358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веб-хуках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44610C9-073E-4F07-90A9-659469207554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BC7E3ED9-3ED6-4D9A-919B-B6874EA0D71F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71C26CBC-4B0F-43EE-9A6F-BC51D26D42F9}"/>
                </a:ext>
              </a:extLst>
            </p:cNvPr>
            <p:cNvCxnSpPr>
              <a:stCxn id="5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EE36BF52-F52C-40B1-901D-AA2D8CD24190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11609151-B2D0-4AF7-B7BC-6D9971BCCD21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B0DB8B3B-2C05-4E6B-BB11-97F7275B4ABD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300EDB0-225C-4670-BF77-A7F8D224418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B79C68F-FA85-4564-BC94-276961A5579F}"/>
              </a:ext>
            </a:extLst>
          </p:cNvPr>
          <p:cNvCxnSpPr>
            <a:cxnSpLocks/>
          </p:cNvCxnSpPr>
          <p:nvPr/>
        </p:nvCxnSpPr>
        <p:spPr>
          <a:xfrm>
            <a:off x="4452384" y="3753288"/>
            <a:ext cx="119616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E2E007E-ABA4-47A1-B517-03F8688BA5EC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5A31B30C-F4AA-4FB9-9642-220767BC9F28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EAC58C1B-DCE5-4ADF-AF43-009A81849924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9640427B-4C44-4DF1-BF1C-B844ABE9EA56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F84109E9-0671-428D-8AF8-D9C3A0629032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E674D9AA-6CD1-49A7-A4A5-D4511E4D74E3}"/>
              </a:ext>
            </a:extLst>
          </p:cNvPr>
          <p:cNvSpPr/>
          <p:nvPr/>
        </p:nvSpPr>
        <p:spPr>
          <a:xfrm>
            <a:off x="3369191" y="5155091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0F43333-0F28-4111-A06C-A4AE9590BAC3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7F4C937F-8E7A-4B7B-8A98-174F0161DAC7}"/>
              </a:ext>
            </a:extLst>
          </p:cNvPr>
          <p:cNvCxnSpPr/>
          <p:nvPr/>
        </p:nvCxnSpPr>
        <p:spPr>
          <a:xfrm flipH="1">
            <a:off x="6096000" y="3705447"/>
            <a:ext cx="6733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EF9178C2-F7F4-4D8F-ABFC-6DD3EC9B5135}"/>
              </a:ext>
            </a:extLst>
          </p:cNvPr>
          <p:cNvSpPr/>
          <p:nvPr/>
        </p:nvSpPr>
        <p:spPr>
          <a:xfrm>
            <a:off x="5730949" y="3429000"/>
            <a:ext cx="446567" cy="54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блачко с текстом: прямоугольное 23">
            <a:extLst>
              <a:ext uri="{FF2B5EF4-FFF2-40B4-BE49-F238E27FC236}">
                <a16:creationId xmlns:a16="http://schemas.microsoft.com/office/drawing/2014/main" id="{255053EC-4514-437B-AD5F-46590116C53F}"/>
              </a:ext>
            </a:extLst>
          </p:cNvPr>
          <p:cNvSpPr/>
          <p:nvPr/>
        </p:nvSpPr>
        <p:spPr>
          <a:xfrm>
            <a:off x="3902149" y="1775637"/>
            <a:ext cx="2743200" cy="590097"/>
          </a:xfrm>
          <a:prstGeom prst="wedgeRectCallout">
            <a:avLst>
              <a:gd name="adj1" fmla="val 24128"/>
              <a:gd name="adj2" fmla="val 213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 </a:t>
            </a:r>
            <a:r>
              <a:rPr lang="en-US" dirty="0"/>
              <a:t>API </a:t>
            </a:r>
            <a:r>
              <a:rPr lang="ru-RU" dirty="0"/>
              <a:t>предоставляемое ботом</a:t>
            </a:r>
          </a:p>
        </p:txBody>
      </p:sp>
    </p:spTree>
    <p:extLst>
      <p:ext uri="{BB962C8B-B14F-4D97-AF65-F5344CB8AC3E}">
        <p14:creationId xmlns:p14="http://schemas.microsoft.com/office/powerpoint/2010/main" val="1273222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AE5DE-E2C3-4EDA-830F-9A2D8B29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Обработчик </a:t>
            </a:r>
            <a:r>
              <a:rPr lang="en-US" dirty="0"/>
              <a:t>API-</a:t>
            </a:r>
            <a:r>
              <a:rPr lang="ru-RU" dirty="0"/>
              <a:t>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71946-B2B1-4D38-8217-68AE2E66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Принимает сообщения для бота</a:t>
            </a:r>
          </a:p>
          <a:p>
            <a:r>
              <a:rPr lang="ru-RU" dirty="0"/>
              <a:t>Маршрутизирует обработку сообщений для бота к бизнес-логике бота</a:t>
            </a:r>
          </a:p>
          <a:p>
            <a:r>
              <a:rPr lang="ru-RU" dirty="0"/>
              <a:t>Формирует и отправляет ответ бота пользователю</a:t>
            </a:r>
          </a:p>
          <a:p>
            <a:r>
              <a:rPr lang="ru-RU" dirty="0"/>
              <a:t>Не должен содержать какую-либо логику реакции на ответ, кроме как вызов бизнес-логики бота и получения от него ответа</a:t>
            </a:r>
          </a:p>
        </p:txBody>
      </p:sp>
    </p:spTree>
    <p:extLst>
      <p:ext uri="{BB962C8B-B14F-4D97-AF65-F5344CB8AC3E}">
        <p14:creationId xmlns:p14="http://schemas.microsoft.com/office/powerpoint/2010/main" val="4015910284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A8CE5-D14D-4C0D-81D4-83B82D14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09821-C8AB-47C5-9E1F-EC5A448E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Осуществляет прикладные задачи бота – обработка текста, формирования изображения, выполнение расчетов и так далее</a:t>
            </a:r>
          </a:p>
          <a:p>
            <a:r>
              <a:rPr lang="ru-RU" dirty="0"/>
              <a:t>Обращается к слою работы с данными для получения необходимой для работы информации</a:t>
            </a:r>
          </a:p>
          <a:p>
            <a:r>
              <a:rPr lang="ru-RU" dirty="0"/>
              <a:t>Не должен работать с внешними сервисами или базами данных напрямую</a:t>
            </a:r>
          </a:p>
        </p:txBody>
      </p:sp>
    </p:spTree>
    <p:extLst>
      <p:ext uri="{BB962C8B-B14F-4D97-AF65-F5344CB8AC3E}">
        <p14:creationId xmlns:p14="http://schemas.microsoft.com/office/powerpoint/2010/main" val="203299022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D1AFE-446F-4B80-A69D-1AB3658B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данными или внешними сервисами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BBA092-BDF3-4523-97AF-40441FC4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«Помогает» бизнес-логике бота получить необходимые данные</a:t>
            </a:r>
          </a:p>
          <a:p>
            <a:r>
              <a:rPr lang="ru-RU" dirty="0"/>
              <a:t>Непосредственно работает с реляционной или </a:t>
            </a:r>
            <a:r>
              <a:rPr lang="en-US" dirty="0"/>
              <a:t>NoSQL </a:t>
            </a:r>
            <a:r>
              <a:rPr lang="ru-RU" dirty="0"/>
              <a:t>СУБД</a:t>
            </a:r>
            <a:endParaRPr lang="en-US" dirty="0"/>
          </a:p>
          <a:p>
            <a:r>
              <a:rPr lang="ru-RU" dirty="0"/>
              <a:t>Является клиентом внешних сервисов, к которым обращается бот</a:t>
            </a:r>
          </a:p>
        </p:txBody>
      </p:sp>
    </p:spTree>
    <p:extLst>
      <p:ext uri="{BB962C8B-B14F-4D97-AF65-F5344CB8AC3E}">
        <p14:creationId xmlns:p14="http://schemas.microsoft.com/office/powerpoint/2010/main" val="2462323367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DFCA1-3820-4DFB-B9BB-BC69CD63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1278EF-A40C-42F6-8280-6F207E35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648"/>
            <a:ext cx="10515600" cy="4830356"/>
          </a:xfrm>
        </p:spPr>
        <p:txBody>
          <a:bodyPr>
            <a:normAutofit/>
          </a:bodyPr>
          <a:lstStyle/>
          <a:p>
            <a:r>
              <a:rPr lang="ru-RU" dirty="0"/>
              <a:t>В больших приложениях рекомендуется структурировать код по модулям и пакетам</a:t>
            </a:r>
          </a:p>
          <a:p>
            <a:r>
              <a:rPr lang="ru-RU" dirty="0"/>
              <a:t>Пакет – это каталог, в котором находится множество файлов модулей, совместно реализующих некоторую задачу </a:t>
            </a:r>
            <a:r>
              <a:rPr lang="en-US" dirty="0"/>
              <a:t>Python</a:t>
            </a:r>
            <a:r>
              <a:rPr lang="ru-RU" dirty="0"/>
              <a:t>-приложения</a:t>
            </a:r>
          </a:p>
          <a:p>
            <a:r>
              <a:rPr lang="ru-RU" dirty="0"/>
              <a:t>Пакеты могут быть вложены друг в друга</a:t>
            </a:r>
          </a:p>
          <a:p>
            <a:r>
              <a:rPr lang="ru-RU" dirty="0"/>
              <a:t>Каждый пакет может содержать специальный файл </a:t>
            </a:r>
            <a:r>
              <a:rPr lang="en-US" dirty="0"/>
              <a:t>__init__.py</a:t>
            </a:r>
            <a:r>
              <a:rPr lang="ru-RU" dirty="0"/>
              <a:t>, в котором может выполняться импорт модулей внутри пакета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Поиск пакетов осуществляется в текущем каталоге, в каталогах, перечисленных в переменной окружения </a:t>
            </a:r>
            <a:r>
              <a:rPr lang="en-US" dirty="0"/>
              <a:t>PYTHONPATH</a:t>
            </a:r>
            <a:r>
              <a:rPr lang="ru-RU" dirty="0"/>
              <a:t>, а затем в </a:t>
            </a:r>
            <a:r>
              <a:rPr lang="en-US" dirty="0"/>
              <a:t>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300152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F84AC-ADF7-4FBB-BB7D-1661E48D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C0121-ABB2-411D-BCFA-ACDE334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5677"/>
          </a:xfrm>
        </p:spPr>
        <p:txBody>
          <a:bodyPr/>
          <a:lstStyle/>
          <a:p>
            <a:r>
              <a:rPr lang="ru-RU" dirty="0"/>
              <a:t>Для подключения пакета или модуля используется команда </a:t>
            </a:r>
            <a:r>
              <a:rPr lang="en-US" dirty="0"/>
              <a:t>import</a:t>
            </a:r>
            <a:endParaRPr lang="ru-RU" dirty="0"/>
          </a:p>
          <a:p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78A52D86-9E48-48E6-B7AC-4D4EC327E284}"/>
              </a:ext>
            </a:extLst>
          </p:cNvPr>
          <p:cNvGrpSpPr/>
          <p:nvPr/>
        </p:nvGrpSpPr>
        <p:grpSpPr>
          <a:xfrm>
            <a:off x="2488019" y="2918637"/>
            <a:ext cx="4805916" cy="1020726"/>
            <a:chOff x="1881964" y="2838893"/>
            <a:chExt cx="4805916" cy="1020726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7429BC74-2638-4577-A9D2-A4C5988AC440}"/>
                </a:ext>
              </a:extLst>
            </p:cNvPr>
            <p:cNvSpPr/>
            <p:nvPr/>
          </p:nvSpPr>
          <p:spPr>
            <a:xfrm>
              <a:off x="1881964" y="2838893"/>
              <a:ext cx="4805916" cy="10207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import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E9461F1-9E01-4698-922E-0E3F17426056}"/>
                </a:ext>
              </a:extLst>
            </p:cNvPr>
            <p:cNvSpPr/>
            <p:nvPr/>
          </p:nvSpPr>
          <p:spPr>
            <a:xfrm>
              <a:off x="2955851" y="3115340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09A519C-B8C2-4D91-979E-4B1D717B163F}"/>
              </a:ext>
            </a:extLst>
          </p:cNvPr>
          <p:cNvGrpSpPr/>
          <p:nvPr/>
        </p:nvGrpSpPr>
        <p:grpSpPr>
          <a:xfrm>
            <a:off x="2445488" y="4375297"/>
            <a:ext cx="8038214" cy="1116419"/>
            <a:chOff x="1839433" y="4295553"/>
            <a:chExt cx="8038214" cy="1116419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39E31CAD-8C3B-49DD-B92E-80EB1B6C8709}"/>
                </a:ext>
              </a:extLst>
            </p:cNvPr>
            <p:cNvSpPr/>
            <p:nvPr/>
          </p:nvSpPr>
          <p:spPr>
            <a:xfrm>
              <a:off x="1839433" y="4295553"/>
              <a:ext cx="8038214" cy="11164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from                                                                    import 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75251F1-DAEE-4AEE-8625-D61F26F4791F}"/>
                </a:ext>
              </a:extLst>
            </p:cNvPr>
            <p:cNvSpPr/>
            <p:nvPr/>
          </p:nvSpPr>
          <p:spPr>
            <a:xfrm>
              <a:off x="2562447" y="4630478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4BED77CD-21D6-414F-9981-BE31E99D69AC}"/>
                </a:ext>
              </a:extLst>
            </p:cNvPr>
            <p:cNvSpPr/>
            <p:nvPr/>
          </p:nvSpPr>
          <p:spPr>
            <a:xfrm>
              <a:off x="6716232" y="4569339"/>
              <a:ext cx="2913321" cy="56884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ГЛОБАЛЬНОЕ ИМЯ В МОДУЛЕ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4430973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F6603E6-670B-4FC0-B042-E8F9216965DA}"/>
              </a:ext>
            </a:extLst>
          </p:cNvPr>
          <p:cNvSpPr/>
          <p:nvPr/>
        </p:nvSpPr>
        <p:spPr>
          <a:xfrm>
            <a:off x="1626782" y="2881423"/>
            <a:ext cx="6964326" cy="381708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str_func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8BE07-9FF3-475D-8E5C-BCDFC940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49" y="-5865"/>
            <a:ext cx="10515600" cy="646331"/>
          </a:xfrm>
        </p:spPr>
        <p:txBody>
          <a:bodyPr>
            <a:normAutofit fontScale="90000"/>
          </a:bodyPr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27C8F-C88B-4449-8B32-1CCDA88AC43E}"/>
              </a:ext>
            </a:extLst>
          </p:cNvPr>
          <p:cNvSpPr txBox="1"/>
          <p:nvPr/>
        </p:nvSpPr>
        <p:spPr>
          <a:xfrm>
            <a:off x="539602" y="640466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582F7-49A9-4A33-9DE5-8624E77D28B9}"/>
              </a:ext>
            </a:extLst>
          </p:cNvPr>
          <p:cNvSpPr txBox="1"/>
          <p:nvPr/>
        </p:nvSpPr>
        <p:spPr>
          <a:xfrm>
            <a:off x="1921832" y="3262880"/>
            <a:ext cx="60977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F91C5-1B35-4D6A-8CE5-4B3B104DAC6C}"/>
              </a:ext>
            </a:extLst>
          </p:cNvPr>
          <p:cNvSpPr txBox="1"/>
          <p:nvPr/>
        </p:nvSpPr>
        <p:spPr>
          <a:xfrm>
            <a:off x="4447065" y="4352329"/>
            <a:ext cx="357253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4660E-C2C2-4A7B-BBAC-8C0D94C00348}"/>
              </a:ext>
            </a:extLst>
          </p:cNvPr>
          <p:cNvSpPr txBox="1"/>
          <p:nvPr/>
        </p:nvSpPr>
        <p:spPr>
          <a:xfrm>
            <a:off x="4447066" y="5131695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60570-ABD5-4D0C-8B6E-9E2C15F3BC52}"/>
              </a:ext>
            </a:extLst>
          </p:cNvPr>
          <p:cNvSpPr txBox="1"/>
          <p:nvPr/>
        </p:nvSpPr>
        <p:spPr>
          <a:xfrm>
            <a:off x="4447066" y="5894368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7E078A31-0801-4A85-9EF2-84357E707874}"/>
              </a:ext>
            </a:extLst>
          </p:cNvPr>
          <p:cNvSpPr/>
          <p:nvPr/>
        </p:nvSpPr>
        <p:spPr>
          <a:xfrm>
            <a:off x="9346019" y="2328530"/>
            <a:ext cx="2562446" cy="839972"/>
          </a:xfrm>
          <a:prstGeom prst="wedgeRectCallout">
            <a:avLst>
              <a:gd name="adj1" fmla="val -112949"/>
              <a:gd name="adj2" fmla="val 119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__init__.py</a:t>
            </a:r>
            <a:endParaRPr lang="ru-RU" dirty="0"/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06859A51-24F3-4844-A73B-65A0365CD465}"/>
              </a:ext>
            </a:extLst>
          </p:cNvPr>
          <p:cNvSpPr/>
          <p:nvPr/>
        </p:nvSpPr>
        <p:spPr>
          <a:xfrm>
            <a:off x="9755366" y="3732029"/>
            <a:ext cx="2169042" cy="839972"/>
          </a:xfrm>
          <a:prstGeom prst="wedgeRectCallout">
            <a:avLst>
              <a:gd name="adj1" fmla="val -150245"/>
              <a:gd name="adj2" fmla="val 67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string_length.py</a:t>
            </a:r>
            <a:endParaRPr lang="ru-RU" dirty="0"/>
          </a:p>
        </p:txBody>
      </p:sp>
      <p:sp>
        <p:nvSpPr>
          <p:cNvPr id="17" name="Облачко с текстом: прямоугольное 16">
            <a:extLst>
              <a:ext uri="{FF2B5EF4-FFF2-40B4-BE49-F238E27FC236}">
                <a16:creationId xmlns:a16="http://schemas.microsoft.com/office/drawing/2014/main" id="{0E0D215B-2A25-4B64-A45B-F0B1F4E728A9}"/>
              </a:ext>
            </a:extLst>
          </p:cNvPr>
          <p:cNvSpPr/>
          <p:nvPr/>
        </p:nvSpPr>
        <p:spPr>
          <a:xfrm>
            <a:off x="9803219" y="5858540"/>
            <a:ext cx="2169042" cy="839972"/>
          </a:xfrm>
          <a:prstGeom prst="wedgeRectCallout">
            <a:avLst>
              <a:gd name="adj1" fmla="val -141421"/>
              <a:gd name="adj2" fmla="val 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string_to_upper.py</a:t>
            </a:r>
            <a:endParaRPr lang="ru-RU" dirty="0"/>
          </a:p>
        </p:txBody>
      </p:sp>
      <p:sp>
        <p:nvSpPr>
          <p:cNvPr id="18" name="Облачко с текстом: прямоугольное 17">
            <a:extLst>
              <a:ext uri="{FF2B5EF4-FFF2-40B4-BE49-F238E27FC236}">
                <a16:creationId xmlns:a16="http://schemas.microsoft.com/office/drawing/2014/main" id="{F521783B-1399-403C-93FF-A5EFF246B4EF}"/>
              </a:ext>
            </a:extLst>
          </p:cNvPr>
          <p:cNvSpPr/>
          <p:nvPr/>
        </p:nvSpPr>
        <p:spPr>
          <a:xfrm>
            <a:off x="9803219" y="4789967"/>
            <a:ext cx="2169042" cy="839972"/>
          </a:xfrm>
          <a:prstGeom prst="wedgeRectCallout">
            <a:avLst>
              <a:gd name="adj1" fmla="val -143382"/>
              <a:gd name="adj2" fmla="val 49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string_to_lower.py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048072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31347-57EB-4750-81A3-8A280BD2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32"/>
            <a:ext cx="10515600" cy="1325563"/>
          </a:xfrm>
        </p:spPr>
        <p:txBody>
          <a:bodyPr/>
          <a:lstStyle/>
          <a:p>
            <a:r>
              <a:rPr lang="ru-RU" dirty="0"/>
              <a:t>Проектируем стартовый код бота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AA57B5-0B08-427C-851A-DE9CD25C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262"/>
            <a:ext cx="10515600" cy="508192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Клонируйте ваш репозиторий, который вы сделали в упражнении к 10 модулю</a:t>
            </a:r>
          </a:p>
          <a:p>
            <a:r>
              <a:rPr lang="ru-RU" dirty="0"/>
              <a:t>Мы будем использовать файл </a:t>
            </a:r>
            <a:r>
              <a:rPr lang="en-US" dirty="0"/>
              <a:t>main.py</a:t>
            </a:r>
            <a:r>
              <a:rPr lang="ru-RU" dirty="0"/>
              <a:t>, который уже должен находиться в рабочем каталоге: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создания разных вариантов запуска ботов (опроса или веб-хуков) создайте два подкаталога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webhook</a:t>
            </a:r>
          </a:p>
          <a:p>
            <a:r>
              <a:rPr lang="ru-RU" dirty="0"/>
              <a:t>Создайте в этих подкаталогах пустые файлы </a:t>
            </a:r>
            <a:r>
              <a:rPr lang="en-US" dirty="0"/>
              <a:t>__init__.py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6A559-5243-4299-A431-49D6AB2A8D69}"/>
              </a:ext>
            </a:extLst>
          </p:cNvPr>
          <p:cNvSpPr txBox="1"/>
          <p:nvPr/>
        </p:nvSpPr>
        <p:spPr>
          <a:xfrm>
            <a:off x="1751713" y="3117558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957922160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5515D-35E4-48CE-BC9A-4B31462F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Начальные действия по разработке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D95AD8-056F-4223-9377-4EF3EF86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токен с помощью бота </a:t>
            </a:r>
            <a:r>
              <a:rPr lang="en-US" dirty="0"/>
              <a:t>@BotFather:</a:t>
            </a:r>
          </a:p>
          <a:p>
            <a:pPr lvl="1"/>
            <a:r>
              <a:rPr lang="ru-RU" dirty="0"/>
              <a:t>Ввести команду </a:t>
            </a:r>
            <a:r>
              <a:rPr lang="en-US" dirty="0"/>
              <a:t>/</a:t>
            </a:r>
            <a:r>
              <a:rPr lang="en-US" dirty="0" err="1"/>
              <a:t>newbot</a:t>
            </a:r>
            <a:endParaRPr lang="en-US" dirty="0"/>
          </a:p>
          <a:p>
            <a:pPr lvl="1"/>
            <a:r>
              <a:rPr lang="ru-RU" dirty="0"/>
              <a:t>Ввести имя бота</a:t>
            </a:r>
          </a:p>
          <a:p>
            <a:pPr lvl="1"/>
            <a:r>
              <a:rPr lang="ru-RU" dirty="0"/>
              <a:t>Ввести имя пользователя для бота. Имя должно заканчиваться на </a:t>
            </a:r>
            <a:r>
              <a:rPr lang="en-US" dirty="0"/>
              <a:t>bot</a:t>
            </a:r>
          </a:p>
          <a:p>
            <a:pPr lvl="1"/>
            <a:r>
              <a:rPr lang="ru-RU" dirty="0"/>
              <a:t>Скопировать из ответного сообщения токен, выданный вашему боту</a:t>
            </a:r>
          </a:p>
        </p:txBody>
      </p:sp>
    </p:spTree>
    <p:extLst>
      <p:ext uri="{BB962C8B-B14F-4D97-AF65-F5344CB8AC3E}">
        <p14:creationId xmlns:p14="http://schemas.microsoft.com/office/powerpoint/2010/main" val="912157659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A2499-4F50-430C-85D8-87F3E897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токена для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8A0FB-EAE8-41B7-B369-95F5285F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Получите токен вашего бота с помощью </a:t>
            </a:r>
            <a:r>
              <a:rPr lang="en-US" dirty="0"/>
              <a:t>@BotFather</a:t>
            </a:r>
          </a:p>
          <a:p>
            <a:r>
              <a:rPr lang="ru-RU" dirty="0"/>
              <a:t>Создайте в файле </a:t>
            </a:r>
            <a:r>
              <a:rPr lang="en-US" dirty="0"/>
              <a:t>main.py </a:t>
            </a:r>
            <a:r>
              <a:rPr lang="ru-RU" dirty="0"/>
              <a:t>переменную </a:t>
            </a:r>
            <a:r>
              <a:rPr lang="en-US" dirty="0" err="1"/>
              <a:t>bot_token</a:t>
            </a:r>
            <a:r>
              <a:rPr lang="en-US" dirty="0"/>
              <a:t> </a:t>
            </a:r>
            <a:r>
              <a:rPr lang="ru-RU" dirty="0"/>
              <a:t>и присвойте ей строку с токеном</a:t>
            </a:r>
          </a:p>
        </p:txBody>
      </p:sp>
    </p:spTree>
    <p:extLst>
      <p:ext uri="{BB962C8B-B14F-4D97-AF65-F5344CB8AC3E}">
        <p14:creationId xmlns:p14="http://schemas.microsoft.com/office/powerpoint/2010/main" val="909041823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964C1-46A9-4271-B4C9-C8998614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структура обработчика </a:t>
            </a:r>
            <a:r>
              <a:rPr lang="en-US" dirty="0"/>
              <a:t>API </a:t>
            </a:r>
            <a:r>
              <a:rPr lang="ru-RU" dirty="0"/>
              <a:t>бота библиотеки 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9B43CF0-9B1C-4516-83E9-78608578A052}"/>
              </a:ext>
            </a:extLst>
          </p:cNvPr>
          <p:cNvSpPr/>
          <p:nvPr/>
        </p:nvSpPr>
        <p:spPr>
          <a:xfrm>
            <a:off x="212651" y="1818167"/>
            <a:ext cx="10292317" cy="46747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88CBA06-0D80-470E-ACFB-8FA8149D9D00}"/>
              </a:ext>
            </a:extLst>
          </p:cNvPr>
          <p:cNvSpPr/>
          <p:nvPr/>
        </p:nvSpPr>
        <p:spPr>
          <a:xfrm>
            <a:off x="637953" y="2020186"/>
            <a:ext cx="9271591" cy="5954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Инициализация бота и диспетчера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6FF45-DA95-470B-9D7B-2485C8AB09F6}"/>
              </a:ext>
            </a:extLst>
          </p:cNvPr>
          <p:cNvSpPr txBox="1"/>
          <p:nvPr/>
        </p:nvSpPr>
        <p:spPr>
          <a:xfrm>
            <a:off x="4335425" y="2084094"/>
            <a:ext cx="5368113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nb-N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=bot_token)</a:t>
            </a:r>
          </a:p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 = Dispatcher(bot)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3311CD4-D00A-4787-8BC7-76D7BAAEE5B1}"/>
              </a:ext>
            </a:extLst>
          </p:cNvPr>
          <p:cNvSpPr/>
          <p:nvPr/>
        </p:nvSpPr>
        <p:spPr>
          <a:xfrm>
            <a:off x="637953" y="2743088"/>
            <a:ext cx="9271591" cy="26262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/>
              <a:t>Обработчики сообщения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D2DA7B-9690-4E36-B160-3B26F932DCCE}"/>
              </a:ext>
            </a:extLst>
          </p:cNvPr>
          <p:cNvSpPr txBox="1"/>
          <p:nvPr/>
        </p:nvSpPr>
        <p:spPr>
          <a:xfrm>
            <a:off x="3605767" y="2857836"/>
            <a:ext cx="6097772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'help'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This handler will be called when user sends `/start` or `/help` command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message.reply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EchoBot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Powered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4122FA-35E0-47C6-BB3C-D3B4D6E60252}"/>
              </a:ext>
            </a:extLst>
          </p:cNvPr>
          <p:cNvSpPr txBox="1"/>
          <p:nvPr/>
        </p:nvSpPr>
        <p:spPr>
          <a:xfrm>
            <a:off x="3605767" y="4103944"/>
            <a:ext cx="6097772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old style: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await 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bot.send_message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(message.chat.id, 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DAB12C74-2568-4E41-B046-2CBBCB2CEBE9}"/>
              </a:ext>
            </a:extLst>
          </p:cNvPr>
          <p:cNvSpPr/>
          <p:nvPr/>
        </p:nvSpPr>
        <p:spPr>
          <a:xfrm>
            <a:off x="637952" y="5496808"/>
            <a:ext cx="9271591" cy="7976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Запуск цикла сообщений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1FEFC-EC9C-4ABC-8DBE-1B4BACFE797A}"/>
              </a:ext>
            </a:extLst>
          </p:cNvPr>
          <p:cNvSpPr txBox="1"/>
          <p:nvPr/>
        </p:nvSpPr>
        <p:spPr>
          <a:xfrm>
            <a:off x="3605767" y="5680197"/>
            <a:ext cx="6097772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executor.start_polling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A5F69988-F56E-402B-ACAE-8BA8F4E7B0F7}"/>
              </a:ext>
            </a:extLst>
          </p:cNvPr>
          <p:cNvSpPr/>
          <p:nvPr/>
        </p:nvSpPr>
        <p:spPr>
          <a:xfrm>
            <a:off x="10334846" y="2615609"/>
            <a:ext cx="1718930" cy="1244010"/>
          </a:xfrm>
          <a:prstGeom prst="wedgeRectCallout">
            <a:avLst>
              <a:gd name="adj1" fmla="val -225575"/>
              <a:gd name="adj2" fmla="val -18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команд</a:t>
            </a:r>
          </a:p>
        </p:txBody>
      </p:sp>
      <p:sp>
        <p:nvSpPr>
          <p:cNvPr id="20" name="Облачко с текстом: прямоугольное 19">
            <a:extLst>
              <a:ext uri="{FF2B5EF4-FFF2-40B4-BE49-F238E27FC236}">
                <a16:creationId xmlns:a16="http://schemas.microsoft.com/office/drawing/2014/main" id="{EAF32013-B37B-4BD5-8791-09EDB417C60F}"/>
              </a:ext>
            </a:extLst>
          </p:cNvPr>
          <p:cNvSpPr/>
          <p:nvPr/>
        </p:nvSpPr>
        <p:spPr>
          <a:xfrm>
            <a:off x="10334846" y="4436187"/>
            <a:ext cx="1718930" cy="1244010"/>
          </a:xfrm>
          <a:prstGeom prst="wedgeRectCallout">
            <a:avLst>
              <a:gd name="adj1" fmla="val -337534"/>
              <a:gd name="adj2" fmla="val -67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сообщений</a:t>
            </a:r>
          </a:p>
        </p:txBody>
      </p:sp>
      <p:sp>
        <p:nvSpPr>
          <p:cNvPr id="21" name="Облачко с текстом: прямоугольное 20">
            <a:extLst>
              <a:ext uri="{FF2B5EF4-FFF2-40B4-BE49-F238E27FC236}">
                <a16:creationId xmlns:a16="http://schemas.microsoft.com/office/drawing/2014/main" id="{B3EC85C0-CDA9-4E90-BA20-CAFF01E962E0}"/>
              </a:ext>
            </a:extLst>
          </p:cNvPr>
          <p:cNvSpPr/>
          <p:nvPr/>
        </p:nvSpPr>
        <p:spPr>
          <a:xfrm>
            <a:off x="10334844" y="5988150"/>
            <a:ext cx="1644505" cy="612648"/>
          </a:xfrm>
          <a:prstGeom prst="wedgeRectCallout">
            <a:avLst>
              <a:gd name="adj1" fmla="val -216091"/>
              <a:gd name="adj2" fmla="val -53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Бот в режиме опроса</a:t>
            </a:r>
          </a:p>
        </p:txBody>
      </p:sp>
    </p:spTree>
    <p:extLst>
      <p:ext uri="{BB962C8B-B14F-4D97-AF65-F5344CB8AC3E}">
        <p14:creationId xmlns:p14="http://schemas.microsoft.com/office/powerpoint/2010/main" val="133971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D4F9D-A1E7-4FAA-B43E-99462BF1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бота на веб хуках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0FE28-D160-4FA7-830C-AA1CE5B13644}"/>
              </a:ext>
            </a:extLst>
          </p:cNvPr>
          <p:cNvSpPr txBox="1"/>
          <p:nvPr/>
        </p:nvSpPr>
        <p:spPr>
          <a:xfrm>
            <a:off x="391633" y="4030662"/>
            <a:ext cx="4626936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*************************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'localhost'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3001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Dispatcher(bot)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7DFBB-AC83-4FAB-A0AC-EDBA8E980DF7}"/>
              </a:ext>
            </a:extLst>
          </p:cNvPr>
          <p:cNvSpPr txBox="1"/>
          <p:nvPr/>
        </p:nvSpPr>
        <p:spPr>
          <a:xfrm>
            <a:off x="5558170" y="1582341"/>
            <a:ext cx="609777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bot.set_webhook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bot.delete_webhook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dp.storage.close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dp.storage.wait_closed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dispatcher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6E177B3-8CA3-4D75-BF6E-DAEBC3944B3E}"/>
              </a:ext>
            </a:extLst>
          </p:cNvPr>
          <p:cNvSpPr/>
          <p:nvPr/>
        </p:nvSpPr>
        <p:spPr>
          <a:xfrm>
            <a:off x="1031358" y="1384364"/>
            <a:ext cx="3157870" cy="612648"/>
          </a:xfrm>
          <a:prstGeom prst="wedgeRectCallout">
            <a:avLst>
              <a:gd name="adj1" fmla="val 105304"/>
              <a:gd name="adj2" fmla="val 39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Установка </a:t>
            </a:r>
            <a:r>
              <a:rPr lang="ru-RU" dirty="0" err="1"/>
              <a:t>вебхука</a:t>
            </a:r>
            <a:r>
              <a:rPr lang="ru-RU" dirty="0"/>
              <a:t> при старте бота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C189319B-0BBB-496C-9874-D56FD21370A7}"/>
              </a:ext>
            </a:extLst>
          </p:cNvPr>
          <p:cNvSpPr/>
          <p:nvPr/>
        </p:nvSpPr>
        <p:spPr>
          <a:xfrm>
            <a:off x="1031358" y="2307940"/>
            <a:ext cx="3157870" cy="612648"/>
          </a:xfrm>
          <a:prstGeom prst="wedgeRectCallout">
            <a:avLst>
              <a:gd name="adj1" fmla="val 102399"/>
              <a:gd name="adj2" fmla="val 36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Удаление </a:t>
            </a:r>
            <a:r>
              <a:rPr lang="ru-RU" dirty="0" err="1"/>
              <a:t>вебхука</a:t>
            </a:r>
            <a:r>
              <a:rPr lang="ru-RU" dirty="0"/>
              <a:t> при остановке бота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A6D5135-7DD8-42CF-BE80-8FFB02970222}"/>
              </a:ext>
            </a:extLst>
          </p:cNvPr>
          <p:cNvSpPr/>
          <p:nvPr/>
        </p:nvSpPr>
        <p:spPr>
          <a:xfrm>
            <a:off x="1031358" y="3231516"/>
            <a:ext cx="3157870" cy="612648"/>
          </a:xfrm>
          <a:prstGeom prst="wedgeRectCallout">
            <a:avLst>
              <a:gd name="adj1" fmla="val 101389"/>
              <a:gd name="adj2" fmla="val 182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цикла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251938340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ACCEB-8A72-41A6-ABDA-674AD961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69"/>
            <a:ext cx="10515600" cy="844733"/>
          </a:xfrm>
        </p:spPr>
        <p:txBody>
          <a:bodyPr/>
          <a:lstStyle/>
          <a:p>
            <a:r>
              <a:rPr lang="ru-RU" dirty="0"/>
              <a:t>Методы отправки ответа бота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5481987-D92F-4B69-826D-7408AEEBA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593764"/>
              </p:ext>
            </p:extLst>
          </p:nvPr>
        </p:nvGraphicFramePr>
        <p:xfrm>
          <a:off x="838200" y="1541971"/>
          <a:ext cx="10515600" cy="498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074">
                  <a:extLst>
                    <a:ext uri="{9D8B030D-6E8A-4147-A177-3AD203B41FA5}">
                      <a16:colId xmlns:a16="http://schemas.microsoft.com/office/drawing/2014/main" val="2230332417"/>
                    </a:ext>
                  </a:extLst>
                </a:gridCol>
                <a:gridCol w="7802526">
                  <a:extLst>
                    <a:ext uri="{9D8B030D-6E8A-4147-A177-3AD203B41FA5}">
                      <a16:colId xmlns:a16="http://schemas.microsoft.com/office/drawing/2014/main" val="1445926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1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reply()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ответа с цитированием исходного сообщения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1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Формирование ответа на исходное сообщение без цитирования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7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xxxr_photo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графического изображения в ответе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9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xxx_audio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аудиофайла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xxx_animation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анимации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2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xxx_document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документа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9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xxx_video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видео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0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xxx_voice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аудиофайла как голосового </a:t>
                      </a:r>
                      <a:r>
                        <a:rPr lang="ru-RU" dirty="0" err="1"/>
                        <a:t>сообшения</a:t>
                      </a:r>
                      <a:r>
                        <a:rPr lang="ru-RU" dirty="0"/>
                        <a:t>. Клиент отображает файл в ответе как голосовое сообщение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53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xxx_media_group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несколько фотографий, аудиофайлов и т.д. в одном ответе через </a:t>
                      </a:r>
                      <a:r>
                        <a:rPr lang="ru-RU" dirty="0" err="1"/>
                        <a:t>сериализованный</a:t>
                      </a:r>
                      <a:r>
                        <a:rPr lang="ru-RU" dirty="0"/>
                        <a:t> в </a:t>
                      </a:r>
                      <a:r>
                        <a:rPr lang="en-US" dirty="0"/>
                        <a:t>JSON </a:t>
                      </a:r>
                      <a:r>
                        <a:rPr lang="ru-RU" dirty="0"/>
                        <a:t>формат массив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2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xxx_contact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контакт (телефон) в качестве ответа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7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xxx_</a:t>
                      </a:r>
                      <a:r>
                        <a:rPr lang="en-US" dirty="0" err="1"/>
                        <a:t>dice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в ответе анимированный эмодзи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092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BA3C9E-E561-4BFE-8532-00331353E591}"/>
              </a:ext>
            </a:extLst>
          </p:cNvPr>
          <p:cNvSpPr txBox="1"/>
          <p:nvPr/>
        </p:nvSpPr>
        <p:spPr>
          <a:xfrm>
            <a:off x="838200" y="882502"/>
            <a:ext cx="898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ответа используйте методы объекта сообщения, который передается</a:t>
            </a:r>
            <a:br>
              <a:rPr lang="ru-RU" dirty="0"/>
            </a:br>
            <a:r>
              <a:rPr lang="ru-RU" dirty="0"/>
              <a:t>в параметры обработчика:</a:t>
            </a:r>
          </a:p>
        </p:txBody>
      </p:sp>
    </p:spTree>
    <p:extLst>
      <p:ext uri="{BB962C8B-B14F-4D97-AF65-F5344CB8AC3E}">
        <p14:creationId xmlns:p14="http://schemas.microsoft.com/office/powerpoint/2010/main" val="1659443111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CE881-8E00-431A-BDDD-53A8C7D7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с клавиатурой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58434-0ED1-4802-84B1-3435CE2F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321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6970</TotalTime>
  <Words>17019</Words>
  <Application>Microsoft Office PowerPoint</Application>
  <PresentationFormat>Широкоэкранный</PresentationFormat>
  <Paragraphs>2407</Paragraphs>
  <Slides>252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252</vt:i4>
      </vt:variant>
    </vt:vector>
  </HeadingPairs>
  <TitlesOfParts>
    <vt:vector size="260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  <vt:lpstr>Разработка собственного бота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Создания репозитория</vt:lpstr>
      <vt:lpstr>Коммит</vt:lpstr>
      <vt:lpstr>Состояния файлов в репозитории</vt:lpstr>
      <vt:lpstr>Состояния файлов в репозитории</vt:lpstr>
      <vt:lpstr>Основные команды по работе с локальным репозиторием</vt:lpstr>
      <vt:lpstr>Основные команды по работе с локальным репозиторием</vt:lpstr>
      <vt:lpstr>Основные команды по работе с локальным репозиторием</vt:lpstr>
      <vt:lpstr>Ветвь</vt:lpstr>
      <vt:lpstr>Ветвь</vt:lpstr>
      <vt:lpstr>Переключение ветви</vt:lpstr>
      <vt:lpstr>Слияние ветвей</vt:lpstr>
      <vt:lpstr>Слияние ветвей</vt:lpstr>
      <vt:lpstr>Конфликты слияния</vt:lpstr>
      <vt:lpstr>Удаленный репозиторий</vt:lpstr>
      <vt:lpstr>Инструментальная поддержка работы с GIT</vt:lpstr>
      <vt:lpstr>Создание репозитория проекта «БОТ»</vt:lpstr>
      <vt:lpstr>Основы асинхронного программирования</vt:lpstr>
      <vt:lpstr>Создаем цикл обработки сообщения в собственном боте</vt:lpstr>
      <vt:lpstr>Недостатки синхронного программирования</vt:lpstr>
      <vt:lpstr>Недостатки синхронного программирования</vt:lpstr>
      <vt:lpstr>Асинхронное программирование</vt:lpstr>
      <vt:lpstr>Асинхронное программирование в Python</vt:lpstr>
      <vt:lpstr>Корутина (Corutine)</vt:lpstr>
      <vt:lpstr>Создание отдельных задач для асинхронных операций и корутины</vt:lpstr>
      <vt:lpstr>Асинхронный http-запрос</vt:lpstr>
      <vt:lpstr>Асинхронный http-запрос от сервиса Центробанка</vt:lpstr>
      <vt:lpstr>Разработка телеграм бота</vt:lpstr>
      <vt:lpstr>Разработка телеграм бота</vt:lpstr>
      <vt:lpstr>Архитектура бота на запросах</vt:lpstr>
      <vt:lpstr>Архитектура бота на веб-хуках</vt:lpstr>
      <vt:lpstr>Обработчик API-бота</vt:lpstr>
      <vt:lpstr>Бизнес-логика бота</vt:lpstr>
      <vt:lpstr>Работа с данными или внешними сервисами</vt:lpstr>
      <vt:lpstr>Пакетная организация кода</vt:lpstr>
      <vt:lpstr>Пакетная организация кода</vt:lpstr>
      <vt:lpstr>Пакетная организация кода</vt:lpstr>
      <vt:lpstr>Проектируем стартовый код бота</vt:lpstr>
      <vt:lpstr>Начальные действия по разработке бота</vt:lpstr>
      <vt:lpstr>Получение токена для бота</vt:lpstr>
      <vt:lpstr>Общая структура обработчика API бота библиотеки aiogram</vt:lpstr>
      <vt:lpstr>Инициализация бота на веб хуках</vt:lpstr>
      <vt:lpstr>Методы отправки ответа бота</vt:lpstr>
      <vt:lpstr>Бот с клавиатурой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308</cp:revision>
  <dcterms:created xsi:type="dcterms:W3CDTF">2020-10-21T07:10:38Z</dcterms:created>
  <dcterms:modified xsi:type="dcterms:W3CDTF">2020-11-15T14:38:36Z</dcterms:modified>
</cp:coreProperties>
</file>