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70" r:id="rId9"/>
    <p:sldId id="262" r:id="rId10"/>
    <p:sldId id="263" r:id="rId11"/>
    <p:sldId id="264" r:id="rId12"/>
    <p:sldId id="265" r:id="rId13"/>
    <p:sldId id="268" r:id="rId14"/>
    <p:sldId id="267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95" r:id="rId29"/>
    <p:sldId id="283" r:id="rId30"/>
    <p:sldId id="284" r:id="rId31"/>
    <p:sldId id="285" r:id="rId32"/>
    <p:sldId id="286" r:id="rId33"/>
    <p:sldId id="29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31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8" r:id="rId53"/>
    <p:sldId id="310" r:id="rId54"/>
    <p:sldId id="309" r:id="rId55"/>
    <p:sldId id="306" r:id="rId56"/>
    <p:sldId id="311" r:id="rId57"/>
    <p:sldId id="312" r:id="rId58"/>
    <p:sldId id="313" r:id="rId59"/>
    <p:sldId id="314" r:id="rId60"/>
    <p:sldId id="317" r:id="rId61"/>
    <p:sldId id="307" r:id="rId62"/>
    <p:sldId id="315" r:id="rId63"/>
    <p:sldId id="318" r:id="rId6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sytovich, Pavel" initials="TP" lastIdx="1" clrIdx="0">
    <p:extLst>
      <p:ext uri="{19B8F6BF-5375-455C-9EA6-DF929625EA0E}">
        <p15:presenceInfo xmlns:p15="http://schemas.microsoft.com/office/powerpoint/2012/main" userId="Tsytovich, Pav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5390C-DCBB-43CA-87AB-C298C9F6E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65492F-4BC5-4C23-9E57-8136D502C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CEDA89-5923-41EE-81AF-D709A178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C0FB61-E31C-447E-A172-492C8671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57BB8C-0AF5-4C4B-B182-20C25E65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84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561B9-C9E0-409D-A885-E7AA20E4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37FA1D1-80F6-430F-8FF0-82B9DE98D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CED445-742E-4DF5-81ED-D2E40649E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FA457F-8FC4-412B-B568-596C7FDA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145784-A6DD-468D-AE09-54A18FB9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42C0A3-B58C-4080-BBF5-C8249740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95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01DC1-830A-4464-8E2C-CCFD3565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4355FA-0703-4A35-B655-0DFF9BE74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B46968-7988-48C4-9559-F3606A06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794AFD-7285-4AEA-8C7E-1FBD5785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FBE5F2-3604-48D4-BD6A-25693622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261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641D8D-360F-4DF1-9524-ECA07CD4F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688C54-C8F5-427A-8AF6-89304EFCE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6F5C95-C900-4BDB-A86F-5A68D9A7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95A67C-17AD-49BE-8C91-1A0CE304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B596F4-A02E-4315-95E4-8D5E8F92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38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268C0-D224-41A3-94D4-84424B58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B74D58-B7D5-4D2A-BDC6-9AB8429B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C076B4-F321-40A7-B47D-5DDE6CD8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121D57-3028-4582-BE48-8AA025E1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874467-9BF5-45E5-B473-19A8CAF9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4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Упраж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6B90A0B-90EB-464C-8AA8-1C3E881F006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lgGri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B3D52-4629-43D8-BC1A-1D0D0B43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77BCE8-83D6-40B0-86A0-3F5804FA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267DC2-6503-45FE-BCF6-CEDCA2BD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5FC07E-7740-403F-BBDA-D61D4BE7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0C10384-BF62-4ED1-9F82-778E4302E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4650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F108A-DE02-4141-BB13-3B0F4690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9FF5CB-F3B5-4FAA-8597-D0164FE09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20BA45-CE53-452C-8DCF-8F8FB359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B5749F-9206-42CE-9FCB-04770951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1864C0-EA68-4A7D-868F-54330331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F4A836-51C7-4341-B902-1C38E165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60A52-5A95-4975-B971-37757CF6D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EE3FB0-DB85-4D46-B91F-9C9C0F6CE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9E6894-0CE6-43F0-BC32-E711CC7F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F9B781-4E9C-433A-9B10-3B844B4F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E3BD7C-6CE4-4D6E-BEE6-B71DDC10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95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73D94-6B35-4446-A5BA-826D60FC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610FDE-8FD5-4A30-865F-F3A523243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063A70-9DEB-49CF-BEB0-234DD52D8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CF0CDF-7779-4DBD-8FD4-C37D7A7FA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467FB45-2E30-4225-B6AA-B98EACB43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204D6C-A27F-42D1-9F22-9846D706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1DA948-F7B3-4347-81AD-9BEC3459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5F42C0-8C06-4333-8041-7C98D80F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39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3B7B1-F446-4287-8294-7E8DDC78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5978991-B472-4504-BEE4-AA60CAEE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A93752-681B-458A-9373-3EB84F6C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1FA8A4-F6AD-4DE7-AED8-29F499A3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00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E18AE2-960F-41D9-9AE1-E96BF2A0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131513-9D69-4C5D-84C5-61CC36BD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F9E8BE-E454-4CED-A9EF-82A6E1F5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70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F2572-E410-40C9-A77B-244EEC4F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2199E7-4F3B-4AC9-9D08-042F6369A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3082A0-7CD4-44C4-AADB-1DBF15B49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7BE1C7-0B0B-4C6D-980E-44362072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AFEBE9-867B-4203-A533-FA46768E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16055F-BB3D-4E8F-A41B-8F8BA36C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03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FC50D-26C0-48D9-9287-495E3CC0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4092BB-6078-44C9-8F76-8CD8DE292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96C005-8FEA-42CE-AA87-990C6404A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84E8B-3F5A-48DE-8BA5-BCD329794D47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FD6D25-6693-43CE-870F-649A32060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9218BC-197C-416C-AB5C-B90808098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89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2DE97-42FC-4991-9CCE-EB89B0E78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Основы алгоритмизации и программирования для разработки ботов для телеграмм</a:t>
            </a:r>
            <a:endParaRPr lang="ru-RU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 descr="Language,logo,python,free vector graphics,free pictures - free image from  needpix.com">
            <a:extLst>
              <a:ext uri="{FF2B5EF4-FFF2-40B4-BE49-F238E27FC236}">
                <a16:creationId xmlns:a16="http://schemas.microsoft.com/office/drawing/2014/main" id="{E0BB791E-DBAF-416C-A31A-FCCF4795C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4137837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27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3E43A-47D7-410B-A0F6-862DAA0A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Изучаем законы физики…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7DF70D-C8E7-453D-9FD5-66F7843DF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944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Запустите командную строку </a:t>
            </a:r>
            <a:r>
              <a:rPr lang="en-US" dirty="0"/>
              <a:t>python:</a:t>
            </a:r>
            <a:br>
              <a:rPr lang="en-US" dirty="0"/>
            </a:br>
            <a:r>
              <a:rPr lang="en-US" dirty="0"/>
              <a:t>&gt;python</a:t>
            </a:r>
            <a:endParaRPr lang="ru-RU" dirty="0"/>
          </a:p>
          <a:p>
            <a:r>
              <a:rPr lang="ru-RU" dirty="0"/>
              <a:t>Напишите программу для расчета </a:t>
            </a:r>
            <a:br>
              <a:rPr lang="ru-RU" dirty="0"/>
            </a:br>
            <a:r>
              <a:rPr lang="ru-RU" dirty="0"/>
              <a:t>значения физической формулы</a:t>
            </a:r>
            <a:endParaRPr lang="en-US" dirty="0"/>
          </a:p>
          <a:p>
            <a:r>
              <a:rPr lang="ru-RU" dirty="0"/>
              <a:t>Каждую строку программы вводите</a:t>
            </a:r>
            <a:br>
              <a:rPr lang="ru-RU" dirty="0"/>
            </a:br>
            <a:r>
              <a:rPr lang="ru-RU" dirty="0"/>
              <a:t>нажатием </a:t>
            </a:r>
            <a:r>
              <a:rPr lang="en-US" dirty="0"/>
              <a:t>Enter</a:t>
            </a:r>
            <a:br>
              <a:rPr lang="en-US" dirty="0"/>
            </a:br>
            <a:r>
              <a:rPr lang="ru-RU" dirty="0"/>
              <a:t>Если вы ошиблись, строку (или</a:t>
            </a:r>
            <a:br>
              <a:rPr lang="ru-RU" dirty="0"/>
            </a:br>
            <a:r>
              <a:rPr lang="ru-RU" dirty="0"/>
              <a:t>всю программу) нужно ввести заново</a:t>
            </a:r>
          </a:p>
          <a:p>
            <a:r>
              <a:rPr lang="ru-RU" dirty="0"/>
              <a:t>Посмотрите пример в</a:t>
            </a:r>
            <a:r>
              <a:rPr lang="en-US" dirty="0"/>
              <a:t> </a:t>
            </a:r>
            <a:r>
              <a:rPr lang="ru-RU" dirty="0"/>
              <a:t>файле</a:t>
            </a:r>
            <a:br>
              <a:rPr lang="ru-RU" dirty="0"/>
            </a:br>
            <a:r>
              <a:rPr lang="en-US" dirty="0"/>
              <a:t>Module1</a:t>
            </a:r>
            <a:r>
              <a:rPr lang="ru-RU" dirty="0"/>
              <a:t>\</a:t>
            </a:r>
            <a:r>
              <a:rPr lang="en-US" dirty="0"/>
              <a:t>Exercises\physics.py</a:t>
            </a:r>
            <a:endParaRPr lang="ru-RU" dirty="0"/>
          </a:p>
        </p:txBody>
      </p:sp>
      <p:pic>
        <p:nvPicPr>
          <p:cNvPr id="1026" name="Picture 2" descr="Физика 9 класс. Все формулы и определения">
            <a:extLst>
              <a:ext uri="{FF2B5EF4-FFF2-40B4-BE49-F238E27FC236}">
                <a16:creationId xmlns:a16="http://schemas.microsoft.com/office/drawing/2014/main" id="{82E86536-2110-4BD3-BFBF-7E14DE768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944" y="0"/>
            <a:ext cx="52060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849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13A1F-3958-40B8-B9AC-1E60B3C1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4A5433-C223-475F-8C4C-5665F8DA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на </a:t>
            </a:r>
            <a:r>
              <a:rPr lang="en-US" dirty="0"/>
              <a:t>Python </a:t>
            </a:r>
            <a:r>
              <a:rPr lang="ru-RU" dirty="0"/>
              <a:t>может состоять из логических блоков</a:t>
            </a:r>
          </a:p>
          <a:p>
            <a:r>
              <a:rPr lang="ru-RU" dirty="0"/>
              <a:t>Чтобы показать, что один логический блок вложен в другой, используются отступы</a:t>
            </a:r>
          </a:p>
          <a:p>
            <a:r>
              <a:rPr lang="ru-RU" dirty="0"/>
              <a:t>Программа начинает работу со строки, в которой с первой позиции начинается команда (кроме комментария!)</a:t>
            </a:r>
          </a:p>
        </p:txBody>
      </p:sp>
    </p:spTree>
    <p:extLst>
      <p:ext uri="{BB962C8B-B14F-4D97-AF65-F5344CB8AC3E}">
        <p14:creationId xmlns:p14="http://schemas.microsoft.com/office/powerpoint/2010/main" val="1182340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5" y="99313"/>
            <a:ext cx="10515600" cy="1325563"/>
          </a:xfrm>
        </p:spPr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3415319" y="1323491"/>
            <a:ext cx="609777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Правая круглая скобка 13">
            <a:extLst>
              <a:ext uri="{FF2B5EF4-FFF2-40B4-BE49-F238E27FC236}">
                <a16:creationId xmlns:a16="http://schemas.microsoft.com/office/drawing/2014/main" id="{DD56298C-911D-4205-A378-22BC27121F8B}"/>
              </a:ext>
            </a:extLst>
          </p:cNvPr>
          <p:cNvSpPr/>
          <p:nvPr/>
        </p:nvSpPr>
        <p:spPr>
          <a:xfrm rot="5400000">
            <a:off x="3669792" y="5193792"/>
            <a:ext cx="158496" cy="45110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DC33E70-94F0-4F1B-B61E-4B81CD59CD34}"/>
              </a:ext>
            </a:extLst>
          </p:cNvPr>
          <p:cNvCxnSpPr/>
          <p:nvPr/>
        </p:nvCxnSpPr>
        <p:spPr>
          <a:xfrm>
            <a:off x="3464087" y="1174210"/>
            <a:ext cx="0" cy="5238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авая круглая скобка 16">
            <a:extLst>
              <a:ext uri="{FF2B5EF4-FFF2-40B4-BE49-F238E27FC236}">
                <a16:creationId xmlns:a16="http://schemas.microsoft.com/office/drawing/2014/main" id="{7EA1C3DB-4ABA-4A0C-A0ED-92C759AE6D6F}"/>
              </a:ext>
            </a:extLst>
          </p:cNvPr>
          <p:cNvSpPr/>
          <p:nvPr/>
        </p:nvSpPr>
        <p:spPr>
          <a:xfrm rot="5400000">
            <a:off x="3669792" y="5680813"/>
            <a:ext cx="158496" cy="45110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473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97C56-B3E5-4AC4-9986-A5A5453D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модуля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B2045B-B57E-4927-982E-FF162E45B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Актуальная версия </a:t>
            </a:r>
            <a:r>
              <a:rPr lang="en-US" dirty="0"/>
              <a:t>Python 3.8 (</a:t>
            </a:r>
            <a:r>
              <a:rPr lang="ru-RU" dirty="0"/>
              <a:t>по состоянию на 22 октября)</a:t>
            </a:r>
          </a:p>
          <a:p>
            <a:r>
              <a:rPr lang="ru-RU" dirty="0"/>
              <a:t>Программа – это последовательность команд, которая работает с данными</a:t>
            </a:r>
          </a:p>
          <a:p>
            <a:r>
              <a:rPr lang="ru-RU" dirty="0"/>
              <a:t>Для выделения логических блоков программы используются отступы</a:t>
            </a:r>
          </a:p>
        </p:txBody>
      </p:sp>
      <p:pic>
        <p:nvPicPr>
          <p:cNvPr id="1026" name="Picture 2" descr="Бесплатное изображение: Книга, очки, язык, чтение, Сербия, Бумага,  литература, знания, образование, текст">
            <a:extLst>
              <a:ext uri="{FF2B5EF4-FFF2-40B4-BE49-F238E27FC236}">
                <a16:creationId xmlns:a16="http://schemas.microsoft.com/office/drawing/2014/main" id="{294C5EA4-EA3E-4019-849C-788CD1736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061" y="3982184"/>
            <a:ext cx="3772897" cy="251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312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7371C-4866-4A3F-B003-264E80A6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E8FF35-0798-4F75-9FD3-82085B185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2</a:t>
            </a:r>
          </a:p>
        </p:txBody>
      </p:sp>
    </p:spTree>
    <p:extLst>
      <p:ext uri="{BB962C8B-B14F-4D97-AF65-F5344CB8AC3E}">
        <p14:creationId xmlns:p14="http://schemas.microsoft.com/office/powerpoint/2010/main" val="659499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C4E0D-277E-4EF4-A019-818B8BB9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2C6EB8-6C67-4759-BC65-3A51377E8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Visual Studio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434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C80FB-048B-44FC-B353-D3D81853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977B07-E659-42D5-AC1D-E54A452E1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Является инструментом</a:t>
            </a:r>
            <a:br>
              <a:rPr lang="ru-RU" dirty="0"/>
            </a:br>
            <a:r>
              <a:rPr lang="ru-RU" dirty="0"/>
              <a:t>для изучения </a:t>
            </a:r>
            <a:r>
              <a:rPr lang="en-US" dirty="0"/>
              <a:t>Python</a:t>
            </a:r>
            <a:endParaRPr lang="ru-RU" dirty="0"/>
          </a:p>
          <a:p>
            <a:r>
              <a:rPr lang="ru-RU" dirty="0"/>
              <a:t>Не содержит удобств</a:t>
            </a:r>
            <a:br>
              <a:rPr lang="ru-RU" dirty="0"/>
            </a:br>
            <a:r>
              <a:rPr lang="ru-RU" dirty="0"/>
              <a:t>для интерактивной</a:t>
            </a:r>
            <a:br>
              <a:rPr lang="ru-RU" dirty="0"/>
            </a:br>
            <a:r>
              <a:rPr lang="ru-RU" dirty="0"/>
              <a:t>отладки программ</a:t>
            </a:r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3F34C4-1EBE-434B-B790-CC743120F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285" y="1521230"/>
            <a:ext cx="6444085" cy="445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83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437135-9051-42D2-8888-7BEB354D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4200317-561A-4CF4-B572-F65840B869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397805"/>
              </p:ext>
            </p:extLst>
          </p:nvPr>
        </p:nvGraphicFramePr>
        <p:xfrm>
          <a:off x="838200" y="1825625"/>
          <a:ext cx="10515600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605">
                  <a:extLst>
                    <a:ext uri="{9D8B030D-6E8A-4147-A177-3AD203B41FA5}">
                      <a16:colId xmlns:a16="http://schemas.microsoft.com/office/drawing/2014/main" val="54861246"/>
                    </a:ext>
                  </a:extLst>
                </a:gridCol>
                <a:gridCol w="7759995">
                  <a:extLst>
                    <a:ext uri="{9D8B030D-6E8A-4147-A177-3AD203B41FA5}">
                      <a16:colId xmlns:a16="http://schemas.microsoft.com/office/drawing/2014/main" val="4034830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 командной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7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  <a:r>
                        <a:rPr lang="en-US" dirty="0" err="1"/>
                        <a:t>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Войти в диалоговый режим работы после выполнения </a:t>
                      </a:r>
                      <a:r>
                        <a:rPr lang="ru-RU" dirty="0" err="1"/>
                        <a:t>сце</a:t>
                      </a:r>
                      <a:r>
                        <a:rPr lang="ru-RU" dirty="0"/>
                        <a:t>-</a:t>
                      </a:r>
                    </a:p>
                    <a:p>
                      <a:r>
                        <a:rPr lang="ru-RU" dirty="0" err="1"/>
                        <a:t>нария</a:t>
                      </a:r>
                      <a:r>
                        <a:rPr lang="ru-RU" dirty="0"/>
                        <a:t>. Совет: этот параметр удобен для отладки программ</a:t>
                      </a:r>
                    </a:p>
                    <a:p>
                      <a:r>
                        <a:rPr lang="ru-RU" dirty="0"/>
                        <a:t>после отказов. См. также описание функции pdb.pm() в</a:t>
                      </a:r>
                    </a:p>
                    <a:p>
                      <a:r>
                        <a:rPr lang="ru-RU" dirty="0"/>
                        <a:t>руководстве по библиотекам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61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-c </a:t>
                      </a:r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Обозначает (в виде символьной строки) исполняемый код</a:t>
                      </a:r>
                    </a:p>
                    <a:p>
                      <a:r>
                        <a:rPr lang="ru-RU" dirty="0" err="1"/>
                        <a:t>Python</a:t>
                      </a:r>
                      <a:r>
                        <a:rPr lang="ru-RU" dirty="0"/>
                        <a:t>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-c "</a:t>
                      </a:r>
                      <a:r>
                        <a:rPr lang="ru-RU" dirty="0" err="1"/>
                        <a:t>print</a:t>
                      </a:r>
                      <a:r>
                        <a:rPr lang="ru-RU" dirty="0"/>
                        <a:t>('</a:t>
                      </a:r>
                      <a:r>
                        <a:rPr lang="ru-RU" dirty="0" err="1"/>
                        <a:t>spam</a:t>
                      </a:r>
                      <a:r>
                        <a:rPr lang="ru-RU" dirty="0"/>
                        <a:t>'* 8)" в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выполняется операция вывода на печать).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3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-m </a:t>
                      </a:r>
                      <a:r>
                        <a:rPr lang="ru-RU" dirty="0"/>
                        <a:t>модуль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Выполняет модуль в виде сценария. Поиск модуля осу-</a:t>
                      </a:r>
                    </a:p>
                    <a:p>
                      <a:r>
                        <a:rPr lang="ru-RU" dirty="0" err="1"/>
                        <a:t>ществляется</a:t>
                      </a:r>
                      <a:r>
                        <a:rPr lang="ru-RU" dirty="0"/>
                        <a:t> по пути в переменной </a:t>
                      </a:r>
                      <a:r>
                        <a:rPr lang="ru-RU" dirty="0" err="1"/>
                        <a:t>sys.path</a:t>
                      </a:r>
                      <a:r>
                        <a:rPr lang="ru-RU" dirty="0"/>
                        <a:t>, а его вы-</a:t>
                      </a:r>
                    </a:p>
                    <a:p>
                      <a:r>
                        <a:rPr lang="ru-RU" dirty="0" err="1"/>
                        <a:t>полнение</a:t>
                      </a:r>
                      <a:r>
                        <a:rPr lang="ru-RU" dirty="0"/>
                        <a:t> — в виде файла, находящего на самом верхнем</a:t>
                      </a:r>
                    </a:p>
                    <a:p>
                      <a:r>
                        <a:rPr lang="ru-RU" dirty="0"/>
                        <a:t>уровне иерархии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-m </a:t>
                      </a:r>
                      <a:r>
                        <a:rPr lang="ru-RU" dirty="0" err="1"/>
                        <a:t>pdb</a:t>
                      </a:r>
                      <a:endParaRPr lang="ru-RU" dirty="0"/>
                    </a:p>
                    <a:p>
                      <a:r>
                        <a:rPr lang="ru-RU" dirty="0"/>
                        <a:t>s.py модуль </a:t>
                      </a:r>
                      <a:r>
                        <a:rPr lang="ru-RU" dirty="0" err="1"/>
                        <a:t>pdb</a:t>
                      </a:r>
                      <a:r>
                        <a:rPr lang="ru-RU" dirty="0"/>
                        <a:t> отладки программ на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, находя-</a:t>
                      </a:r>
                    </a:p>
                    <a:p>
                      <a:r>
                        <a:rPr lang="ru-RU" dirty="0" err="1"/>
                        <a:t>щийся</a:t>
                      </a:r>
                      <a:r>
                        <a:rPr lang="ru-RU" dirty="0"/>
                        <a:t> в каталоге стандартной библиотеки, выполняется с</a:t>
                      </a:r>
                    </a:p>
                    <a:p>
                      <a:r>
                        <a:rPr lang="ru-RU" dirty="0"/>
                        <a:t>аргументом s.py).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83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814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040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F010B2-4943-41E1-8EE3-9C1DA8BEC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PyCharm</a:t>
            </a:r>
            <a:r>
              <a:rPr lang="ru-RU" dirty="0"/>
              <a:t> — интегрированная среда разработки для языка программирования </a:t>
            </a:r>
            <a:r>
              <a:rPr lang="ru-RU" dirty="0" err="1"/>
              <a:t>Python</a:t>
            </a:r>
            <a:endParaRPr lang="ru-RU" dirty="0"/>
          </a:p>
          <a:p>
            <a:r>
              <a:rPr lang="ru-RU" dirty="0"/>
              <a:t>Предоставляет средства для анализа кода, графический отладчик, инструмент для запуска юнит-тестов и поддерживает веб-разработку на </a:t>
            </a:r>
            <a:r>
              <a:rPr lang="ru-RU" dirty="0" err="1"/>
              <a:t>Django</a:t>
            </a:r>
            <a:endParaRPr lang="ru-RU" dirty="0"/>
          </a:p>
          <a:p>
            <a:r>
              <a:rPr lang="ru-RU" dirty="0" err="1"/>
              <a:t>PyCharm</a:t>
            </a:r>
            <a:r>
              <a:rPr lang="ru-RU" dirty="0"/>
              <a:t> разработана компанией </a:t>
            </a:r>
            <a:r>
              <a:rPr lang="ru-RU" dirty="0" err="1"/>
              <a:t>JetBrains</a:t>
            </a:r>
            <a:r>
              <a:rPr lang="ru-RU" dirty="0"/>
              <a:t>[5] на основе </a:t>
            </a:r>
            <a:r>
              <a:rPr lang="ru-RU" dirty="0" err="1"/>
              <a:t>IntelliJ</a:t>
            </a:r>
            <a:r>
              <a:rPr lang="ru-RU" dirty="0"/>
              <a:t> IDEA</a:t>
            </a:r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198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FC38DEA-B905-4EB6-8F69-88D9A3342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22" y="1280485"/>
            <a:ext cx="8948309" cy="521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024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DCCD3-C6F0-42AD-B34D-88DED569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тренинга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84740B-5D8D-421A-B72D-D75A732EF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Получить начальную алгоритмическую подготовку</a:t>
            </a:r>
            <a:endParaRPr lang="en-US" dirty="0"/>
          </a:p>
          <a:p>
            <a:r>
              <a:rPr lang="ru-RU" dirty="0"/>
              <a:t>Получить навыки разработки телеграмм-ботов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2050" name="Picture 2" descr="цель, Цель, прицеливание, мишень для дротиков, фокус, стрела, s, умение,  крупный план, дротик, достижение | Pikist">
            <a:extLst>
              <a:ext uri="{FF2B5EF4-FFF2-40B4-BE49-F238E27FC236}">
                <a16:creationId xmlns:a16="http://schemas.microsoft.com/office/drawing/2014/main" id="{629F8E9B-7AE6-48BF-A55C-933431237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158" y="2966483"/>
            <a:ext cx="4991986" cy="374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95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Code — </a:t>
            </a:r>
            <a:r>
              <a:rPr lang="ru-RU" dirty="0"/>
              <a:t>редактор исходного кода, разработанный </a:t>
            </a:r>
            <a:r>
              <a:rPr lang="en-US" dirty="0"/>
              <a:t>Microsoft </a:t>
            </a:r>
            <a:r>
              <a:rPr lang="ru-RU" dirty="0"/>
              <a:t>для </a:t>
            </a:r>
            <a:r>
              <a:rPr lang="en-US" dirty="0"/>
              <a:t>Windows, Linux </a:t>
            </a:r>
            <a:r>
              <a:rPr lang="ru-RU" dirty="0"/>
              <a:t>и </a:t>
            </a:r>
            <a:r>
              <a:rPr lang="en-US" dirty="0"/>
              <a:t>macOS</a:t>
            </a:r>
          </a:p>
          <a:p>
            <a:r>
              <a:rPr lang="ru-RU" dirty="0"/>
              <a:t>Имеет широкие возможности для кастомизации: пользовательские темы, сочетания клавиш и файлы конфигурации</a:t>
            </a:r>
            <a:endParaRPr lang="en-US" dirty="0"/>
          </a:p>
          <a:p>
            <a:r>
              <a:rPr lang="ru-RU" dirty="0"/>
              <a:t>Имеет множество расширений для разработки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50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08F238-5431-40EC-AD5A-FF0F16BF4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0650"/>
            <a:ext cx="8821479" cy="474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06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Рекомендованные расширения: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Python Preview</a:t>
            </a:r>
          </a:p>
          <a:p>
            <a:pPr lvl="1"/>
            <a:r>
              <a:rPr lang="en-US" dirty="0"/>
              <a:t>Python Indent</a:t>
            </a:r>
          </a:p>
          <a:p>
            <a:pPr lvl="1"/>
            <a:r>
              <a:rPr lang="en-US" dirty="0"/>
              <a:t>Python Coding Conventions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516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6DABD-2307-4690-B5AE-85D0CF1B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9835DD-B059-417E-BF98-B17C407EA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3</a:t>
            </a:r>
          </a:p>
        </p:txBody>
      </p:sp>
    </p:spTree>
    <p:extLst>
      <p:ext uri="{BB962C8B-B14F-4D97-AF65-F5344CB8AC3E}">
        <p14:creationId xmlns:p14="http://schemas.microsoft.com/office/powerpoint/2010/main" val="422953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8210BB-1F95-4BDF-99A5-EFD47467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3CBD82-AB70-408B-A41A-8552F80E4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Понятие типа данных</a:t>
            </a:r>
          </a:p>
          <a:p>
            <a:r>
              <a:rPr lang="ru-RU" dirty="0"/>
              <a:t>Численные типы данных</a:t>
            </a:r>
          </a:p>
          <a:p>
            <a:r>
              <a:rPr lang="ru-RU" dirty="0"/>
              <a:t>Строки</a:t>
            </a:r>
          </a:p>
          <a:p>
            <a:r>
              <a:rPr lang="ru-RU" dirty="0"/>
              <a:t>Списки</a:t>
            </a:r>
          </a:p>
          <a:p>
            <a:r>
              <a:rPr lang="ru-RU" dirty="0"/>
              <a:t>Кортежи</a:t>
            </a:r>
          </a:p>
          <a:p>
            <a:r>
              <a:rPr lang="ru-RU" dirty="0"/>
              <a:t>Словари</a:t>
            </a:r>
          </a:p>
          <a:p>
            <a:r>
              <a:rPr lang="ru-RU" dirty="0"/>
              <a:t>Множества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1124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B5518-8E6B-4359-809F-964E40EA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ACD591-D2C7-46CB-A8A1-46FA80291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Любые данные имеют тип, который определяется:</a:t>
            </a:r>
          </a:p>
          <a:p>
            <a:pPr lvl="1"/>
            <a:r>
              <a:rPr lang="ru-RU" dirty="0"/>
              <a:t>Внутренним представлением в памяти компьютера</a:t>
            </a:r>
          </a:p>
          <a:p>
            <a:pPr lvl="1"/>
            <a:r>
              <a:rPr lang="ru-RU" dirty="0"/>
              <a:t>Размером в памяти</a:t>
            </a:r>
          </a:p>
          <a:p>
            <a:pPr lvl="1"/>
            <a:r>
              <a:rPr lang="ru-RU" dirty="0"/>
              <a:t>Набором операций, который позволяет с ними работать</a:t>
            </a:r>
          </a:p>
          <a:p>
            <a:pPr lvl="1"/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21070FB-BB40-484F-AB3E-36F1668B2DEA}"/>
              </a:ext>
            </a:extLst>
          </p:cNvPr>
          <p:cNvSpPr/>
          <p:nvPr/>
        </p:nvSpPr>
        <p:spPr>
          <a:xfrm>
            <a:off x="75491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80EA391-871F-4689-BEEB-78741CF7F436}"/>
              </a:ext>
            </a:extLst>
          </p:cNvPr>
          <p:cNvCxnSpPr/>
          <p:nvPr/>
        </p:nvCxnSpPr>
        <p:spPr>
          <a:xfrm>
            <a:off x="754914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9759136-8B9A-4D40-9B0F-089EF3627819}"/>
              </a:ext>
            </a:extLst>
          </p:cNvPr>
          <p:cNvCxnSpPr/>
          <p:nvPr/>
        </p:nvCxnSpPr>
        <p:spPr>
          <a:xfrm>
            <a:off x="4550739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8F8692E-C010-4A53-945B-A83F3DD3FDBE}"/>
              </a:ext>
            </a:extLst>
          </p:cNvPr>
          <p:cNvSpPr/>
          <p:nvPr/>
        </p:nvSpPr>
        <p:spPr>
          <a:xfrm>
            <a:off x="769797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56D4153-0CEE-4076-8627-F98D24E801FB}"/>
              </a:ext>
            </a:extLst>
          </p:cNvPr>
          <p:cNvCxnSpPr/>
          <p:nvPr/>
        </p:nvCxnSpPr>
        <p:spPr>
          <a:xfrm>
            <a:off x="7708609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0B3E4AD-2FD4-46A5-AE36-09D3FD904BE5}"/>
              </a:ext>
            </a:extLst>
          </p:cNvPr>
          <p:cNvCxnSpPr/>
          <p:nvPr/>
        </p:nvCxnSpPr>
        <p:spPr>
          <a:xfrm>
            <a:off x="11504434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Блок-схема: узел суммирования 10">
            <a:extLst>
              <a:ext uri="{FF2B5EF4-FFF2-40B4-BE49-F238E27FC236}">
                <a16:creationId xmlns:a16="http://schemas.microsoft.com/office/drawing/2014/main" id="{84FDB88D-C740-404F-B193-46C960B0EFFE}"/>
              </a:ext>
            </a:extLst>
          </p:cNvPr>
          <p:cNvSpPr/>
          <p:nvPr/>
        </p:nvSpPr>
        <p:spPr>
          <a:xfrm>
            <a:off x="5517412" y="3894969"/>
            <a:ext cx="1275907" cy="125464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5C436C2-B909-4537-8BBA-B24BFCF8CD10}"/>
              </a:ext>
            </a:extLst>
          </p:cNvPr>
          <p:cNvCxnSpPr/>
          <p:nvPr/>
        </p:nvCxnSpPr>
        <p:spPr>
          <a:xfrm>
            <a:off x="754914" y="5624623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C04780A-294D-4450-9561-358C17004062}"/>
              </a:ext>
            </a:extLst>
          </p:cNvPr>
          <p:cNvCxnSpPr/>
          <p:nvPr/>
        </p:nvCxnSpPr>
        <p:spPr>
          <a:xfrm>
            <a:off x="7724554" y="5709681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47B975-341F-43EB-B915-7A98CB7EC8C9}"/>
              </a:ext>
            </a:extLst>
          </p:cNvPr>
          <p:cNvSpPr txBox="1"/>
          <p:nvPr/>
        </p:nvSpPr>
        <p:spPr>
          <a:xfrm>
            <a:off x="1616149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C5619-71CA-46D6-BCD7-7107D7EE71D9}"/>
              </a:ext>
            </a:extLst>
          </p:cNvPr>
          <p:cNvSpPr txBox="1"/>
          <p:nvPr/>
        </p:nvSpPr>
        <p:spPr>
          <a:xfrm>
            <a:off x="8814263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AD7B7-C72E-4CC9-986A-0D54664A6EA5}"/>
              </a:ext>
            </a:extLst>
          </p:cNvPr>
          <p:cNvSpPr txBox="1"/>
          <p:nvPr/>
        </p:nvSpPr>
        <p:spPr>
          <a:xfrm>
            <a:off x="5656393" y="577984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Операция</a:t>
            </a:r>
          </a:p>
        </p:txBody>
      </p:sp>
    </p:spTree>
    <p:extLst>
      <p:ext uri="{BB962C8B-B14F-4D97-AF65-F5344CB8AC3E}">
        <p14:creationId xmlns:p14="http://schemas.microsoft.com/office/powerpoint/2010/main" val="22755424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80FF252-4EF8-45B5-B5DD-CCC7EA14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55A6DE1-66FA-495E-AE34-0414FAC72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587"/>
            <a:ext cx="10515600" cy="4351338"/>
          </a:xfrm>
        </p:spPr>
        <p:txBody>
          <a:bodyPr/>
          <a:lstStyle/>
          <a:p>
            <a:r>
              <a:rPr lang="ru-RU" dirty="0"/>
              <a:t>Доступ к данным осуществляется с помощью переменных</a:t>
            </a:r>
          </a:p>
          <a:p>
            <a:r>
              <a:rPr lang="ru-RU" dirty="0"/>
              <a:t>Каждая переменная имеет имя</a:t>
            </a:r>
          </a:p>
          <a:p>
            <a:r>
              <a:rPr lang="ru-RU" dirty="0"/>
              <a:t>Имя переменной:</a:t>
            </a:r>
          </a:p>
          <a:p>
            <a:pPr lvl="1"/>
            <a:r>
              <a:rPr lang="ru-RU" dirty="0" err="1"/>
              <a:t>РЕГистроЗАвисимо</a:t>
            </a:r>
            <a:endParaRPr lang="ru-RU" dirty="0"/>
          </a:p>
          <a:p>
            <a:pPr lvl="1"/>
            <a:r>
              <a:rPr lang="ru-RU" dirty="0"/>
              <a:t>Не может начинаться с цифры</a:t>
            </a:r>
          </a:p>
          <a:p>
            <a:pPr lvl="1"/>
            <a:r>
              <a:rPr lang="ru-RU" dirty="0"/>
              <a:t>Может начинаться с символа _</a:t>
            </a:r>
          </a:p>
          <a:p>
            <a:r>
              <a:rPr lang="ru-RU" dirty="0"/>
              <a:t>В </a:t>
            </a:r>
            <a:r>
              <a:rPr lang="en-US" dirty="0"/>
              <a:t>Python </a:t>
            </a:r>
            <a:r>
              <a:rPr lang="ru-RU" dirty="0"/>
              <a:t>переменные не требуют предварительного описания, а создаются автоматически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1F1CA84-1C28-4C7E-880B-1905E0058466}"/>
              </a:ext>
            </a:extLst>
          </p:cNvPr>
          <p:cNvSpPr/>
          <p:nvPr/>
        </p:nvSpPr>
        <p:spPr>
          <a:xfrm>
            <a:off x="2785730" y="5284381"/>
            <a:ext cx="6868633" cy="1052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= 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EE51525-D3A2-4177-88E4-42FF71F50768}"/>
              </a:ext>
            </a:extLst>
          </p:cNvPr>
          <p:cNvSpPr/>
          <p:nvPr/>
        </p:nvSpPr>
        <p:spPr>
          <a:xfrm>
            <a:off x="3349256" y="5518298"/>
            <a:ext cx="2615609" cy="62732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DBA96E3-28A6-4E7B-8F5C-6287C59D5CC9}"/>
              </a:ext>
            </a:extLst>
          </p:cNvPr>
          <p:cNvSpPr/>
          <p:nvPr/>
        </p:nvSpPr>
        <p:spPr>
          <a:xfrm>
            <a:off x="6528391" y="5518298"/>
            <a:ext cx="2877879" cy="6273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</p:spTree>
    <p:extLst>
      <p:ext uri="{BB962C8B-B14F-4D97-AF65-F5344CB8AC3E}">
        <p14:creationId xmlns:p14="http://schemas.microsoft.com/office/powerpoint/2010/main" val="7789759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F5837-3EF8-4AE1-9710-9EB29D8A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EB208A-8914-48CD-89FE-E4718B4D0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708"/>
            <a:ext cx="10515600" cy="4351338"/>
          </a:xfrm>
        </p:spPr>
        <p:txBody>
          <a:bodyPr/>
          <a:lstStyle/>
          <a:p>
            <a:r>
              <a:rPr lang="ru-RU" dirty="0"/>
              <a:t>Тип переменной определяется типом выражения, значение которого ей присваивается</a:t>
            </a:r>
          </a:p>
          <a:p>
            <a:r>
              <a:rPr lang="ru-RU" dirty="0"/>
              <a:t>Рекомендации:</a:t>
            </a:r>
          </a:p>
          <a:p>
            <a:pPr lvl="1"/>
            <a:r>
              <a:rPr lang="ru-RU" dirty="0"/>
              <a:t>Выбирайте читабельное имя переменной</a:t>
            </a:r>
          </a:p>
          <a:p>
            <a:pPr lvl="1"/>
            <a:r>
              <a:rPr lang="ru-RU" dirty="0"/>
              <a:t>Для накопительных вычислений используйте однобуквенные имена</a:t>
            </a:r>
          </a:p>
          <a:p>
            <a:pPr lvl="1"/>
            <a:r>
              <a:rPr lang="ru-RU" dirty="0"/>
              <a:t>Используйте каждую переменную с какой-то одной целью</a:t>
            </a:r>
          </a:p>
          <a:p>
            <a:pPr lvl="1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0033DA-BDBB-44EC-AA3D-235AEBC572F8}"/>
              </a:ext>
            </a:extLst>
          </p:cNvPr>
          <p:cNvSpPr txBox="1"/>
          <p:nvPr/>
        </p:nvSpPr>
        <p:spPr>
          <a:xfrm>
            <a:off x="2506625" y="4571748"/>
            <a:ext cx="609777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1.4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filename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'data.txt'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trace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sentence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 is a whole lot of nothing"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total_price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0926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9850228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C83B6-CA77-4E95-83ED-AC274C3A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0043E8-0C33-4713-A200-7E29A890B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– </a:t>
            </a:r>
            <a:r>
              <a:rPr lang="ru-RU" dirty="0"/>
              <a:t>целые числа</a:t>
            </a:r>
          </a:p>
          <a:p>
            <a:r>
              <a:rPr lang="en-US" dirty="0"/>
              <a:t>float -  </a:t>
            </a:r>
            <a:r>
              <a:rPr lang="ru-RU" dirty="0"/>
              <a:t>числа с плавающей точкой</a:t>
            </a:r>
          </a:p>
          <a:p>
            <a:r>
              <a:rPr lang="en-US" dirty="0"/>
              <a:t>complex – </a:t>
            </a:r>
            <a:r>
              <a:rPr lang="ru-RU" dirty="0"/>
              <a:t>комплексные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2740941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24060B0-F24C-4893-A28E-5A898FB81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277344" cy="6812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C6FA1-D58B-477C-9072-C038E8F03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Элементарное программирование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931AFF-3143-4FA8-A747-A6D1850F7F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4723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07036-2F2F-4F06-A23B-BDAA44E1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Простые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4F3EC39D-283C-4E51-BF06-EA302C13D5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620454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1298">
                  <a:extLst>
                    <a:ext uri="{9D8B030D-6E8A-4147-A177-3AD203B41FA5}">
                      <a16:colId xmlns:a16="http://schemas.microsoft.com/office/drawing/2014/main" val="1670691999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1585068171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20357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Дополнительно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28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+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Сложение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184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-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Вычитание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266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Умножение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928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Деление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96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Получение целой части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93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%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Остаток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14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Смена знака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81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abs(x)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</a:t>
                      </a:r>
                      <a:r>
                        <a:rPr lang="en-US" dirty="0">
                          <a:effectLst/>
                        </a:rPr>
                        <a:t>math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46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divmod(x,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Пара (x // y, x %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38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Возведение в степень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63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pow(x,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effectLst/>
                        </a:rPr>
                        <a:t>x</a:t>
                      </a:r>
                      <a:r>
                        <a:rPr lang="ru-RU" baseline="30000" dirty="0" err="1">
                          <a:effectLst/>
                        </a:rPr>
                        <a:t>y</a:t>
                      </a:r>
                      <a:r>
                        <a:rPr lang="ru-RU" dirty="0">
                          <a:effectLst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72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526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8599B-4D74-49DF-836B-F8357ADF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Битовые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48BA74-4DC1-4860-8832-42B02B958A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149599"/>
              </p:ext>
            </p:extLst>
          </p:nvPr>
        </p:nvGraphicFramePr>
        <p:xfrm>
          <a:off x="825795" y="389699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6093075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82700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74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|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8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^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исключающее 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23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&amp;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458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&lt;&lt;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08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&gt;&gt;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05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~x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Инверсия битов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039616"/>
                  </a:ext>
                </a:extLst>
              </a:tr>
            </a:tbl>
          </a:graphicData>
        </a:graphic>
      </p:graphicFrame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A1E26C9-7573-471E-8ECB-4733370C3E8A}"/>
              </a:ext>
            </a:extLst>
          </p:cNvPr>
          <p:cNvSpPr/>
          <p:nvPr/>
        </p:nvSpPr>
        <p:spPr>
          <a:xfrm>
            <a:off x="3880884" y="1839433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F65F861-AF58-4B8F-80F1-181DC72D6D6E}"/>
              </a:ext>
            </a:extLst>
          </p:cNvPr>
          <p:cNvSpPr/>
          <p:nvPr/>
        </p:nvSpPr>
        <p:spPr>
          <a:xfrm>
            <a:off x="3880884" y="2636712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7" name="Блок-схема: узел суммирования 6">
            <a:extLst>
              <a:ext uri="{FF2B5EF4-FFF2-40B4-BE49-F238E27FC236}">
                <a16:creationId xmlns:a16="http://schemas.microsoft.com/office/drawing/2014/main" id="{ECDA3624-7022-4CBE-A053-7668B43CA73B}"/>
              </a:ext>
            </a:extLst>
          </p:cNvPr>
          <p:cNvSpPr/>
          <p:nvPr/>
        </p:nvSpPr>
        <p:spPr>
          <a:xfrm>
            <a:off x="3125972" y="2264735"/>
            <a:ext cx="499730" cy="46783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9732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4E680-DF0C-4EB5-96F1-5527DCD7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Комплексные числа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D169F-7F10-4102-845A-6091E5C70415}"/>
              </a:ext>
            </a:extLst>
          </p:cNvPr>
          <p:cNvSpPr txBox="1"/>
          <p:nvPr/>
        </p:nvSpPr>
        <p:spPr>
          <a:xfrm>
            <a:off x="2060058" y="2456419"/>
            <a:ext cx="60977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 =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 = x + y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z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x.real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Image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z.imag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83D222D1-9DA4-416C-AE65-EFC0E6FE16DB}"/>
              </a:ext>
            </a:extLst>
          </p:cNvPr>
          <p:cNvSpPr/>
          <p:nvPr/>
        </p:nvSpPr>
        <p:spPr>
          <a:xfrm>
            <a:off x="6096000" y="1265274"/>
            <a:ext cx="3271284" cy="893135"/>
          </a:xfrm>
          <a:prstGeom prst="wedgeRectCallout">
            <a:avLst>
              <a:gd name="adj1" fmla="val -105983"/>
              <a:gd name="adj2" fmla="val 1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создание объекта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9E4D06A-8767-4F17-8824-C9345B04B73C}"/>
              </a:ext>
            </a:extLst>
          </p:cNvPr>
          <p:cNvSpPr/>
          <p:nvPr/>
        </p:nvSpPr>
        <p:spPr>
          <a:xfrm>
            <a:off x="6096000" y="2323213"/>
            <a:ext cx="3271284" cy="893135"/>
          </a:xfrm>
          <a:prstGeom prst="wedgeRectCallout">
            <a:avLst>
              <a:gd name="adj1" fmla="val -130035"/>
              <a:gd name="adj2" fmla="val 244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константу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43CE774-0BD5-4B32-B062-B01DC7B791AA}"/>
              </a:ext>
            </a:extLst>
          </p:cNvPr>
          <p:cNvSpPr/>
          <p:nvPr/>
        </p:nvSpPr>
        <p:spPr>
          <a:xfrm>
            <a:off x="1088065" y="5348176"/>
            <a:ext cx="3271284" cy="893135"/>
          </a:xfrm>
          <a:prstGeom prst="wedgeRectCallout">
            <a:avLst>
              <a:gd name="adj1" fmla="val 60756"/>
              <a:gd name="adj2" fmla="val -216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действительной части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886D48E-B4C0-4735-A050-A3BDE952EAC9}"/>
              </a:ext>
            </a:extLst>
          </p:cNvPr>
          <p:cNvSpPr/>
          <p:nvPr/>
        </p:nvSpPr>
        <p:spPr>
          <a:xfrm>
            <a:off x="7467600" y="5348176"/>
            <a:ext cx="3271284" cy="893135"/>
          </a:xfrm>
          <a:prstGeom prst="wedgeRectCallout">
            <a:avLst>
              <a:gd name="adj1" fmla="val -59504"/>
              <a:gd name="adj2" fmla="val -2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мнимой части</a:t>
            </a:r>
          </a:p>
        </p:txBody>
      </p:sp>
    </p:spTree>
    <p:extLst>
      <p:ext uri="{BB962C8B-B14F-4D97-AF65-F5344CB8AC3E}">
        <p14:creationId xmlns:p14="http://schemas.microsoft.com/office/powerpoint/2010/main" val="6997351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Строки</a:t>
            </a:r>
          </a:p>
        </p:txBody>
      </p:sp>
    </p:spTree>
    <p:extLst>
      <p:ext uri="{BB962C8B-B14F-4D97-AF65-F5344CB8AC3E}">
        <p14:creationId xmlns:p14="http://schemas.microsoft.com/office/powerpoint/2010/main" val="27264908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1EFF2-DFA5-4664-BF47-5CC7F5F80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B3548D-6593-4954-BE8D-7B0BD2154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Строка – неизменяемый набор символов произвольной длины</a:t>
            </a:r>
          </a:p>
          <a:p>
            <a:r>
              <a:rPr lang="en-US" dirty="0"/>
              <a:t>Python </a:t>
            </a:r>
            <a:r>
              <a:rPr lang="ru-RU" dirty="0"/>
              <a:t>поддерживает </a:t>
            </a:r>
            <a:r>
              <a:rPr lang="en-US" dirty="0" err="1"/>
              <a:t>unicode</a:t>
            </a:r>
            <a:r>
              <a:rPr lang="en-US" dirty="0"/>
              <a:t>-</a:t>
            </a:r>
            <a:r>
              <a:rPr lang="ru-RU" dirty="0"/>
              <a:t>строки в формате  </a:t>
            </a:r>
            <a:r>
              <a:rPr lang="en-US" dirty="0"/>
              <a:t>UTF-8 – </a:t>
            </a:r>
            <a:r>
              <a:rPr lang="ru-RU" dirty="0"/>
              <a:t>для национальных символов, смайлов и т.д.</a:t>
            </a:r>
          </a:p>
          <a:p>
            <a:r>
              <a:rPr lang="ru-RU" dirty="0"/>
              <a:t>Можно использовать сочетание </a:t>
            </a:r>
            <a:r>
              <a:rPr lang="en-US" dirty="0"/>
              <a:t>\u</a:t>
            </a:r>
            <a:r>
              <a:rPr lang="ru-RU" dirty="0"/>
              <a:t>ЧИСЛОВОЙКОД для указания символа, которого нет на клавиатуре</a:t>
            </a:r>
          </a:p>
          <a:p>
            <a:r>
              <a:rPr lang="ru-RU" dirty="0"/>
              <a:t>Символ </a:t>
            </a:r>
            <a:r>
              <a:rPr lang="en-US" dirty="0"/>
              <a:t>Unicode </a:t>
            </a:r>
            <a:r>
              <a:rPr lang="ru-RU" dirty="0"/>
              <a:t>можно записать используя его имя </a:t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C8E4D0-4A70-4D74-9E4E-E0D34F4C9EB8}"/>
              </a:ext>
            </a:extLst>
          </p:cNvPr>
          <p:cNvSpPr txBox="1"/>
          <p:nvPr/>
        </p:nvSpPr>
        <p:spPr>
          <a:xfrm>
            <a:off x="2825603" y="5061949"/>
            <a:ext cx="6097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\N{LATIN SMALL LETTER O WITH DIAERESIS}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8325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A52E1-138C-485C-9C4F-BDC30DA9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Байты</a:t>
            </a:r>
            <a:r>
              <a:rPr lang="en-US" dirty="0"/>
              <a:t> (bytes)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6E136B-AFD8-4CD8-903D-1A0C5C5BF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Тип </a:t>
            </a:r>
            <a:r>
              <a:rPr lang="ru-RU" dirty="0" err="1"/>
              <a:t>bytes</a:t>
            </a:r>
            <a:r>
              <a:rPr lang="ru-RU" dirty="0"/>
              <a:t> - это неизменяемая последовательность байтов.</a:t>
            </a:r>
          </a:p>
          <a:p>
            <a:r>
              <a:rPr lang="ru-RU" dirty="0"/>
              <a:t>Байты обозначаются так же, как строки, но с добавлением буквы «b» перед строкой: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Если попытаться написать не ASCII-символ в байтовом литерале, возникнет ошибка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9ADAE-2EDF-42AD-A5DB-7FBEEB0C5124}"/>
              </a:ext>
            </a:extLst>
          </p:cNvPr>
          <p:cNvSpPr txBox="1"/>
          <p:nvPr/>
        </p:nvSpPr>
        <p:spPr>
          <a:xfrm>
            <a:off x="3047114" y="3168802"/>
            <a:ext cx="60977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b3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bytes1 =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(b1, b2, b3, bytes1)</a:t>
            </a:r>
          </a:p>
        </p:txBody>
      </p:sp>
    </p:spTree>
    <p:extLst>
      <p:ext uri="{BB962C8B-B14F-4D97-AF65-F5344CB8AC3E}">
        <p14:creationId xmlns:p14="http://schemas.microsoft.com/office/powerpoint/2010/main" val="2521090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79E8D-3B71-4677-B33C-FCB39608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 байтов (</a:t>
            </a:r>
            <a:r>
              <a:rPr lang="en-US" dirty="0" err="1"/>
              <a:t>bytearray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165213-B34C-423C-B91E-84C41BDF7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Bytearray</a:t>
            </a:r>
            <a:r>
              <a:rPr lang="ru-RU" dirty="0"/>
              <a:t> в </a:t>
            </a:r>
            <a:r>
              <a:rPr lang="ru-RU" dirty="0" err="1"/>
              <a:t>python</a:t>
            </a:r>
            <a:r>
              <a:rPr lang="ru-RU" dirty="0"/>
              <a:t> - массив байт</a:t>
            </a:r>
            <a:endParaRPr lang="en-US" dirty="0"/>
          </a:p>
          <a:p>
            <a:r>
              <a:rPr lang="ru-RU" dirty="0"/>
              <a:t>От типа </a:t>
            </a:r>
            <a:r>
              <a:rPr lang="ru-RU" dirty="0" err="1"/>
              <a:t>bytes</a:t>
            </a:r>
            <a:r>
              <a:rPr lang="ru-RU" dirty="0"/>
              <a:t> отличается только тем, что является изменяемым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14481-BA9E-4555-8220-83695E219EA6}"/>
              </a:ext>
            </a:extLst>
          </p:cNvPr>
          <p:cNvSpPr txBox="1"/>
          <p:nvPr/>
        </p:nvSpPr>
        <p:spPr>
          <a:xfrm>
            <a:off x="2474728" y="3647819"/>
            <a:ext cx="32881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bytearray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3FFB53E4-E343-4E34-A5B8-E95B00BD3108}"/>
              </a:ext>
            </a:extLst>
          </p:cNvPr>
          <p:cNvSpPr/>
          <p:nvPr/>
        </p:nvSpPr>
        <p:spPr>
          <a:xfrm>
            <a:off x="7227861" y="3496836"/>
            <a:ext cx="4614277" cy="612648"/>
          </a:xfrm>
          <a:prstGeom prst="wedgeRectCallout">
            <a:avLst>
              <a:gd name="adj1" fmla="val -117227"/>
              <a:gd name="adj2" fmla="val 56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Требуется указывать целое число. Это число – код символа</a:t>
            </a:r>
          </a:p>
        </p:txBody>
      </p:sp>
    </p:spTree>
    <p:extLst>
      <p:ext uri="{BB962C8B-B14F-4D97-AF65-F5344CB8AC3E}">
        <p14:creationId xmlns:p14="http://schemas.microsoft.com/office/powerpoint/2010/main" val="19096204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22D46-1F4E-4991-B6D1-5137753AE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Операции со строками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21E01640-72AF-4BDA-92D0-979A775484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644725"/>
              </p:ext>
            </p:extLst>
          </p:nvPr>
        </p:nvGraphicFramePr>
        <p:xfrm>
          <a:off x="256953" y="1043881"/>
          <a:ext cx="11678094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9047">
                  <a:extLst>
                    <a:ext uri="{9D8B030D-6E8A-4147-A177-3AD203B41FA5}">
                      <a16:colId xmlns:a16="http://schemas.microsoft.com/office/drawing/2014/main" val="620317689"/>
                    </a:ext>
                  </a:extLst>
                </a:gridCol>
                <a:gridCol w="5839047">
                  <a:extLst>
                    <a:ext uri="{9D8B030D-6E8A-4147-A177-3AD203B41FA5}">
                      <a16:colId xmlns:a16="http://schemas.microsoft.com/office/drawing/2014/main" val="1348117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44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S1 + S2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Конкатенация (сложение строк)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06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S1 * 3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Повторение строки, в данном случае, три раза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38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S[i]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Обращение по индексу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05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len</a:t>
                      </a:r>
                      <a:r>
                        <a:rPr lang="en-US">
                          <a:effectLst/>
                        </a:rPr>
                        <a:t>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Длина строки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2169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первого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00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последнего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252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первого вхождения или вызывает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ru-RU" dirty="0">
                          <a:effectLst/>
                        </a:rPr>
                        <a:t>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21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последнего вхождения или вызывает 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837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S.replace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шаблон, замена)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Замена шаблона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46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S.split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символ)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Разбиение строки по разделителю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999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1502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BF3F0-D114-4E06-BF27-98FE7C2F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строками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B2E32B-1F48-484C-BDD3-344E6A6B3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Ввести две строки с помощью конструкций</a:t>
            </a:r>
          </a:p>
          <a:p>
            <a:pPr marL="0" indent="0">
              <a:buNone/>
            </a:pPr>
            <a:r>
              <a:rPr lang="ru-RU" i="1" dirty="0"/>
              <a:t>ПЕРЕМЕННАЯ</a:t>
            </a:r>
            <a:r>
              <a:rPr lang="ru-RU" dirty="0"/>
              <a:t> = </a:t>
            </a:r>
            <a:r>
              <a:rPr lang="en-US" dirty="0"/>
              <a:t>input(‘ </a:t>
            </a:r>
            <a:r>
              <a:rPr lang="ru-RU" dirty="0"/>
              <a:t>введите строку </a:t>
            </a:r>
            <a:r>
              <a:rPr lang="en-US" dirty="0"/>
              <a:t>&gt; ‘)</a:t>
            </a:r>
            <a:endParaRPr lang="ru-RU" dirty="0"/>
          </a:p>
          <a:p>
            <a:r>
              <a:rPr lang="ru-RU" dirty="0"/>
              <a:t>Продублировать первую строку пять раз</a:t>
            </a:r>
          </a:p>
          <a:p>
            <a:r>
              <a:rPr lang="ru-RU" dirty="0"/>
              <a:t>Сложить первую и вторую строку</a:t>
            </a:r>
            <a:endParaRPr lang="en-US" dirty="0"/>
          </a:p>
          <a:p>
            <a:r>
              <a:rPr lang="ru-RU" dirty="0"/>
              <a:t>Сложите длины первой и второй строки</a:t>
            </a:r>
          </a:p>
          <a:p>
            <a:r>
              <a:rPr lang="ru-RU" dirty="0"/>
              <a:t>Найти вхождение второй строки в  первую строку. Напечатать результат – найдена подстрока или нет. Используйте оператор </a:t>
            </a:r>
            <a:r>
              <a:rPr lang="en-US" dirty="0"/>
              <a:t>if</a:t>
            </a:r>
            <a:endParaRPr lang="ru-RU" dirty="0"/>
          </a:p>
          <a:p>
            <a:r>
              <a:rPr lang="ru-RU" dirty="0"/>
              <a:t>Распечатайте все полученные значения в каждом из пунктов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74892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600F5-C256-4D19-96D5-FDE28049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94F0D6-6751-4FA1-ADFE-53D402CA2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293"/>
            <a:ext cx="10515600" cy="5188688"/>
          </a:xfrm>
        </p:spPr>
        <p:txBody>
          <a:bodyPr>
            <a:normAutofit fontScale="92500"/>
          </a:bodyPr>
          <a:lstStyle/>
          <a:p>
            <a:r>
              <a:rPr lang="ru-RU" dirty="0"/>
              <a:t>Позволяет выделить подстроку из строки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ВЫРАЖЕНИЕ – любое выражение, результатом которого является структура данных – строка, список, кортеж и т.п.</a:t>
            </a:r>
          </a:p>
          <a:p>
            <a:r>
              <a:rPr lang="ru-RU" dirty="0"/>
              <a:t>СТАРТ – начальная позиция. Может</a:t>
            </a:r>
            <a:r>
              <a:rPr lang="en-US" dirty="0"/>
              <a:t> </a:t>
            </a:r>
            <a:r>
              <a:rPr lang="ru-RU" dirty="0"/>
              <a:t>не указываться, тогда = 0</a:t>
            </a:r>
          </a:p>
          <a:p>
            <a:r>
              <a:rPr lang="ru-RU" dirty="0"/>
              <a:t>СТОП – конечная позиция. Не включается в диапазон. Может не указываться, тогда равна количество элементов в структуре данных</a:t>
            </a:r>
          </a:p>
          <a:p>
            <a:r>
              <a:rPr lang="ru-RU" dirty="0"/>
              <a:t>ШАГ – шаг отбора элементов структуры данных. По умолчанию равно 1</a:t>
            </a:r>
            <a:endParaRPr lang="en-US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FB53B40-6D1C-4765-AA6A-758F1F1F0D07}"/>
              </a:ext>
            </a:extLst>
          </p:cNvPr>
          <p:cNvGrpSpPr/>
          <p:nvPr/>
        </p:nvGrpSpPr>
        <p:grpSpPr>
          <a:xfrm>
            <a:off x="2732566" y="2163726"/>
            <a:ext cx="6103089" cy="1488558"/>
            <a:chOff x="2732566" y="2684721"/>
            <a:chExt cx="6103089" cy="1488558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CA34F778-7768-48FC-9E31-ED983CE22B4C}"/>
                </a:ext>
              </a:extLst>
            </p:cNvPr>
            <p:cNvSpPr/>
            <p:nvPr/>
          </p:nvSpPr>
          <p:spPr>
            <a:xfrm>
              <a:off x="2732566" y="2684721"/>
              <a:ext cx="6103089" cy="14885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4000" dirty="0"/>
                <a:t>              </a:t>
              </a:r>
              <a:r>
                <a:rPr lang="en-US" sz="4000" dirty="0"/>
                <a:t>[    </a:t>
              </a:r>
              <a:r>
                <a:rPr lang="ru-RU" sz="4000" dirty="0"/>
                <a:t>   </a:t>
              </a:r>
              <a:r>
                <a:rPr lang="en-US" sz="4000" dirty="0"/>
                <a:t>   :          :</a:t>
              </a:r>
              <a:r>
                <a:rPr lang="ru-RU" sz="4000" dirty="0"/>
                <a:t> </a:t>
              </a:r>
              <a:r>
                <a:rPr lang="en-US" sz="4000" dirty="0"/>
                <a:t>   </a:t>
              </a:r>
              <a:r>
                <a:rPr lang="ru-RU" sz="4000" dirty="0"/>
                <a:t>       </a:t>
              </a:r>
              <a:r>
                <a:rPr lang="en-US" sz="4000" dirty="0"/>
                <a:t>]</a:t>
              </a:r>
              <a:endParaRPr lang="ru-RU" sz="40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2BB81D-2A62-449D-883A-5D4A14EF3C22}"/>
                </a:ext>
              </a:extLst>
            </p:cNvPr>
            <p:cNvSpPr/>
            <p:nvPr/>
          </p:nvSpPr>
          <p:spPr>
            <a:xfrm>
              <a:off x="2858386" y="3094074"/>
              <a:ext cx="1626782" cy="66985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F51959F6-8DA7-4F24-8B97-1B1DE5DF834E}"/>
                </a:ext>
              </a:extLst>
            </p:cNvPr>
            <p:cNvSpPr/>
            <p:nvPr/>
          </p:nvSpPr>
          <p:spPr>
            <a:xfrm>
              <a:off x="4720855" y="3173818"/>
              <a:ext cx="1063256" cy="590107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СТАРТ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2196B5ED-0E42-4B81-8FB2-2BC36E931EA1}"/>
                </a:ext>
              </a:extLst>
            </p:cNvPr>
            <p:cNvSpPr/>
            <p:nvPr/>
          </p:nvSpPr>
          <p:spPr>
            <a:xfrm>
              <a:off x="6002078" y="3173817"/>
              <a:ext cx="1063256" cy="590107"/>
            </a:xfrm>
            <a:prstGeom prst="roundRect">
              <a:avLst/>
            </a:prstGeom>
            <a:solidFill>
              <a:srgbClr val="C0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СТОП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FF59B02F-96B3-40B8-9EF5-BEB4B4D52E1F}"/>
                </a:ext>
              </a:extLst>
            </p:cNvPr>
            <p:cNvSpPr/>
            <p:nvPr/>
          </p:nvSpPr>
          <p:spPr>
            <a:xfrm>
              <a:off x="7301021" y="3173817"/>
              <a:ext cx="1063256" cy="590107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ШАГ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5400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A834F1F-517A-4131-B059-EDF37D5B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9B8B0A-6106-4843-887A-A049BCFDA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</a:t>
            </a:r>
          </a:p>
        </p:txBody>
      </p:sp>
    </p:spTree>
    <p:extLst>
      <p:ext uri="{BB962C8B-B14F-4D97-AF65-F5344CB8AC3E}">
        <p14:creationId xmlns:p14="http://schemas.microsoft.com/office/powerpoint/2010/main" val="36408327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4A3C72-FFFA-4DC2-82A6-39BA0115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6250C3B-5EF0-486B-8FF1-07D2BE678ACE}"/>
              </a:ext>
            </a:extLst>
          </p:cNvPr>
          <p:cNvSpPr/>
          <p:nvPr/>
        </p:nvSpPr>
        <p:spPr>
          <a:xfrm>
            <a:off x="1105786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P</a:t>
            </a:r>
            <a:endParaRPr lang="ru-RU" sz="66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B72294-8BC4-4472-81CB-5B983822C824}"/>
              </a:ext>
            </a:extLst>
          </p:cNvPr>
          <p:cNvSpPr/>
          <p:nvPr/>
        </p:nvSpPr>
        <p:spPr>
          <a:xfrm>
            <a:off x="2424223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Y</a:t>
            </a:r>
            <a:endParaRPr lang="ru-RU" sz="66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6208C4F-DA01-444D-8BFC-327F217F4E5A}"/>
              </a:ext>
            </a:extLst>
          </p:cNvPr>
          <p:cNvSpPr/>
          <p:nvPr/>
        </p:nvSpPr>
        <p:spPr>
          <a:xfrm>
            <a:off x="3742660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T</a:t>
            </a:r>
            <a:endParaRPr lang="ru-RU" sz="66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EAEA754-34AB-43FA-A873-6151DE3AA2BF}"/>
              </a:ext>
            </a:extLst>
          </p:cNvPr>
          <p:cNvSpPr/>
          <p:nvPr/>
        </p:nvSpPr>
        <p:spPr>
          <a:xfrm>
            <a:off x="5061097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H</a:t>
            </a:r>
            <a:endParaRPr lang="ru-RU" sz="66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60415E6-ECC3-4C83-9DEB-BA8FAFB7C2D0}"/>
              </a:ext>
            </a:extLst>
          </p:cNvPr>
          <p:cNvSpPr/>
          <p:nvPr/>
        </p:nvSpPr>
        <p:spPr>
          <a:xfrm>
            <a:off x="6379534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O</a:t>
            </a:r>
            <a:endParaRPr lang="ru-RU" sz="66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2C0A61E-12DC-4525-99C0-8255D852E230}"/>
              </a:ext>
            </a:extLst>
          </p:cNvPr>
          <p:cNvSpPr/>
          <p:nvPr/>
        </p:nvSpPr>
        <p:spPr>
          <a:xfrm>
            <a:off x="7697971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N</a:t>
            </a:r>
            <a:endParaRPr lang="ru-RU" sz="6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13091E-9BFC-4FDD-8E7E-16E106AA81F7}"/>
              </a:ext>
            </a:extLst>
          </p:cNvPr>
          <p:cNvSpPr txBox="1"/>
          <p:nvPr/>
        </p:nvSpPr>
        <p:spPr>
          <a:xfrm>
            <a:off x="1105786" y="3721284"/>
            <a:ext cx="830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0                      1                        2                       3                       4                      5                        6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6F31A-F06A-4039-B225-548FA87CCEFC}"/>
              </a:ext>
            </a:extLst>
          </p:cNvPr>
          <p:cNvSpPr txBox="1"/>
          <p:nvPr/>
        </p:nvSpPr>
        <p:spPr>
          <a:xfrm>
            <a:off x="1105786" y="4423144"/>
            <a:ext cx="691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-6                     -5                      -4                      -3                     -2                    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65508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DA0B6-48F5-44E7-8872-EA48811A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5F1FD-7DDF-4D07-9755-32CFAABD5498}"/>
              </a:ext>
            </a:extLst>
          </p:cNvPr>
          <p:cNvSpPr txBox="1"/>
          <p:nvPr/>
        </p:nvSpPr>
        <p:spPr>
          <a:xfrm>
            <a:off x="1198820" y="1773451"/>
            <a:ext cx="1036940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str1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"123456789"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'str1 = "123456789"'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"str1[1]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"str1[2:5]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"str1[-2]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"str1[3:]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"str1[:3]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"str1[-1:-5:-1]"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"str1[5:1:-1]"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1816850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87CEC9-7B68-42B1-935E-3457C34DC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Форматированные строки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EDA81-8AD0-4ADC-9FF2-DE615AFE621C}"/>
              </a:ext>
            </a:extLst>
          </p:cNvPr>
          <p:cNvSpPr txBox="1"/>
          <p:nvPr/>
        </p:nvSpPr>
        <p:spPr>
          <a:xfrm>
            <a:off x="604284" y="1690688"/>
            <a:ext cx="1074951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{1}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'Picard'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'Jean-Luc'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{:_&lt;10}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{:_&gt;10}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{:_^10}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result!r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1479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Списки и кортежи</a:t>
            </a:r>
          </a:p>
        </p:txBody>
      </p:sp>
    </p:spTree>
    <p:extLst>
      <p:ext uri="{BB962C8B-B14F-4D97-AF65-F5344CB8AC3E}">
        <p14:creationId xmlns:p14="http://schemas.microsoft.com/office/powerpoint/2010/main" val="1240736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5463A0-A1A5-4F33-BB21-5DD05AD4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9A8218-1088-4A95-98D2-21DF9EC75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Список и кортеж – контейнер для хранения данных различных типов</a:t>
            </a:r>
          </a:p>
          <a:p>
            <a:r>
              <a:rPr lang="ru-RU" dirty="0"/>
              <a:t>Список – можно изменять – добавлять элементы, удалять, модифицировать</a:t>
            </a:r>
          </a:p>
          <a:p>
            <a:r>
              <a:rPr lang="ru-RU" dirty="0"/>
              <a:t>Кортеж – элементы менять нельзя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96971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B81F4-9176-4975-AC48-5C5C58EF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6827293C-BA93-420A-B15C-FDB3DCA2F3EC}"/>
              </a:ext>
            </a:extLst>
          </p:cNvPr>
          <p:cNvSpPr/>
          <p:nvPr/>
        </p:nvSpPr>
        <p:spPr>
          <a:xfrm>
            <a:off x="2020186" y="2041451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[                  </a:t>
            </a:r>
            <a:r>
              <a:rPr lang="ru-RU" sz="4400" dirty="0"/>
              <a:t> </a:t>
            </a:r>
            <a:r>
              <a:rPr lang="en-US" sz="4400" dirty="0"/>
              <a:t>]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071A459-678E-41FE-9CFE-5405B46C64EA}"/>
              </a:ext>
            </a:extLst>
          </p:cNvPr>
          <p:cNvSpPr/>
          <p:nvPr/>
        </p:nvSpPr>
        <p:spPr>
          <a:xfrm>
            <a:off x="2934595" y="218499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ADAC94F-598E-42A3-87B3-BDDBEAADD2D1}"/>
              </a:ext>
            </a:extLst>
          </p:cNvPr>
          <p:cNvSpPr/>
          <p:nvPr/>
        </p:nvSpPr>
        <p:spPr>
          <a:xfrm>
            <a:off x="2658148" y="232853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0CD5E9F-266B-4D4A-AFD5-CB56774184D6}"/>
              </a:ext>
            </a:extLst>
          </p:cNvPr>
          <p:cNvSpPr/>
          <p:nvPr/>
        </p:nvSpPr>
        <p:spPr>
          <a:xfrm>
            <a:off x="2381701" y="247207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129A887-BB63-457B-B6D3-25FDBC03D0AF}"/>
              </a:ext>
            </a:extLst>
          </p:cNvPr>
          <p:cNvSpPr/>
          <p:nvPr/>
        </p:nvSpPr>
        <p:spPr>
          <a:xfrm>
            <a:off x="2020186" y="4008475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(</a:t>
            </a:r>
            <a:r>
              <a:rPr lang="en-US" sz="4400" dirty="0"/>
              <a:t>                  </a:t>
            </a:r>
            <a:r>
              <a:rPr lang="ru-RU" sz="4400" dirty="0"/>
              <a:t> )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7A6648E4-4FB6-488F-8515-933F84EED6E9}"/>
              </a:ext>
            </a:extLst>
          </p:cNvPr>
          <p:cNvSpPr/>
          <p:nvPr/>
        </p:nvSpPr>
        <p:spPr>
          <a:xfrm>
            <a:off x="2934595" y="415201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EB893B05-9805-45A6-B88E-3E344EAB8473}"/>
              </a:ext>
            </a:extLst>
          </p:cNvPr>
          <p:cNvSpPr/>
          <p:nvPr/>
        </p:nvSpPr>
        <p:spPr>
          <a:xfrm>
            <a:off x="2658148" y="429555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AAC734-2210-4B9A-B2F9-B48F5ACBDEED}"/>
              </a:ext>
            </a:extLst>
          </p:cNvPr>
          <p:cNvSpPr/>
          <p:nvPr/>
        </p:nvSpPr>
        <p:spPr>
          <a:xfrm>
            <a:off x="2381701" y="443909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439AE9C-2FE7-437F-9D3B-4A76BA171FD4}"/>
              </a:ext>
            </a:extLst>
          </p:cNvPr>
          <p:cNvSpPr/>
          <p:nvPr/>
        </p:nvSpPr>
        <p:spPr>
          <a:xfrm>
            <a:off x="6762307" y="1786270"/>
            <a:ext cx="3409507" cy="919716"/>
          </a:xfrm>
          <a:prstGeom prst="wedgeRectCallout">
            <a:avLst>
              <a:gd name="adj1" fmla="val -90687"/>
              <a:gd name="adj2" fmla="val 35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списка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007BEEE9-D151-4933-8B85-16A6461869D6}"/>
              </a:ext>
            </a:extLst>
          </p:cNvPr>
          <p:cNvSpPr/>
          <p:nvPr/>
        </p:nvSpPr>
        <p:spPr>
          <a:xfrm>
            <a:off x="6932428" y="4295555"/>
            <a:ext cx="3409507" cy="919716"/>
          </a:xfrm>
          <a:prstGeom prst="wedgeRectCallout">
            <a:avLst>
              <a:gd name="adj1" fmla="val -99107"/>
              <a:gd name="adj2" fmla="val -161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кортежа</a:t>
            </a:r>
          </a:p>
        </p:txBody>
      </p:sp>
    </p:spTree>
    <p:extLst>
      <p:ext uri="{BB962C8B-B14F-4D97-AF65-F5344CB8AC3E}">
        <p14:creationId xmlns:p14="http://schemas.microsoft.com/office/powerpoint/2010/main" val="16998545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BD0FD-EFAF-41F5-9CD6-D11D6603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35A260-2B23-4C7C-9054-446BFC871373}"/>
              </a:ext>
            </a:extLst>
          </p:cNvPr>
          <p:cNvSpPr txBox="1"/>
          <p:nvPr/>
        </p:nvSpPr>
        <p:spPr>
          <a:xfrm>
            <a:off x="2421565" y="1806729"/>
            <a:ext cx="796644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 = [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y1 = [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 = (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y2 = (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(x1,y1,x2,y2)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s-E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3729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C97D5-128A-4F0B-902A-6DA7F443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3340"/>
            <a:ext cx="10515600" cy="1325563"/>
          </a:xfrm>
        </p:spPr>
        <p:txBody>
          <a:bodyPr/>
          <a:lstStyle/>
          <a:p>
            <a:r>
              <a:rPr lang="ru-RU" dirty="0"/>
              <a:t>Основные операции со списками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F303D8B-8834-45C9-A01A-7A7A5E7F5B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994941"/>
              </p:ext>
            </p:extLst>
          </p:nvPr>
        </p:nvGraphicFramePr>
        <p:xfrm>
          <a:off x="838200" y="782320"/>
          <a:ext cx="10515600" cy="607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9496480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57872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540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list.append</a:t>
                      </a:r>
                      <a:r>
                        <a:rPr lang="en-US" dirty="0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Добавляет элемент в конец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440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list.extend</a:t>
                      </a:r>
                      <a:r>
                        <a:rPr lang="en-US">
                          <a:effectLst/>
                        </a:rPr>
                        <a:t>(L)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Расширяет список list, добавляя в конец все элементы списка 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58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list.insert</a:t>
                      </a:r>
                      <a:r>
                        <a:rPr lang="en-US">
                          <a:effectLst/>
                        </a:rPr>
                        <a:t>(i, 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Вставляет на i-ый элемент значение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301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list.remove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первый элемент в списке, имеющий значение x. ValueError, если такого элемента не существует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2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list.pop</a:t>
                      </a:r>
                      <a:r>
                        <a:rPr lang="en-US">
                          <a:effectLst/>
                        </a:rPr>
                        <a:t>([i])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i-ый элемент и возвращает его. Если индекс не указан, удаляется последний элемент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06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list.index</a:t>
                      </a:r>
                      <a:r>
                        <a:rPr lang="en-US">
                          <a:effectLst/>
                        </a:rPr>
                        <a:t>(x, [start [, end]])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положение первого элемента со значением x (при этом поиск ведется от start до end)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1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list.count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количество элементов со значением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60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list.sort</a:t>
                      </a:r>
                      <a:r>
                        <a:rPr lang="en-US">
                          <a:effectLst/>
                        </a:rPr>
                        <a:t>([key=</a:t>
                      </a:r>
                      <a:r>
                        <a:rPr lang="ru-RU">
                          <a:effectLst/>
                        </a:rPr>
                        <a:t>функция])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Сортирует список на основе функции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40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list.reverse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Разворачивает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102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list.copy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Поверхностная копия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31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list.clear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Очищает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42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6687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EAED71-976F-44C7-B829-66D08D6E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кортежи и списки устроены внутри?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EBDA1D-529F-4F3E-89C5-43BD633E0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Будет ли работать код следующий код?</a:t>
            </a:r>
          </a:p>
          <a:p>
            <a:pPr lvl="1"/>
            <a:r>
              <a:rPr lang="en-US" dirty="0"/>
              <a:t>x = [1,2,3,4]</a:t>
            </a:r>
          </a:p>
          <a:p>
            <a:pPr lvl="1"/>
            <a:r>
              <a:rPr lang="en-US" dirty="0" err="1"/>
              <a:t>x.append</a:t>
            </a:r>
            <a:r>
              <a:rPr lang="en-US" dirty="0"/>
              <a:t>(x)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D9616F2D-C06A-4586-BE57-5355B1402342}"/>
              </a:ext>
            </a:extLst>
          </p:cNvPr>
          <p:cNvGrpSpPr/>
          <p:nvPr/>
        </p:nvGrpSpPr>
        <p:grpSpPr>
          <a:xfrm>
            <a:off x="935665" y="3429000"/>
            <a:ext cx="9457661" cy="2535865"/>
            <a:chOff x="935665" y="3429000"/>
            <a:chExt cx="9457661" cy="2535865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72E389B-61C3-413C-B298-33E441021B77}"/>
                </a:ext>
              </a:extLst>
            </p:cNvPr>
            <p:cNvSpPr/>
            <p:nvPr/>
          </p:nvSpPr>
          <p:spPr>
            <a:xfrm>
              <a:off x="935665" y="3429000"/>
              <a:ext cx="967563" cy="824023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F0DC82D-CB79-46A3-A40C-4B03E2C379CC}"/>
                </a:ext>
              </a:extLst>
            </p:cNvPr>
            <p:cNvSpPr/>
            <p:nvPr/>
          </p:nvSpPr>
          <p:spPr>
            <a:xfrm>
              <a:off x="309407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DF1353B-3CC7-4397-B5C3-FF8C31A2FE0A}"/>
                </a:ext>
              </a:extLst>
            </p:cNvPr>
            <p:cNvSpPr/>
            <p:nvPr/>
          </p:nvSpPr>
          <p:spPr>
            <a:xfrm>
              <a:off x="4699592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6BC73E0-4BE5-4DCE-B603-73111CD63638}"/>
                </a:ext>
              </a:extLst>
            </p:cNvPr>
            <p:cNvSpPr/>
            <p:nvPr/>
          </p:nvSpPr>
          <p:spPr>
            <a:xfrm>
              <a:off x="628561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CA681AB-1E7D-4502-999F-910A1238734E}"/>
                </a:ext>
              </a:extLst>
            </p:cNvPr>
            <p:cNvSpPr/>
            <p:nvPr/>
          </p:nvSpPr>
          <p:spPr>
            <a:xfrm>
              <a:off x="7871638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9830E580-F315-4977-82E4-A3A39E1CB134}"/>
                </a:ext>
              </a:extLst>
            </p:cNvPr>
            <p:cNvSpPr/>
            <p:nvPr/>
          </p:nvSpPr>
          <p:spPr>
            <a:xfrm>
              <a:off x="9457661" y="4492255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  <a:endParaRPr lang="ru-RU" dirty="0"/>
            </a:p>
          </p:txBody>
        </p:sp>
        <p:cxnSp>
          <p:nvCxnSpPr>
            <p:cNvPr id="11" name="Соединитель: уступ 10">
              <a:extLst>
                <a:ext uri="{FF2B5EF4-FFF2-40B4-BE49-F238E27FC236}">
                  <a16:creationId xmlns:a16="http://schemas.microsoft.com/office/drawing/2014/main" id="{973F2C84-FBAB-431B-9DFA-3C21DE6A5DE0}"/>
                </a:ext>
              </a:extLst>
            </p:cNvPr>
            <p:cNvCxnSpPr>
              <a:stCxn id="4" idx="3"/>
              <a:endCxn id="5" idx="0"/>
            </p:cNvCxnSpPr>
            <p:nvPr/>
          </p:nvCxnSpPr>
          <p:spPr>
            <a:xfrm>
              <a:off x="1903228" y="3841012"/>
              <a:ext cx="1658680" cy="65124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DD11A3E7-1D49-4059-AEA5-0463C2311BA3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029740" y="4904268"/>
              <a:ext cx="6698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7A6050A8-A521-406F-B226-F1385AF2C6C2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5635257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2C2F6C32-BEBF-42A0-9A2F-D771C54C4E2D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7221280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734EB430-2CAB-46C0-A397-8262B02DD553}"/>
                </a:ext>
              </a:extLst>
            </p:cNvPr>
            <p:cNvCxnSpPr>
              <a:endCxn id="9" idx="1"/>
            </p:cNvCxnSpPr>
            <p:nvPr/>
          </p:nvCxnSpPr>
          <p:spPr>
            <a:xfrm>
              <a:off x="8807303" y="4904266"/>
              <a:ext cx="6503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CCC90DBD-6FCF-4110-AB2C-D063F315469F}"/>
                </a:ext>
              </a:extLst>
            </p:cNvPr>
            <p:cNvCxnSpPr/>
            <p:nvPr/>
          </p:nvCxnSpPr>
          <p:spPr>
            <a:xfrm>
              <a:off x="9909544" y="5316279"/>
              <a:ext cx="0" cy="64858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28C9805D-F4BF-4A87-9ADE-666500D44FB3}"/>
                </a:ext>
              </a:extLst>
            </p:cNvPr>
            <p:cNvCxnSpPr/>
            <p:nvPr/>
          </p:nvCxnSpPr>
          <p:spPr>
            <a:xfrm flipH="1">
              <a:off x="3561907" y="5964865"/>
              <a:ext cx="6363586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967A1E36-8CCD-411F-890C-EA1B7DEBB01B}"/>
                </a:ext>
              </a:extLst>
            </p:cNvPr>
            <p:cNvCxnSpPr/>
            <p:nvPr/>
          </p:nvCxnSpPr>
          <p:spPr>
            <a:xfrm flipV="1">
              <a:off x="3561907" y="5316278"/>
              <a:ext cx="0" cy="6485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553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1506D-6D5D-4E3E-A445-D8A5866A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данных и операция присваивания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2C23A9E0-9FE1-4E53-BBC0-C3BACEC3494F}"/>
              </a:ext>
            </a:extLst>
          </p:cNvPr>
          <p:cNvSpPr/>
          <p:nvPr/>
        </p:nvSpPr>
        <p:spPr>
          <a:xfrm>
            <a:off x="2147775" y="1690688"/>
            <a:ext cx="6496493" cy="1325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                    =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2923721-62CF-461E-82DE-8064EBAB8F66}"/>
              </a:ext>
            </a:extLst>
          </p:cNvPr>
          <p:cNvSpPr/>
          <p:nvPr/>
        </p:nvSpPr>
        <p:spPr>
          <a:xfrm>
            <a:off x="3051543" y="1828912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05AF1D1-EDE5-48E1-AF91-C39FD20F65C1}"/>
              </a:ext>
            </a:extLst>
          </p:cNvPr>
          <p:cNvSpPr/>
          <p:nvPr/>
        </p:nvSpPr>
        <p:spPr>
          <a:xfrm>
            <a:off x="2690036" y="200434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A5C527E-4C98-460F-AEEF-A125246534E2}"/>
              </a:ext>
            </a:extLst>
          </p:cNvPr>
          <p:cNvSpPr/>
          <p:nvPr/>
        </p:nvSpPr>
        <p:spPr>
          <a:xfrm>
            <a:off x="2328529" y="221965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0D23871-104D-4767-BECD-3099B09CA0D1}"/>
              </a:ext>
            </a:extLst>
          </p:cNvPr>
          <p:cNvSpPr/>
          <p:nvPr/>
        </p:nvSpPr>
        <p:spPr>
          <a:xfrm>
            <a:off x="5305646" y="2004348"/>
            <a:ext cx="3143695" cy="82136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СПИСОК ИЛИ КОРТЕЖ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4F0E5-4D9F-4F78-B224-8803F23496E1}"/>
              </a:ext>
            </a:extLst>
          </p:cNvPr>
          <p:cNvSpPr txBox="1"/>
          <p:nvPr/>
        </p:nvSpPr>
        <p:spPr>
          <a:xfrm>
            <a:off x="3141920" y="3841751"/>
            <a:ext cx="609777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q, w = w, q</a:t>
            </a:r>
          </a:p>
          <a:p>
            <a:r>
              <a:rPr lang="pl-PL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(q,w)</a:t>
            </a:r>
          </a:p>
        </p:txBody>
      </p:sp>
    </p:spTree>
    <p:extLst>
      <p:ext uri="{BB962C8B-B14F-4D97-AF65-F5344CB8AC3E}">
        <p14:creationId xmlns:p14="http://schemas.microsoft.com/office/powerpoint/2010/main" val="1501503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699DB-4689-42A0-B4C6-10931F40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8D5F79-3AAD-4F0C-BE10-CF67002C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феврале 1991 года Гвидо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ван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Россум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опубликовал код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помеченный версией 0.9.0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1.0 появился в январе 1994 года. Основными новыми возможностями, включёнными в этот релиз, были средства функционального программирования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ноябре 2014 было объявлено, что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2.7 будет поддерживаться до 2020 года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3.0 был выпущен 3 декабря 2008 года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52029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1B70F-980B-43BE-99B7-1B22AA75C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списками и кортежами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D85AB5-1C00-442D-A8C4-34AD14A37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986"/>
            <a:ext cx="10515600" cy="509299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 разных типов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slice </a:t>
            </a:r>
            <a:r>
              <a:rPr lang="ru-RU" dirty="0"/>
              <a:t>выделите в  отдельный список со второго по пятый элемент включительно</a:t>
            </a:r>
          </a:p>
          <a:p>
            <a:r>
              <a:rPr lang="ru-RU" dirty="0"/>
              <a:t>Создайте второй список из пяти элементов</a:t>
            </a:r>
          </a:p>
          <a:p>
            <a:r>
              <a:rPr lang="ru-RU" dirty="0"/>
              <a:t>В первый список добавьте элементы второго списка, но не сам второй список</a:t>
            </a:r>
          </a:p>
          <a:p>
            <a:r>
              <a:rPr lang="ru-RU" dirty="0"/>
              <a:t>Сложите первый список со вторым</a:t>
            </a:r>
          </a:p>
          <a:p>
            <a:r>
              <a:rPr lang="ru-RU" dirty="0"/>
              <a:t>Продублируйте полученный список пять раз</a:t>
            </a:r>
          </a:p>
          <a:p>
            <a:r>
              <a:rPr lang="ru-RU" dirty="0"/>
              <a:t>Напечатайте функцией </a:t>
            </a:r>
            <a:r>
              <a:rPr lang="en-US" dirty="0"/>
              <a:t>print</a:t>
            </a:r>
            <a:r>
              <a:rPr lang="ru-RU" dirty="0"/>
              <a:t>( ) результаты всех пунктов</a:t>
            </a:r>
          </a:p>
          <a:p>
            <a:r>
              <a:rPr lang="ru-RU" dirty="0"/>
              <a:t>Проделайте тоже самое для кортежей. Объясните, почему некоторые операции не удалось выполнить и </a:t>
            </a:r>
            <a:r>
              <a:rPr lang="en-US" dirty="0"/>
              <a:t>Python </a:t>
            </a:r>
            <a:r>
              <a:rPr lang="ru-RU" dirty="0"/>
              <a:t>показал ошибки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46408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</p:spTree>
    <p:extLst>
      <p:ext uri="{BB962C8B-B14F-4D97-AF65-F5344CB8AC3E}">
        <p14:creationId xmlns:p14="http://schemas.microsoft.com/office/powerpoint/2010/main" val="794488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9E88CC-10DE-4610-8AE4-07F6CD08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CE9CE0-D575-423A-B217-BAD8D08C9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Словарь – это таблица, которое по ключу сохраняет значение</a:t>
            </a:r>
          </a:p>
          <a:p>
            <a:r>
              <a:rPr lang="ru-RU" dirty="0"/>
              <a:t>Словарь – изменяемый тип</a:t>
            </a:r>
          </a:p>
          <a:p>
            <a:r>
              <a:rPr lang="ru-RU" dirty="0"/>
              <a:t>Начиная с </a:t>
            </a:r>
            <a:r>
              <a:rPr lang="en-US" dirty="0"/>
              <a:t>Python 3.8 </a:t>
            </a:r>
            <a:r>
              <a:rPr lang="ru-RU" dirty="0"/>
              <a:t>словари упорядочены, т.е. хранят данные в том же порядке, в котором они были добавлены в словарь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DFA6915-9E51-4810-BE90-BD049727ECA9}"/>
              </a:ext>
            </a:extLst>
          </p:cNvPr>
          <p:cNvGrpSpPr/>
          <p:nvPr/>
        </p:nvGrpSpPr>
        <p:grpSpPr>
          <a:xfrm>
            <a:off x="3253561" y="4312297"/>
            <a:ext cx="4550735" cy="1010093"/>
            <a:chOff x="1903227" y="3217142"/>
            <a:chExt cx="4550735" cy="1010093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DF45734-7DA4-499C-8F80-E39BF636C081}"/>
                </a:ext>
              </a:extLst>
            </p:cNvPr>
            <p:cNvSpPr/>
            <p:nvPr/>
          </p:nvSpPr>
          <p:spPr>
            <a:xfrm>
              <a:off x="1903227" y="3217142"/>
              <a:ext cx="4550735" cy="10100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{               :  </a:t>
              </a:r>
              <a:r>
                <a:rPr lang="ru-RU" sz="4400" dirty="0"/>
                <a:t>  </a:t>
              </a:r>
              <a:r>
                <a:rPr lang="en-US" sz="4400" dirty="0"/>
                <a:t>          }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CBA02F8A-FC6E-44D4-85D3-36611DC9B157}"/>
                </a:ext>
              </a:extLst>
            </p:cNvPr>
            <p:cNvSpPr/>
            <p:nvPr/>
          </p:nvSpPr>
          <p:spPr>
            <a:xfrm>
              <a:off x="2371059" y="3429000"/>
              <a:ext cx="1594883" cy="55820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826E54B-2F6D-4825-96C2-4D71F6BD8BE5}"/>
                </a:ext>
              </a:extLst>
            </p:cNvPr>
            <p:cNvSpPr/>
            <p:nvPr/>
          </p:nvSpPr>
          <p:spPr>
            <a:xfrm>
              <a:off x="4407195" y="3443085"/>
              <a:ext cx="1594883" cy="55820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ЗНАЧЕНИЕ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76596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7CFEA1-636A-42FC-9117-8D017402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060" y="106325"/>
            <a:ext cx="10515600" cy="595423"/>
          </a:xfrm>
        </p:spPr>
        <p:txBody>
          <a:bodyPr>
            <a:normAutofit fontScale="90000"/>
          </a:bodyPr>
          <a:lstStyle/>
          <a:p>
            <a:r>
              <a:rPr lang="ru-RU" dirty="0"/>
              <a:t>Словари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D1934F3-BB68-448A-BA15-0A7D49461E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888820"/>
              </p:ext>
            </p:extLst>
          </p:nvPr>
        </p:nvGraphicFramePr>
        <p:xfrm>
          <a:off x="847060" y="808074"/>
          <a:ext cx="10515600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847">
                  <a:extLst>
                    <a:ext uri="{9D8B030D-6E8A-4147-A177-3AD203B41FA5}">
                      <a16:colId xmlns:a16="http://schemas.microsoft.com/office/drawing/2014/main" val="3042323506"/>
                    </a:ext>
                  </a:extLst>
                </a:gridCol>
                <a:gridCol w="7419753">
                  <a:extLst>
                    <a:ext uri="{9D8B030D-6E8A-4147-A177-3AD203B41FA5}">
                      <a16:colId xmlns:a16="http://schemas.microsoft.com/office/drawing/2014/main" val="1318159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106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dict.clear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очищает словарь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44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dict.copy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копию словаря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438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.fromkeys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(seq[, value])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создает словарь с ключами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55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dict.get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92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dict.items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пары (ключ, значение).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42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ключи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96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ключ и возвращает значение. Если ключа нет,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бросает исключение)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023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dict.popitem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и возвращает пару (ключ, значение). Если словарь пуст, бросает исключение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Помните, что словари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неупорядочены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3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dict.setdefault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создает ключ с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6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dict.update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([other])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обновляет словарь, добавляя пары (ключ, значение)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Существующие ключи перезаписываются.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(не новый словарь!).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588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dict.values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значения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99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403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AD1FC-CD45-44A0-A9C7-169FBF99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753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C2601D-02CA-4831-928D-E8C15C84B413}"/>
              </a:ext>
            </a:extLst>
          </p:cNvPr>
          <p:cNvSpPr txBox="1"/>
          <p:nvPr/>
        </p:nvSpPr>
        <p:spPr>
          <a:xfrm>
            <a:off x="274674" y="1168047"/>
            <a:ext cx="11834038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sz="3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.fromkeys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one"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"two"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d.items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d.values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9430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Множество</a:t>
            </a:r>
          </a:p>
        </p:txBody>
      </p:sp>
    </p:spTree>
    <p:extLst>
      <p:ext uri="{BB962C8B-B14F-4D97-AF65-F5344CB8AC3E}">
        <p14:creationId xmlns:p14="http://schemas.microsoft.com/office/powerpoint/2010/main" val="1357745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4C4F0-AD70-44E0-A80A-80702192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C077C9-D0B3-4D3E-B62C-E96297898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Множество в </a:t>
            </a:r>
            <a:r>
              <a:rPr lang="ru-RU" dirty="0" err="1"/>
              <a:t>python</a:t>
            </a:r>
            <a:r>
              <a:rPr lang="ru-RU" dirty="0"/>
              <a:t> - "контейнер", содержащий не повторяющиеся элементы в случайном порядке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Структура данных – список, кортеж, строка или другой контейнер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1CA60C0C-BCA1-4779-8961-F8F390F99504}"/>
              </a:ext>
            </a:extLst>
          </p:cNvPr>
          <p:cNvSpPr/>
          <p:nvPr/>
        </p:nvSpPr>
        <p:spPr>
          <a:xfrm>
            <a:off x="3072809" y="2881423"/>
            <a:ext cx="4136065" cy="1095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set(                   )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0D0897B-8E4F-4F3A-A719-8C1B8A4B59D6}"/>
              </a:ext>
            </a:extLst>
          </p:cNvPr>
          <p:cNvSpPr/>
          <p:nvPr/>
        </p:nvSpPr>
        <p:spPr>
          <a:xfrm>
            <a:off x="4221126" y="3083442"/>
            <a:ext cx="2137144" cy="6698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СТРУКТУРА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8662851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003EE-D212-4E51-88AE-5620C845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Простые операции с множествами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96C4C4-C045-4098-B73C-DA58EFDA5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152821"/>
              </p:ext>
            </p:extLst>
          </p:nvPr>
        </p:nvGraphicFramePr>
        <p:xfrm>
          <a:off x="838200" y="1453485"/>
          <a:ext cx="10515600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2628">
                  <a:extLst>
                    <a:ext uri="{9D8B030D-6E8A-4147-A177-3AD203B41FA5}">
                      <a16:colId xmlns:a16="http://schemas.microsoft.com/office/drawing/2014/main" val="2946043801"/>
                    </a:ext>
                  </a:extLst>
                </a:gridCol>
                <a:gridCol w="5792972">
                  <a:extLst>
                    <a:ext uri="{9D8B030D-6E8A-4147-A177-3AD203B41FA5}">
                      <a16:colId xmlns:a16="http://schemas.microsoft.com/office/drawing/2014/main" val="37554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80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 элементов в множестве (размер множества).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258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in s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принадлежит ли x множеству 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4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set.isdisjoint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истина, если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не имеют общих элементов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75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==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4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set.issubset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&lt;= other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3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set.issuperset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&gt;=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77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set.union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 other |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нескольких множеств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42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 other &amp; ...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180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 other -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всех элементов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не принадлежащие ни одному из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22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(other);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элементов, встречающихся в одном множестве, но не встречающиеся в обоих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67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set.copy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копия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278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8980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89267-41BF-4F70-B2FD-139B722F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изменяющие множество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081320D-5ECD-4B5E-92EB-4FB755E744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864127"/>
              </p:ext>
            </p:extLst>
          </p:nvPr>
        </p:nvGraphicFramePr>
        <p:xfrm>
          <a:off x="276447" y="1559811"/>
          <a:ext cx="11183679" cy="506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5540">
                  <a:extLst>
                    <a:ext uri="{9D8B030D-6E8A-4147-A177-3AD203B41FA5}">
                      <a16:colId xmlns:a16="http://schemas.microsoft.com/office/drawing/2014/main" val="1651047168"/>
                    </a:ext>
                  </a:extLst>
                </a:gridCol>
                <a:gridCol w="5358139">
                  <a:extLst>
                    <a:ext uri="{9D8B030D-6E8A-4147-A177-3AD203B41FA5}">
                      <a16:colId xmlns:a16="http://schemas.microsoft.com/office/drawing/2014/main" val="3241597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48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2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&amp;= other &amp; ... 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63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Вычитание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77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^= other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множество из элементов, встречающихся в одном множестве, но не встречающиеся в обоих с присвоением результата </a:t>
                      </a:r>
                      <a:r>
                        <a:rPr lang="en-US" dirty="0"/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754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set.add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Добавляет элемент в множество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38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set.remove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 из множества. Возникает ошибка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такого элемента не существует.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76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set.discard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элемент, если он находится в множестве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2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set.pop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первый элемент из множества. Так как множества не упорядочены, нельзя точно сказать, какой элемент будет первым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92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set.clear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Очистка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117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0677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D5A94-FF2E-4CD2-84F3-D648F6CC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множествами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FA2D74-C730-44EB-A9A7-DD667A9C1DEA}"/>
              </a:ext>
            </a:extLst>
          </p:cNvPr>
          <p:cNvSpPr txBox="1"/>
          <p:nvPr/>
        </p:nvSpPr>
        <p:spPr>
          <a:xfrm>
            <a:off x="1384448" y="1370242"/>
            <a:ext cx="9423104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s1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s2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(s2)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s3 = s1.copy()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== s3)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(s1.issubset(s2))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| s2)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&amp; s2)</a:t>
            </a:r>
          </a:p>
        </p:txBody>
      </p:sp>
    </p:spTree>
    <p:extLst>
      <p:ext uri="{BB962C8B-B14F-4D97-AF65-F5344CB8AC3E}">
        <p14:creationId xmlns:p14="http://schemas.microsoft.com/office/powerpoint/2010/main" val="2157599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40A02-5DF4-4E2D-84CB-C9F2C94D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Первая программа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4778F-A07B-4CF1-AA1B-40703DA8A2D9}"/>
              </a:ext>
            </a:extLst>
          </p:cNvPr>
          <p:cNvSpPr txBox="1"/>
          <p:nvPr/>
        </p:nvSpPr>
        <p:spPr>
          <a:xfrm>
            <a:off x="1677285" y="2881446"/>
            <a:ext cx="407493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 = </a:t>
            </a: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Ваше имя &gt;'</a:t>
            </a:r>
            <a:r>
              <a:rPr lang="ru-RU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Привет, </a:t>
            </a:r>
            <a:r>
              <a:rPr lang="ru-RU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66AA81E-5325-4050-AC4F-DA73CBC95488}"/>
              </a:ext>
            </a:extLst>
          </p:cNvPr>
          <p:cNvSpPr/>
          <p:nvPr/>
        </p:nvSpPr>
        <p:spPr>
          <a:xfrm>
            <a:off x="6001725" y="2966483"/>
            <a:ext cx="3508744" cy="925033"/>
          </a:xfrm>
          <a:prstGeom prst="wedgeRectCallout">
            <a:avLst>
              <a:gd name="adj1" fmla="val -82892"/>
              <a:gd name="adj2" fmla="val 86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строка будет напечатана, после чего от пользователя будут ожидать ввод имени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467F83CD-2D63-4530-B580-343923260CC9}"/>
              </a:ext>
            </a:extLst>
          </p:cNvPr>
          <p:cNvSpPr/>
          <p:nvPr/>
        </p:nvSpPr>
        <p:spPr>
          <a:xfrm>
            <a:off x="257838" y="5422604"/>
            <a:ext cx="2838893" cy="1212112"/>
          </a:xfrm>
          <a:prstGeom prst="wedgeRectCallout">
            <a:avLst>
              <a:gd name="adj1" fmla="val -861"/>
              <a:gd name="adj2" fmla="val -148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этой ячейке (переменной) будет запомнено то, что ввел пользователь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62F5FA1-D1AA-4177-BBC0-073CD0F7045B}"/>
              </a:ext>
            </a:extLst>
          </p:cNvPr>
          <p:cNvSpPr/>
          <p:nvPr/>
        </p:nvSpPr>
        <p:spPr>
          <a:xfrm>
            <a:off x="3848986" y="5826529"/>
            <a:ext cx="2966484" cy="808187"/>
          </a:xfrm>
          <a:prstGeom prst="wedgeRectCallout">
            <a:avLst>
              <a:gd name="adj1" fmla="val -108186"/>
              <a:gd name="adj2" fmla="val -206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команда (функция) печатает строку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6C8353-F204-473D-992B-56D759FE271E}"/>
              </a:ext>
            </a:extLst>
          </p:cNvPr>
          <p:cNvSpPr/>
          <p:nvPr/>
        </p:nvSpPr>
        <p:spPr>
          <a:xfrm>
            <a:off x="8591106" y="5720315"/>
            <a:ext cx="3062177" cy="808187"/>
          </a:xfrm>
          <a:prstGeom prst="wedgeRectCallout">
            <a:avLst>
              <a:gd name="adj1" fmla="val -200807"/>
              <a:gd name="adj2" fmla="val -180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Вместо </a:t>
            </a:r>
            <a:r>
              <a:rPr lang="en-US" dirty="0"/>
              <a:t>{name}  </a:t>
            </a:r>
            <a:r>
              <a:rPr lang="ru-RU" dirty="0"/>
              <a:t>будет подставлено то, что вводил пользователь</a:t>
            </a:r>
          </a:p>
        </p:txBody>
      </p:sp>
      <p:sp>
        <p:nvSpPr>
          <p:cNvPr id="3" name="Облачко с текстом: прямоугольное 2">
            <a:extLst>
              <a:ext uri="{FF2B5EF4-FFF2-40B4-BE49-F238E27FC236}">
                <a16:creationId xmlns:a16="http://schemas.microsoft.com/office/drawing/2014/main" id="{5CA90010-8EA6-4D2B-88AC-49F8EE5B76E1}"/>
              </a:ext>
            </a:extLst>
          </p:cNvPr>
          <p:cNvSpPr/>
          <p:nvPr/>
        </p:nvSpPr>
        <p:spPr>
          <a:xfrm>
            <a:off x="3964260" y="1680055"/>
            <a:ext cx="4074930" cy="925032"/>
          </a:xfrm>
          <a:prstGeom prst="wedgeRectCallout">
            <a:avLst>
              <a:gd name="adj1" fmla="val -100961"/>
              <a:gd name="adj2" fmla="val 85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 символа </a:t>
            </a:r>
            <a:r>
              <a:rPr lang="en-US" dirty="0"/>
              <a:t># </a:t>
            </a:r>
            <a:r>
              <a:rPr lang="ru-RU" dirty="0"/>
              <a:t>начинается комментарий.</a:t>
            </a:r>
            <a:br>
              <a:rPr lang="ru-RU" dirty="0"/>
            </a:br>
            <a:r>
              <a:rPr lang="ru-RU" dirty="0"/>
              <a:t>Все что после него – игнорируется как команды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6313894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1AAFC-C17B-4E1D-A57A-B67DAACB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над множествами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A099BA-EC90-4CD4-9680-270F1ECC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3094"/>
            <a:ext cx="10515600" cy="487288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элементов, содержащий повторяющиеся числа</a:t>
            </a:r>
          </a:p>
          <a:p>
            <a:r>
              <a:rPr lang="ru-RU" dirty="0"/>
              <a:t>Преобразуйте список в множество</a:t>
            </a:r>
          </a:p>
          <a:p>
            <a:r>
              <a:rPr lang="ru-RU" dirty="0"/>
              <a:t>Создайте второй список из десяти элементов, содержащий повторяющиеся числа и часть чисел из первого списка</a:t>
            </a:r>
            <a:endParaRPr lang="en-US" dirty="0"/>
          </a:p>
          <a:p>
            <a:r>
              <a:rPr lang="ru-RU" dirty="0"/>
              <a:t>Преобразуйте второй список в множество</a:t>
            </a:r>
          </a:p>
          <a:p>
            <a:r>
              <a:rPr lang="ru-RU" dirty="0"/>
              <a:t>Получите множество, образованное как разность двух множеств, которые вы сделали на предыдущих шагах</a:t>
            </a:r>
          </a:p>
          <a:p>
            <a:r>
              <a:rPr lang="ru-RU" dirty="0"/>
              <a:t>Получите множество, образованное как пересечение двух множеств, которые вы сделали на предыдущих шагах</a:t>
            </a:r>
          </a:p>
          <a:p>
            <a:r>
              <a:rPr lang="ru-RU" dirty="0"/>
              <a:t>Распечатайте все множества функцией </a:t>
            </a:r>
            <a:r>
              <a:rPr lang="en-US" dirty="0"/>
              <a:t>print( 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180611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Преобразование данных</a:t>
            </a:r>
          </a:p>
        </p:txBody>
      </p:sp>
    </p:spTree>
    <p:extLst>
      <p:ext uri="{BB962C8B-B14F-4D97-AF65-F5344CB8AC3E}">
        <p14:creationId xmlns:p14="http://schemas.microsoft.com/office/powerpoint/2010/main" val="34935421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88C9C-EE78-4460-9E69-9F52BF32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34DD5-74F6-49FE-BEF7-8712DEAA0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3659"/>
          </a:xfrm>
        </p:spPr>
        <p:txBody>
          <a:bodyPr/>
          <a:lstStyle/>
          <a:p>
            <a:r>
              <a:rPr lang="ru-RU" dirty="0"/>
              <a:t>Вы можете перевести данные одного типа в данные другого типа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A6EC5F8-4A53-4DDE-9DE5-E3B475753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190558"/>
              </p:ext>
            </p:extLst>
          </p:nvPr>
        </p:nvGraphicFramePr>
        <p:xfrm>
          <a:off x="170121" y="2782382"/>
          <a:ext cx="11331231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9557">
                  <a:extLst>
                    <a:ext uri="{9D8B030D-6E8A-4147-A177-3AD203B41FA5}">
                      <a16:colId xmlns:a16="http://schemas.microsoft.com/office/drawing/2014/main" val="2671425001"/>
                    </a:ext>
                  </a:extLst>
                </a:gridCol>
                <a:gridCol w="6751674">
                  <a:extLst>
                    <a:ext uri="{9D8B030D-6E8A-4147-A177-3AD203B41FA5}">
                      <a16:colId xmlns:a16="http://schemas.microsoft.com/office/drawing/2014/main" val="284928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7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 [основание системы счисления])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к целому числу в десятичной системе счисления. По умолчанию система счисления десятичная, но можно задать любое основание от 2 до 36 включительно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40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двоичную строку.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123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шестнадцатеричную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294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восьмеричную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934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float</a:t>
                      </a:r>
                      <a:r>
                        <a:rPr lang="en-US" dirty="0"/>
                        <a:t>([object])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Преобразование объекта в число с плавающей точкой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561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277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D35C8-3BA3-4721-9139-10681DED6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4C92CB-6E43-437E-AFD9-ADFCC76F7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3519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 помощью функции </a:t>
            </a:r>
            <a:r>
              <a:rPr lang="en-US" dirty="0"/>
              <a:t>input() </a:t>
            </a:r>
            <a:r>
              <a:rPr lang="ru-RU" dirty="0"/>
              <a:t>введите строку</a:t>
            </a:r>
          </a:p>
          <a:p>
            <a:r>
              <a:rPr lang="ru-RU" dirty="0"/>
              <a:t>Переведите строку в целое число. Обратите внимание на ошибку, которая может возникнуть, если строку нельзя перевести в целое число</a:t>
            </a:r>
          </a:p>
          <a:p>
            <a:r>
              <a:rPr lang="ru-RU" dirty="0"/>
              <a:t>Снова введите строку с помощью функции </a:t>
            </a:r>
            <a:r>
              <a:rPr lang="en-US" dirty="0"/>
              <a:t>input( )</a:t>
            </a:r>
          </a:p>
          <a:p>
            <a:r>
              <a:rPr lang="ru-RU" dirty="0"/>
              <a:t>Переведите строку в число с плавающей точкой. Обратите внимание на ошибку, которая может возникнуть, если строку нельзя перевести в число с плавающей точкой</a:t>
            </a:r>
          </a:p>
          <a:p>
            <a:r>
              <a:rPr lang="ru-RU" dirty="0"/>
              <a:t>Распечатайте целое число, полученное на втором шаге в двоичном виде</a:t>
            </a:r>
          </a:p>
          <a:p>
            <a:r>
              <a:rPr lang="ru-RU" dirty="0"/>
              <a:t>Распечатайте целое число, полученное на втором шаге в шестнадцатеричном виде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9734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EA8D3-24AE-43B9-9177-D872FFCE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устроена программа?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1FE19E1-4B1A-4134-BB84-6BF25B2B986E}"/>
              </a:ext>
            </a:extLst>
          </p:cNvPr>
          <p:cNvSpPr/>
          <p:nvPr/>
        </p:nvSpPr>
        <p:spPr>
          <a:xfrm>
            <a:off x="2145083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Команды</a:t>
            </a:r>
            <a:br>
              <a:rPr lang="ru-RU" dirty="0"/>
            </a:br>
            <a:r>
              <a:rPr lang="ru-RU" dirty="0"/>
              <a:t>(то что надо делать)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6959EC9-DA08-47F7-A447-26D7D8A28626}"/>
              </a:ext>
            </a:extLst>
          </p:cNvPr>
          <p:cNvSpPr/>
          <p:nvPr/>
        </p:nvSpPr>
        <p:spPr>
          <a:xfrm>
            <a:off x="7939827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Данные</a:t>
            </a:r>
          </a:p>
          <a:p>
            <a:pPr algn="ctr"/>
            <a:r>
              <a:rPr lang="ru-RU" dirty="0"/>
              <a:t>(то, что надо запоминать)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1B6176A-6243-440A-8490-93DCF0D06EF2}"/>
              </a:ext>
            </a:extLst>
          </p:cNvPr>
          <p:cNvSpPr/>
          <p:nvPr/>
        </p:nvSpPr>
        <p:spPr>
          <a:xfrm>
            <a:off x="2458743" y="1941448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CD0AC90-01E4-40E4-A870-A3900A553801}"/>
              </a:ext>
            </a:extLst>
          </p:cNvPr>
          <p:cNvSpPr/>
          <p:nvPr/>
        </p:nvSpPr>
        <p:spPr>
          <a:xfrm>
            <a:off x="2464060" y="2515410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F9390CF-6A85-4DDF-9D5B-A2511A6AC2BC}"/>
              </a:ext>
            </a:extLst>
          </p:cNvPr>
          <p:cNvSpPr/>
          <p:nvPr/>
        </p:nvSpPr>
        <p:spPr>
          <a:xfrm>
            <a:off x="2464060" y="3068583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CAE2682-3056-48FB-87DA-6784DA073F24}"/>
              </a:ext>
            </a:extLst>
          </p:cNvPr>
          <p:cNvSpPr/>
          <p:nvPr/>
        </p:nvSpPr>
        <p:spPr>
          <a:xfrm>
            <a:off x="2449883" y="364254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5A5890-517C-47DF-9087-A387BD1DE8B8}"/>
              </a:ext>
            </a:extLst>
          </p:cNvPr>
          <p:cNvSpPr/>
          <p:nvPr/>
        </p:nvSpPr>
        <p:spPr>
          <a:xfrm>
            <a:off x="2458743" y="422733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51F15B7B-8CDA-43F7-BF11-A816D2478477}"/>
              </a:ext>
            </a:extLst>
          </p:cNvPr>
          <p:cNvSpPr/>
          <p:nvPr/>
        </p:nvSpPr>
        <p:spPr>
          <a:xfrm>
            <a:off x="1053473" y="1835038"/>
            <a:ext cx="691117" cy="40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Порядок </a:t>
            </a:r>
          </a:p>
          <a:p>
            <a:pPr algn="ctr"/>
            <a:r>
              <a:rPr lang="ru-RU" sz="1400" dirty="0"/>
              <a:t> выполнения</a:t>
            </a:r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3FAFE39F-B025-4FE2-A3EA-E30BF9B4253C}"/>
              </a:ext>
            </a:extLst>
          </p:cNvPr>
          <p:cNvSpPr/>
          <p:nvPr/>
        </p:nvSpPr>
        <p:spPr>
          <a:xfrm>
            <a:off x="4383237" y="1797908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Присваивание значения</a:t>
            </a:r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6D752FAB-8B39-4181-A428-5CCF04BF2E55}"/>
              </a:ext>
            </a:extLst>
          </p:cNvPr>
          <p:cNvSpPr/>
          <p:nvPr/>
        </p:nvSpPr>
        <p:spPr>
          <a:xfrm flipH="1">
            <a:off x="4282228" y="4221933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значения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BEF121-7511-457C-8991-D4ED10C1ED09}"/>
              </a:ext>
            </a:extLst>
          </p:cNvPr>
          <p:cNvSpPr txBox="1"/>
          <p:nvPr/>
        </p:nvSpPr>
        <p:spPr>
          <a:xfrm>
            <a:off x="8274753" y="5535057"/>
            <a:ext cx="1965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переменные,</a:t>
            </a:r>
            <a:br>
              <a:rPr lang="ru-RU" dirty="0"/>
            </a:br>
            <a:r>
              <a:rPr lang="ru-RU" dirty="0"/>
              <a:t>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320950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6DD56-F56B-49C0-B046-04C74B53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Имена переменных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7A145-FB52-42DA-BBC6-79C8045DE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имя переменной может состоять только из букв, цифр и знака подчёркивания;</a:t>
            </a:r>
          </a:p>
          <a:p>
            <a:r>
              <a:rPr lang="ru-RU" dirty="0"/>
              <a:t>имя не может начинаться с цифры;</a:t>
            </a:r>
          </a:p>
          <a:p>
            <a:r>
              <a:rPr lang="ru-RU" dirty="0"/>
              <a:t>имя не может содержать специальных символов @, $, %.</a:t>
            </a:r>
          </a:p>
        </p:txBody>
      </p:sp>
    </p:spTree>
    <p:extLst>
      <p:ext uri="{BB962C8B-B14F-4D97-AF65-F5344CB8AC3E}">
        <p14:creationId xmlns:p14="http://schemas.microsoft.com/office/powerpoint/2010/main" val="1755346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посложней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838200" y="1502688"/>
            <a:ext cx="609777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659D4C4-E8CC-439E-A122-4D1759A05803}"/>
              </a:ext>
            </a:extLst>
          </p:cNvPr>
          <p:cNvSpPr/>
          <p:nvPr/>
        </p:nvSpPr>
        <p:spPr>
          <a:xfrm>
            <a:off x="6730409" y="365124"/>
            <a:ext cx="3391786" cy="1137563"/>
          </a:xfrm>
          <a:prstGeom prst="wedgeRectCallout">
            <a:avLst>
              <a:gd name="adj1" fmla="val -175692"/>
              <a:gd name="adj2" fmla="val 137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import  </a:t>
            </a:r>
            <a:r>
              <a:rPr lang="ru-RU" dirty="0"/>
              <a:t>подключает библиотеку, которую мы будем использовать для вычисления квадратного корня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18EC33E-67ED-4980-8E6A-0CC230536F16}"/>
              </a:ext>
            </a:extLst>
          </p:cNvPr>
          <p:cNvSpPr/>
          <p:nvPr/>
        </p:nvSpPr>
        <p:spPr>
          <a:xfrm>
            <a:off x="6730409" y="1794616"/>
            <a:ext cx="3774558" cy="786800"/>
          </a:xfrm>
          <a:prstGeom prst="wedgeRectCallout">
            <a:avLst>
              <a:gd name="adj1" fmla="val -107876"/>
              <a:gd name="adj2" fmla="val 148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Вводим коэффициенты квадратного уравнения</a:t>
            </a:r>
          </a:p>
        </p:txBody>
      </p:sp>
      <p:sp>
        <p:nvSpPr>
          <p:cNvPr id="8" name="Правая фигурная скобка 7">
            <a:extLst>
              <a:ext uri="{FF2B5EF4-FFF2-40B4-BE49-F238E27FC236}">
                <a16:creationId xmlns:a16="http://schemas.microsoft.com/office/drawing/2014/main" id="{6F75784B-89A9-4F16-B569-72D2379DBD18}"/>
              </a:ext>
            </a:extLst>
          </p:cNvPr>
          <p:cNvSpPr/>
          <p:nvPr/>
        </p:nvSpPr>
        <p:spPr>
          <a:xfrm>
            <a:off x="3646967" y="2743200"/>
            <a:ext cx="925033" cy="12014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B52FB6-BD27-43EA-8BF0-196A513AD28B}"/>
              </a:ext>
            </a:extLst>
          </p:cNvPr>
          <p:cNvSpPr/>
          <p:nvPr/>
        </p:nvSpPr>
        <p:spPr>
          <a:xfrm>
            <a:off x="8086946" y="2854842"/>
            <a:ext cx="2115880" cy="1148316"/>
          </a:xfrm>
          <a:prstGeom prst="wedgeRectCallout">
            <a:avLst>
              <a:gd name="adj1" fmla="val -246444"/>
              <a:gd name="adj2" fmla="val 640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дискриминант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B84EF651-920A-4ECA-A093-437004A534D4}"/>
              </a:ext>
            </a:extLst>
          </p:cNvPr>
          <p:cNvSpPr/>
          <p:nvPr/>
        </p:nvSpPr>
        <p:spPr>
          <a:xfrm>
            <a:off x="7060017" y="4412512"/>
            <a:ext cx="3583173" cy="659218"/>
          </a:xfrm>
          <a:prstGeom prst="wedgeRectCallout">
            <a:avLst>
              <a:gd name="adj1" fmla="val -181173"/>
              <a:gd name="adj2" fmla="val -53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if </a:t>
            </a:r>
            <a:r>
              <a:rPr lang="ru-RU" dirty="0"/>
              <a:t>проверяет значение дискриминанта</a:t>
            </a:r>
          </a:p>
        </p:txBody>
      </p:sp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AA03A763-7785-4519-BE70-4D070627383D}"/>
              </a:ext>
            </a:extLst>
          </p:cNvPr>
          <p:cNvSpPr/>
          <p:nvPr/>
        </p:nvSpPr>
        <p:spPr>
          <a:xfrm>
            <a:off x="5071730" y="4795284"/>
            <a:ext cx="659219" cy="10207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D3604C32-65A7-4F8A-B2C3-DCEE2DB6449E}"/>
              </a:ext>
            </a:extLst>
          </p:cNvPr>
          <p:cNvSpPr/>
          <p:nvPr/>
        </p:nvSpPr>
        <p:spPr>
          <a:xfrm>
            <a:off x="7662529" y="5323414"/>
            <a:ext cx="2746745" cy="612648"/>
          </a:xfrm>
          <a:prstGeom prst="wedgeRectCallout">
            <a:avLst>
              <a:gd name="adj1" fmla="val -120623"/>
              <a:gd name="adj2" fmla="val -520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корни и печатаем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24062674-AC3C-49F2-85E5-1B403055E087}"/>
              </a:ext>
            </a:extLst>
          </p:cNvPr>
          <p:cNvSpPr/>
          <p:nvPr/>
        </p:nvSpPr>
        <p:spPr>
          <a:xfrm>
            <a:off x="7104318" y="6011455"/>
            <a:ext cx="3583173" cy="750852"/>
          </a:xfrm>
          <a:prstGeom prst="wedgeRectCallout">
            <a:avLst>
              <a:gd name="adj1" fmla="val -139200"/>
              <a:gd name="adj2" fmla="val -34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Сообщаем, что корней нет, если дискриминант отрицательный</a:t>
            </a:r>
          </a:p>
        </p:txBody>
      </p:sp>
    </p:spTree>
    <p:extLst>
      <p:ext uri="{BB962C8B-B14F-4D97-AF65-F5344CB8AC3E}">
        <p14:creationId xmlns:p14="http://schemas.microsoft.com/office/powerpoint/2010/main" val="39323072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1533</TotalTime>
  <Words>3510</Words>
  <Application>Microsoft Office PowerPoint</Application>
  <PresentationFormat>Широкоэкранный</PresentationFormat>
  <Paragraphs>564</Paragraphs>
  <Slides>63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63</vt:i4>
      </vt:variant>
    </vt:vector>
  </HeadingPairs>
  <TitlesOfParts>
    <vt:vector size="68" baseType="lpstr">
      <vt:lpstr>Arial</vt:lpstr>
      <vt:lpstr>Calibri</vt:lpstr>
      <vt:lpstr>Calibri Light</vt:lpstr>
      <vt:lpstr>Consolas</vt:lpstr>
      <vt:lpstr>Тема Office</vt:lpstr>
      <vt:lpstr>Основы алгоритмизации и программирования для разработки ботов для телеграмм</vt:lpstr>
      <vt:lpstr>Цель тренинга</vt:lpstr>
      <vt:lpstr>Элементарное программирование</vt:lpstr>
      <vt:lpstr>Базовые основы Python</vt:lpstr>
      <vt:lpstr>История Python</vt:lpstr>
      <vt:lpstr>Первая программа</vt:lpstr>
      <vt:lpstr>Как устроена программа?</vt:lpstr>
      <vt:lpstr>Имена переменных</vt:lpstr>
      <vt:lpstr>Пример посложней</vt:lpstr>
      <vt:lpstr>Изучаем законы физики…</vt:lpstr>
      <vt:lpstr>Отступы в Python</vt:lpstr>
      <vt:lpstr>Отступы в Python</vt:lpstr>
      <vt:lpstr>Итоги модуля 1</vt:lpstr>
      <vt:lpstr>Средства разработки в Python</vt:lpstr>
      <vt:lpstr>Средства разработки Python</vt:lpstr>
      <vt:lpstr>Интерпретатор командной строки</vt:lpstr>
      <vt:lpstr>Интерпретатор командной строки</vt:lpstr>
      <vt:lpstr>PyCharm</vt:lpstr>
      <vt:lpstr>PyCharm</vt:lpstr>
      <vt:lpstr>Visual Studio Code</vt:lpstr>
      <vt:lpstr>Visual Studio Code</vt:lpstr>
      <vt:lpstr>Visual Studio Code</vt:lpstr>
      <vt:lpstr>Элементарные структуры данных</vt:lpstr>
      <vt:lpstr>Элементарные структуры данных</vt:lpstr>
      <vt:lpstr>Определение типа данных</vt:lpstr>
      <vt:lpstr>Переменные</vt:lpstr>
      <vt:lpstr>Переменные</vt:lpstr>
      <vt:lpstr>Численные типы данных</vt:lpstr>
      <vt:lpstr>Численные типы данных</vt:lpstr>
      <vt:lpstr>Численные типы данных. Простые операции</vt:lpstr>
      <vt:lpstr>Численные типы данных. Битовые операции</vt:lpstr>
      <vt:lpstr>Численные типы данных. Комплексные числа</vt:lpstr>
      <vt:lpstr>Строки</vt:lpstr>
      <vt:lpstr>Строки</vt:lpstr>
      <vt:lpstr>Байты (bytes)</vt:lpstr>
      <vt:lpstr>Массив байтов (bytearray)</vt:lpstr>
      <vt:lpstr>Операции со строками</vt:lpstr>
      <vt:lpstr>Элементарные операции со строками</vt:lpstr>
      <vt:lpstr>Оператор slice</vt:lpstr>
      <vt:lpstr>Оператор slice</vt:lpstr>
      <vt:lpstr>Оператор slice</vt:lpstr>
      <vt:lpstr>Форматированные строки</vt:lpstr>
      <vt:lpstr>Списки и кортежи</vt:lpstr>
      <vt:lpstr>Списки и кортежи</vt:lpstr>
      <vt:lpstr>Списки и кортежи</vt:lpstr>
      <vt:lpstr>Списки и кортежи</vt:lpstr>
      <vt:lpstr>Основные операции со списками</vt:lpstr>
      <vt:lpstr>Как кортежи и списки устроены внутри?</vt:lpstr>
      <vt:lpstr>Структура данных и операция присваивания</vt:lpstr>
      <vt:lpstr>Элементарные операции со списками и кортежами</vt:lpstr>
      <vt:lpstr>Словари</vt:lpstr>
      <vt:lpstr>Словари</vt:lpstr>
      <vt:lpstr>Словари</vt:lpstr>
      <vt:lpstr>Словари</vt:lpstr>
      <vt:lpstr>Множество</vt:lpstr>
      <vt:lpstr>Множество</vt:lpstr>
      <vt:lpstr>Простые операции с множествами</vt:lpstr>
      <vt:lpstr>Операции изменяющие множество</vt:lpstr>
      <vt:lpstr>Операции над множествами</vt:lpstr>
      <vt:lpstr>Элементарные операции над множествами</vt:lpstr>
      <vt:lpstr>Преобразование данных</vt:lpstr>
      <vt:lpstr>Преобразование данных</vt:lpstr>
      <vt:lpstr>Преобразование данных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алгоритмизации и программирования для разработки ботов для телеграмм</dc:title>
  <dc:creator>TICSIA</dc:creator>
  <cp:lastModifiedBy>Tsytovich, Pavel</cp:lastModifiedBy>
  <cp:revision>76</cp:revision>
  <dcterms:created xsi:type="dcterms:W3CDTF">2020-10-21T07:10:38Z</dcterms:created>
  <dcterms:modified xsi:type="dcterms:W3CDTF">2020-10-26T18:43:16Z</dcterms:modified>
</cp:coreProperties>
</file>