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0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42" r:id="rId87"/>
    <p:sldId id="339" r:id="rId88"/>
    <p:sldId id="344" r:id="rId89"/>
    <p:sldId id="345" r:id="rId90"/>
    <p:sldId id="348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46" r:id="rId104"/>
    <p:sldId id="362" r:id="rId105"/>
    <p:sldId id="363" r:id="rId106"/>
    <p:sldId id="364" r:id="rId107"/>
    <p:sldId id="365" r:id="rId108"/>
    <p:sldId id="366" r:id="rId109"/>
    <p:sldId id="367" r:id="rId110"/>
    <p:sldId id="347" r:id="rId111"/>
    <p:sldId id="368" r:id="rId112"/>
    <p:sldId id="370" r:id="rId113"/>
    <p:sldId id="371" r:id="rId114"/>
    <p:sldId id="369" r:id="rId115"/>
    <p:sldId id="372" r:id="rId116"/>
    <p:sldId id="373" r:id="rId117"/>
    <p:sldId id="375" r:id="rId118"/>
    <p:sldId id="374" r:id="rId119"/>
    <p:sldId id="376" r:id="rId120"/>
    <p:sldId id="377" r:id="rId121"/>
    <p:sldId id="378" r:id="rId122"/>
    <p:sldId id="379" r:id="rId123"/>
    <p:sldId id="380" r:id="rId124"/>
    <p:sldId id="393" r:id="rId125"/>
    <p:sldId id="382" r:id="rId126"/>
    <p:sldId id="383" r:id="rId127"/>
    <p:sldId id="384" r:id="rId128"/>
    <p:sldId id="386" r:id="rId129"/>
    <p:sldId id="385" r:id="rId130"/>
    <p:sldId id="387" r:id="rId131"/>
    <p:sldId id="388" r:id="rId132"/>
    <p:sldId id="394" r:id="rId133"/>
    <p:sldId id="389" r:id="rId134"/>
    <p:sldId id="390" r:id="rId135"/>
    <p:sldId id="395" r:id="rId136"/>
    <p:sldId id="391" r:id="rId137"/>
    <p:sldId id="397" r:id="rId138"/>
    <p:sldId id="396" r:id="rId139"/>
    <p:sldId id="398" r:id="rId140"/>
    <p:sldId id="400" r:id="rId141"/>
    <p:sldId id="399" r:id="rId142"/>
    <p:sldId id="401" r:id="rId143"/>
    <p:sldId id="409" r:id="rId144"/>
    <p:sldId id="408" r:id="rId145"/>
    <p:sldId id="410" r:id="rId146"/>
    <p:sldId id="402" r:id="rId147"/>
    <p:sldId id="403" r:id="rId148"/>
    <p:sldId id="407" r:id="rId149"/>
    <p:sldId id="411" r:id="rId150"/>
    <p:sldId id="412" r:id="rId151"/>
    <p:sldId id="413" r:id="rId152"/>
    <p:sldId id="414" r:id="rId153"/>
    <p:sldId id="415" r:id="rId154"/>
    <p:sldId id="416" r:id="rId155"/>
    <p:sldId id="405" r:id="rId156"/>
    <p:sldId id="417" r:id="rId157"/>
    <p:sldId id="406" r:id="rId158"/>
    <p:sldId id="392" r:id="rId159"/>
    <p:sldId id="381" r:id="rId160"/>
    <p:sldId id="418" r:id="rId161"/>
    <p:sldId id="419" r:id="rId162"/>
    <p:sldId id="420" r:id="rId163"/>
    <p:sldId id="421" r:id="rId164"/>
    <p:sldId id="422" r:id="rId165"/>
    <p:sldId id="427" r:id="rId166"/>
    <p:sldId id="423" r:id="rId167"/>
    <p:sldId id="424" r:id="rId168"/>
    <p:sldId id="428" r:id="rId169"/>
    <p:sldId id="429" r:id="rId170"/>
    <p:sldId id="425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26" r:id="rId179"/>
    <p:sldId id="437" r:id="rId180"/>
    <p:sldId id="439" r:id="rId181"/>
    <p:sldId id="440" r:id="rId182"/>
    <p:sldId id="441" r:id="rId183"/>
    <p:sldId id="442" r:id="rId184"/>
    <p:sldId id="443" r:id="rId185"/>
    <p:sldId id="445" r:id="rId186"/>
    <p:sldId id="450" r:id="rId187"/>
    <p:sldId id="451" r:id="rId188"/>
    <p:sldId id="444" r:id="rId189"/>
    <p:sldId id="446" r:id="rId190"/>
    <p:sldId id="452" r:id="rId191"/>
    <p:sldId id="448" r:id="rId192"/>
    <p:sldId id="454" r:id="rId193"/>
    <p:sldId id="449" r:id="rId194"/>
    <p:sldId id="453" r:id="rId195"/>
    <p:sldId id="455" r:id="rId196"/>
    <p:sldId id="456" r:id="rId197"/>
    <p:sldId id="457" r:id="rId198"/>
    <p:sldId id="458" r:id="rId199"/>
    <p:sldId id="459" r:id="rId200"/>
    <p:sldId id="460" r:id="rId201"/>
    <p:sldId id="461" r:id="rId202"/>
    <p:sldId id="462" r:id="rId203"/>
    <p:sldId id="463" r:id="rId204"/>
    <p:sldId id="464" r:id="rId205"/>
    <p:sldId id="465" r:id="rId206"/>
    <p:sldId id="466" r:id="rId207"/>
    <p:sldId id="469" r:id="rId208"/>
    <p:sldId id="470" r:id="rId209"/>
    <p:sldId id="472" r:id="rId210"/>
    <p:sldId id="474" r:id="rId211"/>
    <p:sldId id="471" r:id="rId212"/>
    <p:sldId id="473" r:id="rId213"/>
    <p:sldId id="477" r:id="rId214"/>
    <p:sldId id="478" r:id="rId215"/>
    <p:sldId id="479" r:id="rId216"/>
    <p:sldId id="467" r:id="rId217"/>
    <p:sldId id="475" r:id="rId218"/>
    <p:sldId id="476" r:id="rId219"/>
    <p:sldId id="480" r:id="rId220"/>
    <p:sldId id="481" r:id="rId221"/>
    <p:sldId id="482" r:id="rId222"/>
    <p:sldId id="468" r:id="rId223"/>
    <p:sldId id="484" r:id="rId224"/>
    <p:sldId id="483" r:id="rId225"/>
    <p:sldId id="485" r:id="rId226"/>
    <p:sldId id="486" r:id="rId227"/>
    <p:sldId id="487" r:id="rId228"/>
    <p:sldId id="493" r:id="rId229"/>
    <p:sldId id="488" r:id="rId230"/>
    <p:sldId id="489" r:id="rId231"/>
    <p:sldId id="490" r:id="rId232"/>
    <p:sldId id="491" r:id="rId233"/>
    <p:sldId id="492" r:id="rId234"/>
    <p:sldId id="494" r:id="rId235"/>
    <p:sldId id="495" r:id="rId236"/>
    <p:sldId id="496" r:id="rId237"/>
    <p:sldId id="497" r:id="rId238"/>
    <p:sldId id="498" r:id="rId239"/>
    <p:sldId id="503" r:id="rId240"/>
    <p:sldId id="504" r:id="rId241"/>
    <p:sldId id="505" r:id="rId242"/>
    <p:sldId id="508" r:id="rId243"/>
    <p:sldId id="509" r:id="rId244"/>
    <p:sldId id="510" r:id="rId245"/>
    <p:sldId id="499" r:id="rId246"/>
    <p:sldId id="506" r:id="rId247"/>
    <p:sldId id="507" r:id="rId248"/>
    <p:sldId id="502" r:id="rId249"/>
    <p:sldId id="511" r:id="rId250"/>
    <p:sldId id="512" r:id="rId251"/>
    <p:sldId id="513" r:id="rId252"/>
    <p:sldId id="500" r:id="rId253"/>
    <p:sldId id="515" r:id="rId254"/>
    <p:sldId id="514" r:id="rId255"/>
    <p:sldId id="501" r:id="rId256"/>
    <p:sldId id="516" r:id="rId257"/>
    <p:sldId id="517" r:id="rId258"/>
    <p:sldId id="519" r:id="rId259"/>
    <p:sldId id="518" r:id="rId260"/>
    <p:sldId id="520" r:id="rId261"/>
    <p:sldId id="521" r:id="rId262"/>
    <p:sldId id="522" r:id="rId263"/>
    <p:sldId id="523" r:id="rId264"/>
    <p:sldId id="524" r:id="rId265"/>
    <p:sldId id="525" r:id="rId266"/>
    <p:sldId id="526" r:id="rId267"/>
    <p:sldId id="527" r:id="rId268"/>
    <p:sldId id="528" r:id="rId269"/>
    <p:sldId id="529" r:id="rId27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commentAuthors" Target="commentAuthor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presProps" Target="pres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tableStyles" Target="tableStyle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31T23:45:04.208" idx="1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0:57:39.540" idx="2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  <a:p>
            <a:r>
              <a:rPr lang="ru-RU" dirty="0"/>
              <a:t>Эта функция будет вызываться при наборе пользователем команды </a:t>
            </a:r>
            <a:r>
              <a:rPr lang="en-US" dirty="0"/>
              <a:t>/start </a:t>
            </a:r>
            <a:r>
              <a:rPr lang="ru-RU" dirty="0"/>
              <a:t>в боте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«Хранитель культуры»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r>
              <a:rPr lang="ru-RU" dirty="0"/>
              <a:t>Этот фильтр будет вызваться при любом текстовом сообщении, которое получает бот</a:t>
            </a:r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«Педант»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  <a:p>
            <a:r>
              <a:rPr lang="ru-RU" dirty="0"/>
              <a:t>Бот должен ответить корректный или некорректные данные прислал 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</a:t>
            </a:r>
            <a:r>
              <a:rPr lang="en-US" dirty="0"/>
              <a:t> </a:t>
            </a:r>
            <a:r>
              <a:rPr lang="ru-RU" dirty="0"/>
              <a:t>и адреса электронной почты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бота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«Поиск».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 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4F9D-A1E7-4FAA-B43E-99462BF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бота на веб хуках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FE28-D160-4FA7-830C-AA1CE5B13644}"/>
              </a:ext>
            </a:extLst>
          </p:cNvPr>
          <p:cNvSpPr txBox="1"/>
          <p:nvPr/>
        </p:nvSpPr>
        <p:spPr>
          <a:xfrm>
            <a:off x="391633" y="4030662"/>
            <a:ext cx="462693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DFBB-AC83-4FAB-A0AC-EDBA8E980DF7}"/>
              </a:ext>
            </a:extLst>
          </p:cNvPr>
          <p:cNvSpPr txBox="1"/>
          <p:nvPr/>
        </p:nvSpPr>
        <p:spPr>
          <a:xfrm>
            <a:off x="5558170" y="1582341"/>
            <a:ext cx="609777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bot.delete_webhook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dp.storage.close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dp.storage.wait_closed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dispatcher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6E177B3-8CA3-4D75-BF6E-DAEBC3944B3E}"/>
              </a:ext>
            </a:extLst>
          </p:cNvPr>
          <p:cNvSpPr/>
          <p:nvPr/>
        </p:nvSpPr>
        <p:spPr>
          <a:xfrm>
            <a:off x="1031358" y="1384364"/>
            <a:ext cx="3157870" cy="612648"/>
          </a:xfrm>
          <a:prstGeom prst="wedgeRectCallout">
            <a:avLst>
              <a:gd name="adj1" fmla="val 105304"/>
              <a:gd name="adj2" fmla="val 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Установка </a:t>
            </a:r>
            <a:r>
              <a:rPr lang="ru-RU" dirty="0" err="1"/>
              <a:t>вебхука</a:t>
            </a:r>
            <a:r>
              <a:rPr lang="ru-RU" dirty="0"/>
              <a:t> при старте бота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189319B-0BBB-496C-9874-D56FD21370A7}"/>
              </a:ext>
            </a:extLst>
          </p:cNvPr>
          <p:cNvSpPr/>
          <p:nvPr/>
        </p:nvSpPr>
        <p:spPr>
          <a:xfrm>
            <a:off x="1031358" y="2307940"/>
            <a:ext cx="3157870" cy="612648"/>
          </a:xfrm>
          <a:prstGeom prst="wedgeRectCallout">
            <a:avLst>
              <a:gd name="adj1" fmla="val 102399"/>
              <a:gd name="adj2" fmla="val 36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</a:t>
            </a:r>
            <a:r>
              <a:rPr lang="ru-RU" dirty="0" err="1"/>
              <a:t>вебхука</a:t>
            </a:r>
            <a:r>
              <a:rPr lang="ru-RU" dirty="0"/>
              <a:t> при остановке бота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A6D5135-7DD8-42CF-BE80-8FFB02970222}"/>
              </a:ext>
            </a:extLst>
          </p:cNvPr>
          <p:cNvSpPr/>
          <p:nvPr/>
        </p:nvSpPr>
        <p:spPr>
          <a:xfrm>
            <a:off x="1031358" y="3231516"/>
            <a:ext cx="3157870" cy="612648"/>
          </a:xfrm>
          <a:prstGeom prst="wedgeRectCallout">
            <a:avLst>
              <a:gd name="adj1" fmla="val 101389"/>
              <a:gd name="adj2" fmla="val 18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цикла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5193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Команда (сообщение, начинающееся с «</a:t>
            </a:r>
            <a:r>
              <a:rPr lang="en-US" dirty="0"/>
              <a:t>/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регулярному выражению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типу контента сообщения (текст, фото и т.д.)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6072-B511-4140-A67B-583D1C5EFABC}"/>
              </a:ext>
            </a:extLst>
          </p:cNvPr>
          <p:cNvSpPr txBox="1"/>
          <p:nvPr/>
        </p:nvSpPr>
        <p:spPr>
          <a:xfrm>
            <a:off x="1209452" y="2393177"/>
            <a:ext cx="1025244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'welcome'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cmd_handler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B94A4-5E8A-4360-A523-E66217985E31}"/>
              </a:ext>
            </a:extLst>
          </p:cNvPr>
          <p:cNvSpPr txBox="1"/>
          <p:nvPr/>
        </p:nvSpPr>
        <p:spPr>
          <a:xfrm>
            <a:off x="1209452" y="4679476"/>
            <a:ext cx="102524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'^[a-z]+-[0-9]+'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2B53E-B19A-4024-BF9F-7B7E1C84818D}"/>
              </a:ext>
            </a:extLst>
          </p:cNvPr>
          <p:cNvSpPr txBox="1"/>
          <p:nvPr/>
        </p:nvSpPr>
        <p:spPr>
          <a:xfrm>
            <a:off x="1209452" y="3145395"/>
            <a:ext cx="833858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(filters.RegexpCommandsFilter(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regexp_commands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'item_([0-9]*)'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4B51-47DA-4CCE-84E5-34B4BF6D54C7}"/>
              </a:ext>
            </a:extLst>
          </p:cNvPr>
          <p:cNvSpPr txBox="1"/>
          <p:nvPr/>
        </p:nvSpPr>
        <p:spPr>
          <a:xfrm>
            <a:off x="1209452" y="6098184"/>
            <a:ext cx="1033750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=ContentType.PHOTO |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593577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Фильтр по пользовательской функции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Несколько фильтров могут последовательно применяться к одному обработчику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1DBA5-9626-47E7-9681-BDC89BE4FB69}"/>
              </a:ext>
            </a:extLst>
          </p:cNvPr>
          <p:cNvSpPr txBox="1"/>
          <p:nvPr/>
        </p:nvSpPr>
        <p:spPr>
          <a:xfrm>
            <a:off x="838199" y="2505670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CD94F-F8CD-436C-8EF5-FBAEB4CECAED}"/>
              </a:ext>
            </a:extLst>
          </p:cNvPr>
          <p:cNvSpPr txBox="1"/>
          <p:nvPr/>
        </p:nvSpPr>
        <p:spPr>
          <a:xfrm>
            <a:off x="838198" y="4202817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88FA2-8DB0-486B-849C-681110BCE68C}"/>
              </a:ext>
            </a:extLst>
          </p:cNvPr>
          <p:cNvSpPr txBox="1"/>
          <p:nvPr/>
        </p:nvSpPr>
        <p:spPr>
          <a:xfrm>
            <a:off x="838197" y="5292546"/>
            <a:ext cx="1091077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demojize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new_moon_with_face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2845432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0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отправки ответа бота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481987-D92F-4B69-826D-7408AEEB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71363"/>
              </p:ext>
            </p:extLst>
          </p:nvPr>
        </p:nvGraphicFramePr>
        <p:xfrm>
          <a:off x="838200" y="1394225"/>
          <a:ext cx="1051560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074">
                  <a:extLst>
                    <a:ext uri="{9D8B030D-6E8A-4147-A177-3AD203B41FA5}">
                      <a16:colId xmlns:a16="http://schemas.microsoft.com/office/drawing/2014/main" val="2230332417"/>
                    </a:ext>
                  </a:extLst>
                </a:gridCol>
                <a:gridCol w="7802526">
                  <a:extLst>
                    <a:ext uri="{9D8B030D-6E8A-4147-A177-3AD203B41FA5}">
                      <a16:colId xmlns:a16="http://schemas.microsoft.com/office/drawing/2014/main" val="144592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reply()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ответа с цитированием исходного сообщения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Формирование ответа на исходное сообщение без цитирования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xxxr_photo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графического изображения в ответе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xxx_audio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xxx_animation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анимации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2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xxx_document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9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xxx_video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видео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xxx_voice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 как голосового </a:t>
                      </a:r>
                      <a:r>
                        <a:rPr lang="ru-RU" dirty="0" err="1"/>
                        <a:t>сообшения</a:t>
                      </a:r>
                      <a:r>
                        <a:rPr lang="ru-RU" dirty="0"/>
                        <a:t>. Клиент отображает файл в ответе как голосовое сообщение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xxx_media_group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несколько фотографий, аудиофайлов и т.д. в одном ответе через </a:t>
                      </a:r>
                      <a:r>
                        <a:rPr lang="ru-RU" dirty="0" err="1"/>
                        <a:t>сериализованный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формат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xxx_contact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контакт (телефон) в качестве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в ответе анимированный эмодзи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87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3C9E-E561-4BFE-8532-00331353E591}"/>
              </a:ext>
            </a:extLst>
          </p:cNvPr>
          <p:cNvSpPr txBox="1"/>
          <p:nvPr/>
        </p:nvSpPr>
        <p:spPr>
          <a:xfrm>
            <a:off x="838200" y="715998"/>
            <a:ext cx="898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ответа используйте методы объекта сообщения, который передается</a:t>
            </a:r>
            <a:br>
              <a:rPr lang="ru-RU" dirty="0"/>
            </a:br>
            <a:r>
              <a:rPr lang="ru-RU" dirty="0"/>
              <a:t>в параметры обработчика:</a:t>
            </a:r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C6409-9911-40D4-A8A4-F7576BCA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82486"/>
            <a:ext cx="4595037" cy="1325563"/>
          </a:xfrm>
        </p:spPr>
        <p:txBody>
          <a:bodyPr/>
          <a:lstStyle/>
          <a:p>
            <a:r>
              <a:rPr lang="ru-RU" dirty="0"/>
              <a:t>Примеры ответов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E0D1-479A-4CE3-A294-2B211B1A8B2A}"/>
              </a:ext>
            </a:extLst>
          </p:cNvPr>
          <p:cNvSpPr txBox="1"/>
          <p:nvPr/>
        </p:nvSpPr>
        <p:spPr>
          <a:xfrm>
            <a:off x="5380074" y="745268"/>
            <a:ext cx="6598515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Bot, Dispatcher, executor, types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**************************************************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Картинка"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message.answer_photo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'python.jpg'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Звук"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Сообщение"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37C5B77F-EE27-4F41-8F97-99B682907234}"/>
              </a:ext>
            </a:extLst>
          </p:cNvPr>
          <p:cNvSpPr/>
          <p:nvPr/>
        </p:nvSpPr>
        <p:spPr>
          <a:xfrm>
            <a:off x="988828" y="1408049"/>
            <a:ext cx="3434316" cy="612648"/>
          </a:xfrm>
          <a:prstGeom prst="wedgeRectCallout">
            <a:avLst>
              <a:gd name="adj1" fmla="val 85359"/>
              <a:gd name="adj2" fmla="val 13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фото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84D0EA6-315C-4D11-BBC6-6E200D0C2627}"/>
              </a:ext>
            </a:extLst>
          </p:cNvPr>
          <p:cNvSpPr/>
          <p:nvPr/>
        </p:nvSpPr>
        <p:spPr>
          <a:xfrm>
            <a:off x="988828" y="2733612"/>
            <a:ext cx="3434316" cy="612648"/>
          </a:xfrm>
          <a:prstGeom prst="wedgeRectCallout">
            <a:avLst>
              <a:gd name="adj1" fmla="val 87836"/>
              <a:gd name="adj2" fmla="val 39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звука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40F2EA0-C396-43A1-BBEC-24DEBB187621}"/>
              </a:ext>
            </a:extLst>
          </p:cNvPr>
          <p:cNvSpPr/>
          <p:nvPr/>
        </p:nvSpPr>
        <p:spPr>
          <a:xfrm>
            <a:off x="988828" y="3913826"/>
            <a:ext cx="3434316" cy="612648"/>
          </a:xfrm>
          <a:prstGeom prst="wedgeRectCallout">
            <a:avLst>
              <a:gd name="adj1" fmla="val 88455"/>
              <a:gd name="adj2" fmla="val -3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голосового сообщения</a:t>
            </a:r>
          </a:p>
        </p:txBody>
      </p:sp>
    </p:spTree>
    <p:extLst>
      <p:ext uri="{BB962C8B-B14F-4D97-AF65-F5344CB8AC3E}">
        <p14:creationId xmlns:p14="http://schemas.microsoft.com/office/powerpoint/2010/main" val="3925979194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C63F8-65D7-47ED-B609-99FBCC5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– простейший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86B9-75D0-49B9-8238-A6C920C4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Разработайте бота в режиме </a:t>
            </a:r>
            <a:r>
              <a:rPr lang="ru-RU" dirty="0" err="1"/>
              <a:t>поллинга</a:t>
            </a:r>
            <a:r>
              <a:rPr lang="ru-RU" dirty="0"/>
              <a:t>, который реализует все функции из модулей 1-9 и 11</a:t>
            </a:r>
          </a:p>
          <a:p>
            <a:r>
              <a:rPr lang="ru-RU" dirty="0"/>
              <a:t>Начальные фразы запроса в предыдущих упражнения переведите в регулярные выражения и опишите для каждого из них собственный обработчик</a:t>
            </a:r>
          </a:p>
          <a:p>
            <a:r>
              <a:rPr lang="ru-RU" dirty="0"/>
              <a:t>Логику обработки реализуйте в отдельном пакете «</a:t>
            </a:r>
            <a:r>
              <a:rPr lang="en-US" dirty="0" err="1"/>
              <a:t>business_service</a:t>
            </a:r>
            <a:r>
              <a:rPr lang="ru-RU" dirty="0"/>
              <a:t>». Можно просто перенести в этот пакет модули из ранее сделанных упражнений и корректно вызвать их функции из обработчиков сообщений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46542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типа клавиатур:</a:t>
            </a:r>
          </a:p>
          <a:p>
            <a:pPr lvl="1"/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позволяет определить шаблон сообщений, которыми может отвечать пользователей</a:t>
            </a:r>
          </a:p>
          <a:p>
            <a:pPr lvl="1"/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можно создать собственную клавиатуру, в клавиши которой мы можем заложить некоторую информацию, например текст, внутреннюю ссылку и т.д.</a:t>
            </a:r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0F417-E2C0-4BC3-9BD5-CCA6291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одна клавиша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07D49-864F-4274-A3EE-2D1CD4C2167C}"/>
              </a:ext>
            </a:extLst>
          </p:cNvPr>
          <p:cNvSpPr txBox="1"/>
          <p:nvPr/>
        </p:nvSpPr>
        <p:spPr>
          <a:xfrm>
            <a:off x="3219894" y="2806744"/>
            <a:ext cx="846528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Добро пожаловать 🚪 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70B3B6-38DB-488E-BB98-A10D894C65D6}"/>
              </a:ext>
            </a:extLst>
          </p:cNvPr>
          <p:cNvSpPr/>
          <p:nvPr/>
        </p:nvSpPr>
        <p:spPr>
          <a:xfrm>
            <a:off x="244548" y="1942392"/>
            <a:ext cx="2647507" cy="612648"/>
          </a:xfrm>
          <a:prstGeom prst="wedgeRectCallout">
            <a:avLst>
              <a:gd name="adj1" fmla="val 70332"/>
              <a:gd name="adj2" fmla="val 124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кнопки с текстом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277B8BB-35AB-4BA9-824D-D4B4DFC55D8F}"/>
              </a:ext>
            </a:extLst>
          </p:cNvPr>
          <p:cNvSpPr/>
          <p:nvPr/>
        </p:nvSpPr>
        <p:spPr>
          <a:xfrm>
            <a:off x="244548" y="3122676"/>
            <a:ext cx="2647507" cy="612648"/>
          </a:xfrm>
          <a:prstGeom prst="wedgeRectCallout">
            <a:avLst>
              <a:gd name="adj1" fmla="val 70734"/>
              <a:gd name="adj2" fmla="val -2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клавиатуры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E806B381-00E8-41C7-8D13-093B8295106F}"/>
              </a:ext>
            </a:extLst>
          </p:cNvPr>
          <p:cNvSpPr/>
          <p:nvPr/>
        </p:nvSpPr>
        <p:spPr>
          <a:xfrm>
            <a:off x="244547" y="4898313"/>
            <a:ext cx="2647507" cy="612648"/>
          </a:xfrm>
          <a:prstGeom prst="wedgeRectCallout">
            <a:avLst>
              <a:gd name="adj1" fmla="val 78365"/>
              <a:gd name="adj2" fmla="val -1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Указание клавиатуры в ответе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5BEC28-8012-440B-9DB6-0017184B1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2773" y="5204637"/>
            <a:ext cx="7492409" cy="1477328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5015F7D-5954-4CBE-93FE-23EC9006710D}"/>
              </a:ext>
            </a:extLst>
          </p:cNvPr>
          <p:cNvSpPr/>
          <p:nvPr/>
        </p:nvSpPr>
        <p:spPr>
          <a:xfrm>
            <a:off x="6741042" y="4463654"/>
            <a:ext cx="1414130" cy="6126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15395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1526D-9957-4160-9BB4-872CA7F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1EE7812-733F-4FF6-B26E-C197C9090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59505"/>
              </p:ext>
            </p:extLst>
          </p:nvPr>
        </p:nvGraphicFramePr>
        <p:xfrm>
          <a:off x="668080" y="2009140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693">
                  <a:extLst>
                    <a:ext uri="{9D8B030D-6E8A-4147-A177-3AD203B41FA5}">
                      <a16:colId xmlns:a16="http://schemas.microsoft.com/office/drawing/2014/main" val="3007815733"/>
                    </a:ext>
                  </a:extLst>
                </a:gridCol>
                <a:gridCol w="6228907">
                  <a:extLst>
                    <a:ext uri="{9D8B030D-6E8A-4147-A177-3AD203B41FA5}">
                      <a16:colId xmlns:a16="http://schemas.microsoft.com/office/drawing/2014/main" val="426104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5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Строка текста или кнопка (обязательный)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Текст, отображаемый на кнопке. Этот текст будет отправлен по нажатию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2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resize_keyboard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кнопка будет занимать минимальное пространство,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кнопка будет занимать все возможное пространство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one_time_keyboard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после отправки ответа клавиатура будет спрятана,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клавиатура будет отображаться все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2452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5D177-82AF-48F2-8782-D3A6F261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KeyboardButton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0D56656-831E-40FC-AFF3-3D9C2B17C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683287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414">
                  <a:extLst>
                    <a:ext uri="{9D8B030D-6E8A-4147-A177-3AD203B41FA5}">
                      <a16:colId xmlns:a16="http://schemas.microsoft.com/office/drawing/2014/main" val="1499300207"/>
                    </a:ext>
                  </a:extLst>
                </a:gridCol>
                <a:gridCol w="6973186">
                  <a:extLst>
                    <a:ext uri="{9D8B030D-6E8A-4147-A177-3AD203B41FA5}">
                      <a16:colId xmlns:a16="http://schemas.microsoft.com/office/drawing/2014/main" val="381136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9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8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request_contact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Номер телефона пользователя будет отправлен боту в ответ на нажатие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Локация пользователя будет отправлена боту в ответ на нажатие 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1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68245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B4432-79AC-49C5-A8FB-F890F345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82"/>
            <a:ext cx="10515600" cy="818708"/>
          </a:xfrm>
        </p:spPr>
        <p:txBody>
          <a:bodyPr/>
          <a:lstStyle/>
          <a:p>
            <a:r>
              <a:rPr lang="en-US" dirty="0" err="1"/>
              <a:t>ReplyKeyboardMarkup</a:t>
            </a:r>
            <a:r>
              <a:rPr lang="ru-RU" dirty="0"/>
              <a:t> – несколько клавиш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0B891-1C6B-4F6A-A2EA-F7C62ED7562D}"/>
              </a:ext>
            </a:extLst>
          </p:cNvPr>
          <p:cNvSpPr txBox="1"/>
          <p:nvPr/>
        </p:nvSpPr>
        <p:spPr>
          <a:xfrm>
            <a:off x="3072809" y="2090564"/>
            <a:ext cx="664534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'complex'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complex_keyboard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🌄'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📞'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🌍'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kb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kb.row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button_location,button_contact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кнопку'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59BA2F03-C3F9-4581-B9E9-5F0901A6E2E2}"/>
              </a:ext>
            </a:extLst>
          </p:cNvPr>
          <p:cNvSpPr/>
          <p:nvPr/>
        </p:nvSpPr>
        <p:spPr>
          <a:xfrm>
            <a:off x="7215962" y="4423144"/>
            <a:ext cx="1233377" cy="62732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2202ED5-F1EA-40A1-AC9E-51C2958B7C0F}"/>
              </a:ext>
            </a:extLst>
          </p:cNvPr>
          <p:cNvSpPr/>
          <p:nvPr/>
        </p:nvSpPr>
        <p:spPr>
          <a:xfrm>
            <a:off x="191386" y="1073673"/>
            <a:ext cx="2679404" cy="818707"/>
          </a:xfrm>
          <a:prstGeom prst="wedgeRectCallout">
            <a:avLst>
              <a:gd name="adj1" fmla="val 76389"/>
              <a:gd name="adj2" fmla="val 240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Добавление кнопки 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6094EC4-648C-4174-99C7-85EC1771C069}"/>
              </a:ext>
            </a:extLst>
          </p:cNvPr>
          <p:cNvSpPr/>
          <p:nvPr/>
        </p:nvSpPr>
        <p:spPr>
          <a:xfrm>
            <a:off x="170121" y="4183802"/>
            <a:ext cx="2679404" cy="818707"/>
          </a:xfrm>
          <a:prstGeom prst="wedgeRectCallout">
            <a:avLst>
              <a:gd name="adj1" fmla="val 78374"/>
              <a:gd name="adj2" fmla="val -106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Массив кнопок располагается в одной строке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3CA224D7-D144-4BB9-9E9C-97B3BA3A79D1}"/>
              </a:ext>
            </a:extLst>
          </p:cNvPr>
          <p:cNvSpPr/>
          <p:nvPr/>
        </p:nvSpPr>
        <p:spPr>
          <a:xfrm>
            <a:off x="9477156" y="1176745"/>
            <a:ext cx="2679404" cy="818707"/>
          </a:xfrm>
          <a:prstGeom prst="wedgeRectCallout">
            <a:avLst>
              <a:gd name="adj1" fmla="val -74801"/>
              <a:gd name="adj2" fmla="val 15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контакт пользователя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AB5868D3-D0F8-4946-B424-9DBA53C55A73}"/>
              </a:ext>
            </a:extLst>
          </p:cNvPr>
          <p:cNvSpPr/>
          <p:nvPr/>
        </p:nvSpPr>
        <p:spPr>
          <a:xfrm>
            <a:off x="9477156" y="4327451"/>
            <a:ext cx="2679404" cy="818707"/>
          </a:xfrm>
          <a:prstGeom prst="wedgeRectCallout">
            <a:avLst>
              <a:gd name="adj1" fmla="val -86102"/>
              <a:gd name="adj2" fmla="val -186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локацию пользователя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2308BB-1ADB-44A1-BC4C-B36DE7D76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6" t="77988"/>
          <a:stretch/>
        </p:blipFill>
        <p:spPr>
          <a:xfrm>
            <a:off x="4543645" y="5351720"/>
            <a:ext cx="6836736" cy="1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9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C2D2A-0761-4614-BD88-C0A721C8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166B3-295F-41CA-A744-5BC44749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</a:t>
            </a:r>
            <a:r>
              <a:rPr lang="ru-RU" dirty="0"/>
              <a:t>клавиатура позволяет создавать кнопки, которые являются ярлыком для некоторого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035927735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создание кнопки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5732E-C557-4F10-8A38-D496F38D88EF}"/>
              </a:ext>
            </a:extLst>
          </p:cNvPr>
          <p:cNvSpPr txBox="1"/>
          <p:nvPr/>
        </p:nvSpPr>
        <p:spPr>
          <a:xfrm>
            <a:off x="838200" y="2967335"/>
            <a:ext cx="985903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button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🏃'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().add(button)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на кнопку - получишь результат'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=kb)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7CF9BD-540B-4F13-8723-423D44A1C4AF}"/>
              </a:ext>
            </a:extLst>
          </p:cNvPr>
          <p:cNvSpPr/>
          <p:nvPr/>
        </p:nvSpPr>
        <p:spPr>
          <a:xfrm>
            <a:off x="7208874" y="1541721"/>
            <a:ext cx="3488365" cy="1020726"/>
          </a:xfrm>
          <a:prstGeom prst="wedgeRectCallout">
            <a:avLst>
              <a:gd name="adj1" fmla="val -46436"/>
              <a:gd name="adj2" fmla="val 9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текст, по которому обработчик опознает нажатую кнопку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73746451-7F2D-43ED-8909-1B357D8B92A2}"/>
              </a:ext>
            </a:extLst>
          </p:cNvPr>
          <p:cNvSpPr/>
          <p:nvPr/>
        </p:nvSpPr>
        <p:spPr>
          <a:xfrm>
            <a:off x="2349795" y="1541721"/>
            <a:ext cx="2892056" cy="612648"/>
          </a:xfrm>
          <a:prstGeom prst="wedgeRectCallout">
            <a:avLst>
              <a:gd name="adj1" fmla="val 42881"/>
              <a:gd name="adj2" fmla="val 185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 кнопки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A367FD1B-E749-4A57-A938-F090EECF1A54}"/>
              </a:ext>
            </a:extLst>
          </p:cNvPr>
          <p:cNvSpPr/>
          <p:nvPr/>
        </p:nvSpPr>
        <p:spPr>
          <a:xfrm>
            <a:off x="3157869" y="4529470"/>
            <a:ext cx="3253563" cy="612648"/>
          </a:xfrm>
          <a:prstGeom prst="wedgeRectCallout">
            <a:avLst>
              <a:gd name="adj1" fmla="val -4166"/>
              <a:gd name="adj2" fmla="val -218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Добавляем кнопку в набор</a:t>
            </a:r>
          </a:p>
        </p:txBody>
      </p:sp>
    </p:spTree>
    <p:extLst>
      <p:ext uri="{BB962C8B-B14F-4D97-AF65-F5344CB8AC3E}">
        <p14:creationId xmlns:p14="http://schemas.microsoft.com/office/powerpoint/2010/main" val="3835944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Обработчик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DC45D-5B9C-4546-A242-E9CB9BFAD897}"/>
              </a:ext>
            </a:extLst>
          </p:cNvPr>
          <p:cNvSpPr txBox="1"/>
          <p:nvPr/>
        </p:nvSpPr>
        <p:spPr>
          <a:xfrm>
            <a:off x="444796" y="3429000"/>
            <a:ext cx="887995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@dp.callback_query_handler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first_button_handler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types.CallbackQuery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bot.answer_callback_query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(callback_query.id)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bot.send_message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(callback_query.from_user.id,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🌞'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A1C02EC3-3081-41FC-9187-8C09172C4414}"/>
              </a:ext>
            </a:extLst>
          </p:cNvPr>
          <p:cNvSpPr/>
          <p:nvPr/>
        </p:nvSpPr>
        <p:spPr>
          <a:xfrm>
            <a:off x="5888666" y="1654158"/>
            <a:ext cx="5103628" cy="954107"/>
          </a:xfrm>
          <a:prstGeom prst="wedgeRectCallout">
            <a:avLst>
              <a:gd name="adj1" fmla="val -51158"/>
              <a:gd name="adj2" fmla="val 142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Лямбда выражение фильтр, которое возвращает </a:t>
            </a:r>
            <a:r>
              <a:rPr lang="en-US" dirty="0"/>
              <a:t>True</a:t>
            </a:r>
            <a:r>
              <a:rPr lang="ru-RU" dirty="0"/>
              <a:t>, если нажатие кнопки следует обработать этим обработчиком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4A7DB7A9-7FFD-4DD7-AC80-83977F10F6D2}"/>
              </a:ext>
            </a:extLst>
          </p:cNvPr>
          <p:cNvSpPr/>
          <p:nvPr/>
        </p:nvSpPr>
        <p:spPr>
          <a:xfrm>
            <a:off x="2752061" y="5316692"/>
            <a:ext cx="3136605" cy="1200328"/>
          </a:xfrm>
          <a:prstGeom prst="wedgeRectCallout">
            <a:avLst>
              <a:gd name="adj1" fmla="val -59476"/>
              <a:gd name="adj2" fmla="val -13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Следует обязательно ответить, иначе пользователь будет наблюдать «часы» в чате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6FF031F-38BE-4DF3-B0D7-19E7220EE9C7}"/>
              </a:ext>
            </a:extLst>
          </p:cNvPr>
          <p:cNvSpPr/>
          <p:nvPr/>
        </p:nvSpPr>
        <p:spPr>
          <a:xfrm>
            <a:off x="6496492" y="5316279"/>
            <a:ext cx="4933507" cy="1051362"/>
          </a:xfrm>
          <a:prstGeom prst="wedgeRectCallout">
            <a:avLst>
              <a:gd name="adj1" fmla="val -104252"/>
              <a:gd name="adj2" fmla="val -121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 отправке ответного сообщения следует вызвать метод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send_message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бота и указать идентификатор пользователя, которому отправляется сообщение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A716DB5C-0F1F-4C07-811D-9DDAE13C41F1}"/>
              </a:ext>
            </a:extLst>
          </p:cNvPr>
          <p:cNvSpPr/>
          <p:nvPr/>
        </p:nvSpPr>
        <p:spPr>
          <a:xfrm>
            <a:off x="444795" y="1501930"/>
            <a:ext cx="4382385" cy="1036538"/>
          </a:xfrm>
          <a:prstGeom prst="wedgeRectCallout">
            <a:avLst>
              <a:gd name="adj1" fmla="val -26899"/>
              <a:gd name="adj2" fmla="val 147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декоратор обработчика обратного вызова в функции, которая будет обрабатывать нажатие кнопки</a:t>
            </a:r>
          </a:p>
        </p:txBody>
      </p:sp>
    </p:spTree>
    <p:extLst>
      <p:ext uri="{BB962C8B-B14F-4D97-AF65-F5344CB8AC3E}">
        <p14:creationId xmlns:p14="http://schemas.microsoft.com/office/powerpoint/2010/main" val="4082960748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1CE54-D6F3-4015-B2BA-1C742ACA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08"/>
            <a:ext cx="10515600" cy="1325563"/>
          </a:xfrm>
        </p:spPr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ярлыки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BA899-F3BD-43AC-AF49-6BAD28A9CFAC}"/>
              </a:ext>
            </a:extLst>
          </p:cNvPr>
          <p:cNvSpPr txBox="1"/>
          <p:nvPr/>
        </p:nvSpPr>
        <p:spPr>
          <a:xfrm>
            <a:off x="147083" y="2136338"/>
            <a:ext cx="858224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btn_google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🖐'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"https://google.com"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🎳’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🔭’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btn_google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E956388-D0A1-46E8-A973-A740B71FC9B6}"/>
              </a:ext>
            </a:extLst>
          </p:cNvPr>
          <p:cNvSpPr/>
          <p:nvPr/>
        </p:nvSpPr>
        <p:spPr>
          <a:xfrm>
            <a:off x="8973878" y="3428999"/>
            <a:ext cx="2679404" cy="999460"/>
          </a:xfrm>
          <a:prstGeom prst="wedgeRectCallout">
            <a:avLst>
              <a:gd name="adj1" fmla="val -156151"/>
              <a:gd name="adj2" fmla="val -10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текущем чате будет вставлено имя бота и строка </a:t>
            </a:r>
            <a:r>
              <a:rPr lang="en-US" dirty="0"/>
              <a:t>‘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A5866D-1F71-4D83-B562-5D14FE820694}"/>
              </a:ext>
            </a:extLst>
          </p:cNvPr>
          <p:cNvSpPr/>
          <p:nvPr/>
        </p:nvSpPr>
        <p:spPr>
          <a:xfrm>
            <a:off x="8973878" y="4922874"/>
            <a:ext cx="3072809" cy="999460"/>
          </a:xfrm>
          <a:prstGeom prst="wedgeRectCallout">
            <a:avLst>
              <a:gd name="adj1" fmla="val -252597"/>
              <a:gd name="adj2" fmla="val -192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выбранном пользователем  чате будет вставлено имя бота и строка </a:t>
            </a:r>
            <a:r>
              <a:rPr lang="en-US" dirty="0"/>
              <a:t>‘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690D52F-D121-4744-83DB-21B6CFECABA8}"/>
              </a:ext>
            </a:extLst>
          </p:cNvPr>
          <p:cNvSpPr/>
          <p:nvPr/>
        </p:nvSpPr>
        <p:spPr>
          <a:xfrm>
            <a:off x="8973878" y="1584251"/>
            <a:ext cx="2658141" cy="1325562"/>
          </a:xfrm>
          <a:prstGeom prst="wedgeRectCallout">
            <a:avLst>
              <a:gd name="adj1" fmla="val -75595"/>
              <a:gd name="adj2" fmla="val 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 по нажатию кнопки будет направлен на </a:t>
            </a:r>
            <a:r>
              <a:rPr lang="en-US" dirty="0"/>
              <a:t>https://google.com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066885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EB14C0-FB80-442D-9941-7C2172A0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с клавиатурой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2F2C6AE-A345-496E-A8ED-BEF024B4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Реализуйте с помощью </a:t>
            </a:r>
            <a:r>
              <a:rPr lang="en-US" dirty="0" err="1"/>
              <a:t>ReplyKeyboardMarkup</a:t>
            </a:r>
            <a:r>
              <a:rPr lang="en-US" dirty="0"/>
              <a:t> </a:t>
            </a:r>
            <a:r>
              <a:rPr lang="ru-RU" dirty="0"/>
              <a:t>поиск информации по ключевым словам (упражнение из 8 модуля). Возьмите четыре любых ключевых слова</a:t>
            </a:r>
            <a:r>
              <a:rPr lang="en-US" dirty="0"/>
              <a:t>. </a:t>
            </a:r>
            <a:r>
              <a:rPr lang="ru-RU" dirty="0"/>
              <a:t>Данный тип клавиатуры должен появляться по команде «</a:t>
            </a:r>
            <a:r>
              <a:rPr lang="en-US" dirty="0"/>
              <a:t>/keyboard</a:t>
            </a:r>
            <a:r>
              <a:rPr lang="ru-RU" dirty="0"/>
              <a:t>»</a:t>
            </a:r>
          </a:p>
          <a:p>
            <a:r>
              <a:rPr lang="ru-RU" dirty="0"/>
              <a:t>Реализуйте с помощью </a:t>
            </a:r>
            <a:r>
              <a:rPr lang="en-US" dirty="0" err="1"/>
              <a:t>InlineKeyboardMarkup</a:t>
            </a:r>
            <a:r>
              <a:rPr lang="en-US" dirty="0"/>
              <a:t> </a:t>
            </a:r>
            <a:r>
              <a:rPr lang="ru-RU" dirty="0"/>
              <a:t>отображения расписания поездов с одной станции на другую по вашему выбору (упражнение из 7 модуля) , а также отображения курса национальной валюты (упражнение из 9 модуля). Данный тип клавиатуры должен появляться по команде «</a:t>
            </a:r>
            <a:r>
              <a:rPr lang="en-US" dirty="0"/>
              <a:t>/inline</a:t>
            </a:r>
            <a:r>
              <a:rPr lang="ru-RU" dirty="0"/>
              <a:t>»</a:t>
            </a:r>
          </a:p>
          <a:p>
            <a:r>
              <a:rPr lang="ru-RU" dirty="0"/>
              <a:t>Реализуйте указанные функции в пакете «</a:t>
            </a:r>
            <a:r>
              <a:rPr lang="en-US" dirty="0" err="1"/>
              <a:t>business_service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782121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A3BFE-3264-4CE2-A5C9-351D3E89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Подведение итогов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078C68-5570-4061-BF7B-A247EC9DE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1609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838A5-6308-4582-AA21-E7C3256B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время тренинга вы…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A499C-3E21-453C-AA47-0895BC51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Изучили основы языка </a:t>
            </a:r>
            <a:r>
              <a:rPr lang="en-US" dirty="0"/>
              <a:t>Python</a:t>
            </a:r>
          </a:p>
          <a:p>
            <a:r>
              <a:rPr lang="en-US" dirty="0"/>
              <a:t> </a:t>
            </a:r>
            <a:r>
              <a:rPr lang="ru-RU" dirty="0"/>
              <a:t>Познакомились с типовыми приемами работы:</a:t>
            </a:r>
          </a:p>
          <a:p>
            <a:pPr lvl="1"/>
            <a:r>
              <a:rPr lang="ru-RU" dirty="0"/>
              <a:t>С реляционными базами данных</a:t>
            </a:r>
          </a:p>
          <a:p>
            <a:pPr lvl="1"/>
            <a:r>
              <a:rPr lang="ru-RU" dirty="0"/>
              <a:t>С </a:t>
            </a:r>
            <a:r>
              <a:rPr lang="en-US" dirty="0"/>
              <a:t>NoSQL </a:t>
            </a:r>
            <a:r>
              <a:rPr lang="ru-RU" dirty="0"/>
              <a:t>базами данных</a:t>
            </a:r>
          </a:p>
          <a:p>
            <a:pPr lvl="1"/>
            <a:r>
              <a:rPr lang="ru-RU" dirty="0"/>
              <a:t>С системой контроля версий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Теперь вы умеете:</a:t>
            </a:r>
          </a:p>
          <a:p>
            <a:pPr lvl="1"/>
            <a:r>
              <a:rPr lang="ru-RU" dirty="0"/>
              <a:t>Отправлять </a:t>
            </a:r>
            <a:r>
              <a:rPr lang="en-US" dirty="0"/>
              <a:t>http-</a:t>
            </a:r>
            <a:r>
              <a:rPr lang="ru-RU" dirty="0"/>
              <a:t>запросы, получать данные и обрабатывать их</a:t>
            </a:r>
          </a:p>
          <a:p>
            <a:pPr lvl="1"/>
            <a:r>
              <a:rPr lang="ru-RU" dirty="0"/>
              <a:t>Разрабатывать собственного бота</a:t>
            </a:r>
          </a:p>
        </p:txBody>
      </p:sp>
    </p:spTree>
    <p:extLst>
      <p:ext uri="{BB962C8B-B14F-4D97-AF65-F5344CB8AC3E}">
        <p14:creationId xmlns:p14="http://schemas.microsoft.com/office/powerpoint/2010/main" val="937681094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A8499-24D6-4586-9FE5-B6222595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шаги в изучении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3D16F3-E5FD-4E8D-9DA1-01FB998C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программирование на </a:t>
            </a:r>
            <a:r>
              <a:rPr lang="en-US" dirty="0"/>
              <a:t>Python</a:t>
            </a:r>
          </a:p>
          <a:p>
            <a:r>
              <a:rPr lang="ru-RU" dirty="0"/>
              <a:t>Разработка через тестирование на </a:t>
            </a:r>
            <a:r>
              <a:rPr lang="en-US" dirty="0"/>
              <a:t>Python</a:t>
            </a:r>
          </a:p>
          <a:p>
            <a:r>
              <a:rPr lang="ru-RU" dirty="0"/>
              <a:t>Паттерны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64441240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E5971-C210-4B1B-972E-51B595F1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шаги в изучении разработки ботов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D10D5-BDA7-44FA-96C7-AF405834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опросов</a:t>
            </a:r>
          </a:p>
          <a:p>
            <a:r>
              <a:rPr lang="ru-RU" dirty="0"/>
              <a:t>Создание игр </a:t>
            </a:r>
            <a:r>
              <a:rPr lang="en-US" dirty="0"/>
              <a:t>HTML5</a:t>
            </a:r>
          </a:p>
          <a:p>
            <a:r>
              <a:rPr lang="ru-RU" dirty="0"/>
              <a:t>Машина состояний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890896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8CE0E-1E62-45CC-8A80-6CA5772A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289567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0602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31839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18507</Words>
  <Application>Microsoft Office PowerPoint</Application>
  <PresentationFormat>Широкоэкранный</PresentationFormat>
  <Paragraphs>2561</Paragraphs>
  <Slides>269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269</vt:i4>
      </vt:variant>
    </vt:vector>
  </HeadingPairs>
  <TitlesOfParts>
    <vt:vector size="277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Бот  «Случайные приветствия»</vt:lpstr>
      <vt:lpstr>Бот «Хранитель культуры»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Бот «Педант»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Бот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бота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Инициализация бота на веб хуках</vt:lpstr>
      <vt:lpstr>Фильтры обработчиков сообщений</vt:lpstr>
      <vt:lpstr>Фильтры обработчиков сообщений</vt:lpstr>
      <vt:lpstr>Методы отправки ответа бота</vt:lpstr>
      <vt:lpstr>Примеры ответов</vt:lpstr>
      <vt:lpstr>Бот «Секретарь» – простейший интерфейс</vt:lpstr>
      <vt:lpstr>Бот с клавиатурой</vt:lpstr>
      <vt:lpstr>ReplyKeyboardMarkup – одна клавиша</vt:lpstr>
      <vt:lpstr>ReplyKeyboardMarkup - параметры</vt:lpstr>
      <vt:lpstr>KeyboardButton - параметры</vt:lpstr>
      <vt:lpstr>ReplyKeyboardMarkup – несколько клавиш</vt:lpstr>
      <vt:lpstr>InlineKeyboardMarkup</vt:lpstr>
      <vt:lpstr>InlineKeyboardMarkup – создание кнопки</vt:lpstr>
      <vt:lpstr>InlineKeyboardMarkup – Обработчик</vt:lpstr>
      <vt:lpstr>InlineKeyboardMarkup – ярлыки</vt:lpstr>
      <vt:lpstr>Бот «Секретарь» с клавиатурой</vt:lpstr>
      <vt:lpstr>Подведение итогов</vt:lpstr>
      <vt:lpstr>За время тренинга вы…</vt:lpstr>
      <vt:lpstr>Дальнейшие шаги в изучении Python</vt:lpstr>
      <vt:lpstr>Дальнейшие шаги в изучении разработки ботов на Python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2020-11-15T16:43:21Z</dcterms:created>
  <dcterms:modified xsi:type="dcterms:W3CDTF">2020-12-05T13:57:55Z</dcterms:modified>
</cp:coreProperties>
</file>