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93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94" r:id="rId134"/>
    <p:sldId id="389" r:id="rId135"/>
    <p:sldId id="390" r:id="rId136"/>
    <p:sldId id="395" r:id="rId137"/>
    <p:sldId id="391" r:id="rId138"/>
    <p:sldId id="397" r:id="rId139"/>
    <p:sldId id="396" r:id="rId140"/>
    <p:sldId id="398" r:id="rId141"/>
    <p:sldId id="400" r:id="rId142"/>
    <p:sldId id="399" r:id="rId143"/>
    <p:sldId id="401" r:id="rId144"/>
    <p:sldId id="409" r:id="rId145"/>
    <p:sldId id="408" r:id="rId146"/>
    <p:sldId id="410" r:id="rId147"/>
    <p:sldId id="402" r:id="rId148"/>
    <p:sldId id="403" r:id="rId149"/>
    <p:sldId id="407" r:id="rId150"/>
    <p:sldId id="411" r:id="rId151"/>
    <p:sldId id="412" r:id="rId152"/>
    <p:sldId id="413" r:id="rId153"/>
    <p:sldId id="414" r:id="rId154"/>
    <p:sldId id="415" r:id="rId155"/>
    <p:sldId id="416" r:id="rId156"/>
    <p:sldId id="405" r:id="rId157"/>
    <p:sldId id="417" r:id="rId158"/>
    <p:sldId id="406" r:id="rId159"/>
    <p:sldId id="392" r:id="rId160"/>
    <p:sldId id="381" r:id="rId161"/>
    <p:sldId id="418" r:id="rId162"/>
    <p:sldId id="419" r:id="rId163"/>
    <p:sldId id="420" r:id="rId164"/>
    <p:sldId id="421" r:id="rId165"/>
    <p:sldId id="422" r:id="rId166"/>
    <p:sldId id="427" r:id="rId167"/>
    <p:sldId id="423" r:id="rId168"/>
    <p:sldId id="424" r:id="rId169"/>
    <p:sldId id="428" r:id="rId170"/>
    <p:sldId id="429" r:id="rId171"/>
    <p:sldId id="425" r:id="rId172"/>
    <p:sldId id="430" r:id="rId173"/>
    <p:sldId id="431" r:id="rId174"/>
    <p:sldId id="432" r:id="rId175"/>
    <p:sldId id="433" r:id="rId176"/>
    <p:sldId id="434" r:id="rId177"/>
    <p:sldId id="435" r:id="rId178"/>
    <p:sldId id="436" r:id="rId179"/>
    <p:sldId id="426" r:id="rId180"/>
    <p:sldId id="437" r:id="rId181"/>
    <p:sldId id="439" r:id="rId182"/>
    <p:sldId id="440" r:id="rId183"/>
    <p:sldId id="441" r:id="rId184"/>
    <p:sldId id="442" r:id="rId185"/>
    <p:sldId id="443" r:id="rId186"/>
    <p:sldId id="445" r:id="rId187"/>
    <p:sldId id="450" r:id="rId188"/>
    <p:sldId id="451" r:id="rId189"/>
    <p:sldId id="444" r:id="rId190"/>
    <p:sldId id="446" r:id="rId191"/>
    <p:sldId id="452" r:id="rId192"/>
    <p:sldId id="448" r:id="rId193"/>
    <p:sldId id="454" r:id="rId194"/>
    <p:sldId id="449" r:id="rId195"/>
    <p:sldId id="453" r:id="rId196"/>
    <p:sldId id="455" r:id="rId197"/>
    <p:sldId id="456" r:id="rId198"/>
    <p:sldId id="457" r:id="rId199"/>
    <p:sldId id="458" r:id="rId200"/>
    <p:sldId id="459" r:id="rId201"/>
    <p:sldId id="460" r:id="rId202"/>
    <p:sldId id="461" r:id="rId203"/>
    <p:sldId id="462" r:id="rId204"/>
    <p:sldId id="463" r:id="rId205"/>
    <p:sldId id="464" r:id="rId206"/>
    <p:sldId id="465" r:id="rId207"/>
    <p:sldId id="466" r:id="rId208"/>
    <p:sldId id="469" r:id="rId209"/>
    <p:sldId id="470" r:id="rId210"/>
    <p:sldId id="472" r:id="rId211"/>
    <p:sldId id="474" r:id="rId212"/>
    <p:sldId id="471" r:id="rId213"/>
    <p:sldId id="473" r:id="rId214"/>
    <p:sldId id="477" r:id="rId215"/>
    <p:sldId id="478" r:id="rId216"/>
    <p:sldId id="479" r:id="rId217"/>
    <p:sldId id="467" r:id="rId218"/>
    <p:sldId id="475" r:id="rId219"/>
    <p:sldId id="476" r:id="rId220"/>
    <p:sldId id="480" r:id="rId221"/>
    <p:sldId id="481" r:id="rId222"/>
    <p:sldId id="482" r:id="rId223"/>
    <p:sldId id="468" r:id="rId224"/>
    <p:sldId id="484" r:id="rId225"/>
    <p:sldId id="483" r:id="rId226"/>
    <p:sldId id="485" r:id="rId227"/>
    <p:sldId id="486" r:id="rId228"/>
    <p:sldId id="487" r:id="rId229"/>
    <p:sldId id="488" r:id="rId230"/>
    <p:sldId id="489" r:id="rId231"/>
    <p:sldId id="490" r:id="rId2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tableStyles" Target="tableStyle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theme" Target="theme/theme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commentAuthors" Target="commentAuthor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viewProps" Target="viewProp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hyperlink" Target="http://cbu.uz/ru/arkhiv-kursov-valyut/json/RUB/" TargetMode="Externa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psycop2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7916E-A93A-4E49-BAF0-B0BC868BA39B}"/>
              </a:ext>
            </a:extLst>
          </p:cNvPr>
          <p:cNvSpPr txBox="1"/>
          <p:nvPr/>
        </p:nvSpPr>
        <p:spPr>
          <a:xfrm>
            <a:off x="295054" y="2664606"/>
            <a:ext cx="65204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B0860D8-B384-46D1-B18F-6FC12FCACE80}"/>
              </a:ext>
            </a:extLst>
          </p:cNvPr>
          <p:cNvSpPr/>
          <p:nvPr/>
        </p:nvSpPr>
        <p:spPr>
          <a:xfrm>
            <a:off x="7804298" y="1690688"/>
            <a:ext cx="3317358" cy="1116307"/>
          </a:xfrm>
          <a:prstGeom prst="wedgeRectCallout">
            <a:avLst>
              <a:gd name="adj1" fmla="val -116986"/>
              <a:gd name="adj2" fmla="val 10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объекта для связи  с </a:t>
            </a:r>
            <a:r>
              <a:rPr lang="en-US" dirty="0"/>
              <a:t>MongoDB. </a:t>
            </a:r>
            <a:r>
              <a:rPr lang="ru-RU" dirty="0"/>
              <a:t>Узнайте параметры подключения у вашего администратора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9D0F8DE-49CD-4ABD-9E52-385D33F48274}"/>
              </a:ext>
            </a:extLst>
          </p:cNvPr>
          <p:cNvSpPr/>
          <p:nvPr/>
        </p:nvSpPr>
        <p:spPr>
          <a:xfrm>
            <a:off x="7963786" y="3583172"/>
            <a:ext cx="3390014" cy="1190847"/>
          </a:xfrm>
          <a:prstGeom prst="wedgeRectCallout">
            <a:avLst>
              <a:gd name="adj1" fmla="val -204314"/>
              <a:gd name="adj2" fmla="val -40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Получения доступа к объекту базы данных. Если такой базы данных нет, она будет создана</a:t>
            </a:r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CFFA5-C767-4432-9C01-68D8FF9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объекта с данными используется словарь</a:t>
            </a:r>
          </a:p>
          <a:p>
            <a:r>
              <a:rPr lang="ru-RU" dirty="0"/>
              <a:t>Объекты, могут быть сколь угодно сложными</a:t>
            </a:r>
          </a:p>
          <a:p>
            <a:r>
              <a:rPr lang="ru-RU" dirty="0"/>
              <a:t>После сохранения, каждый документ получает атрибут «_</a:t>
            </a:r>
            <a:r>
              <a:rPr lang="en-US" dirty="0"/>
              <a:t>id</a:t>
            </a:r>
            <a:r>
              <a:rPr lang="ru-RU" dirty="0"/>
              <a:t>», в котором хранится уникальный ключ объекта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одного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97D48-9A61-4587-8A77-F1014D3C82F3}"/>
              </a:ext>
            </a:extLst>
          </p:cNvPr>
          <p:cNvSpPr txBox="1"/>
          <p:nvPr/>
        </p:nvSpPr>
        <p:spPr>
          <a:xfrm>
            <a:off x="255181" y="1690688"/>
            <a:ext cx="8444909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 article key is: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D7CFC7-0F3A-4847-BF9D-E3C94F45A2E2}"/>
              </a:ext>
            </a:extLst>
          </p:cNvPr>
          <p:cNvSpPr/>
          <p:nvPr/>
        </p:nvSpPr>
        <p:spPr>
          <a:xfrm>
            <a:off x="9406270" y="2766219"/>
            <a:ext cx="2530549" cy="1325562"/>
          </a:xfrm>
          <a:prstGeom prst="wedgeRectCallout">
            <a:avLst>
              <a:gd name="adj1" fmla="val -291001"/>
              <a:gd name="adj2" fmla="val 4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доступа к коллекции. Если коллекции нет, она будет создана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A956C929-7A1D-440D-90B6-1B15ACCDB0A7}"/>
              </a:ext>
            </a:extLst>
          </p:cNvPr>
          <p:cNvSpPr/>
          <p:nvPr/>
        </p:nvSpPr>
        <p:spPr>
          <a:xfrm>
            <a:off x="9406269" y="4263654"/>
            <a:ext cx="2530549" cy="818707"/>
          </a:xfrm>
          <a:prstGeom prst="wedgeRectCallout">
            <a:avLst>
              <a:gd name="adj1" fmla="val -222934"/>
              <a:gd name="adj2" fmla="val -4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 документа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DB85D23-6C5A-4AF9-9B3D-EE5B42A81FF0}"/>
              </a:ext>
            </a:extLst>
          </p:cNvPr>
          <p:cNvSpPr/>
          <p:nvPr/>
        </p:nvSpPr>
        <p:spPr>
          <a:xfrm>
            <a:off x="9406270" y="1137684"/>
            <a:ext cx="2530549" cy="1010093"/>
          </a:xfrm>
          <a:prstGeom prst="wedgeRectCallout">
            <a:avLst>
              <a:gd name="adj1" fmla="val -182598"/>
              <a:gd name="adj2" fmla="val 124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Словарь-документ для сохранения в базе данных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9B96FBBD-99AB-45D7-92B4-10D081287E2A}"/>
              </a:ext>
            </a:extLst>
          </p:cNvPr>
          <p:cNvSpPr/>
          <p:nvPr/>
        </p:nvSpPr>
        <p:spPr>
          <a:xfrm>
            <a:off x="3753292" y="5599740"/>
            <a:ext cx="2977117" cy="893135"/>
          </a:xfrm>
          <a:prstGeom prst="wedgeRectCallout">
            <a:avLst>
              <a:gd name="adj1" fmla="val 30596"/>
              <a:gd name="adj2" fmla="val -150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Уникальный ключ сохраненного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52508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5EB19-CBC3-4A1C-B653-1876772B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нескольких документов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8A815-72EE-43E3-9D6F-94DBA947EFFC}"/>
              </a:ext>
            </a:extLst>
          </p:cNvPr>
          <p:cNvSpPr txBox="1"/>
          <p:nvPr/>
        </p:nvSpPr>
        <p:spPr>
          <a:xfrm>
            <a:off x="838199" y="1423129"/>
            <a:ext cx="8348331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article1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"Emmanuel Kens"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article2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"Daniel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Kimeli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 Development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"design"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articles.insert_many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([article1, article2])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new article IDs are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new_articles.inserted_ids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0090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5BF8-71A4-4C96-A2A0-AAF5EBA8435F}"/>
              </a:ext>
            </a:extLst>
          </p:cNvPr>
          <p:cNvSpPr txBox="1"/>
          <p:nvPr/>
        </p:nvSpPr>
        <p:spPr>
          <a:xfrm>
            <a:off x="350875" y="1690688"/>
            <a:ext cx="87638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7B3361C9-BE2C-41FE-A338-131D879DD27C}"/>
              </a:ext>
            </a:extLst>
          </p:cNvPr>
          <p:cNvSpPr/>
          <p:nvPr/>
        </p:nvSpPr>
        <p:spPr>
          <a:xfrm>
            <a:off x="7325833" y="4242391"/>
            <a:ext cx="3870251" cy="1222744"/>
          </a:xfrm>
          <a:prstGeom prst="wedgeRectCallout">
            <a:avLst>
              <a:gd name="adj1" fmla="val -125503"/>
              <a:gd name="adj2" fmla="val -4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</a:t>
            </a:r>
            <a:r>
              <a:rPr lang="en-US" dirty="0"/>
              <a:t>find </a:t>
            </a:r>
            <a:r>
              <a:rPr lang="ru-RU" dirty="0"/>
              <a:t>без параметров возвращает всю коллекцию документов в виде контейнера словарей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76EF-BECE-44DE-A93C-9E95A447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 по ключу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F053-E11B-4D5A-BA3B-B512E272D539}"/>
              </a:ext>
            </a:extLst>
          </p:cNvPr>
          <p:cNvSpPr txBox="1"/>
          <p:nvPr/>
        </p:nvSpPr>
        <p:spPr>
          <a:xfrm>
            <a:off x="327837" y="1889304"/>
            <a:ext cx="857161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991ECE6-AC61-4D6C-A6DB-212A0D98AE8D}"/>
              </a:ext>
            </a:extLst>
          </p:cNvPr>
          <p:cNvSpPr/>
          <p:nvPr/>
        </p:nvSpPr>
        <p:spPr>
          <a:xfrm>
            <a:off x="9409814" y="1709988"/>
            <a:ext cx="2454349" cy="1010093"/>
          </a:xfrm>
          <a:prstGeom prst="wedgeRectCallout">
            <a:avLst>
              <a:gd name="adj1" fmla="val -237873"/>
              <a:gd name="adj2" fmla="val 43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функции для создания ключа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BFFFD46-4572-444C-A331-9D8D3FFEBA5B}"/>
              </a:ext>
            </a:extLst>
          </p:cNvPr>
          <p:cNvSpPr/>
          <p:nvPr/>
        </p:nvSpPr>
        <p:spPr>
          <a:xfrm>
            <a:off x="9250324" y="4482899"/>
            <a:ext cx="2264735" cy="612648"/>
          </a:xfrm>
          <a:prstGeom prst="wedgeRectCallout">
            <a:avLst>
              <a:gd name="adj1" fmla="val -203462"/>
              <a:gd name="adj2" fmla="val 79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ключа для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33904639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F057-FC31-4DD2-BE86-D1DCC5C1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отдельных полей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257CF-7725-4448-AF98-6DA2AA85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параметр методов </a:t>
            </a:r>
            <a:r>
              <a:rPr lang="en-US" dirty="0" err="1"/>
              <a:t>find_one</a:t>
            </a:r>
            <a:r>
              <a:rPr lang="en-US" dirty="0"/>
              <a:t>() </a:t>
            </a:r>
            <a:r>
              <a:rPr lang="ru-RU" dirty="0"/>
              <a:t>или </a:t>
            </a:r>
            <a:r>
              <a:rPr lang="en-US" dirty="0"/>
              <a:t>find() </a:t>
            </a:r>
            <a:r>
              <a:rPr lang="ru-RU" dirty="0"/>
              <a:t>указывает условия поиска</a:t>
            </a:r>
          </a:p>
          <a:p>
            <a:r>
              <a:rPr lang="ru-RU" dirty="0"/>
              <a:t>Второй параметр этих методов указывает какие поля требуется отображать, а какие нет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2CDE1-DE9C-477C-9866-88882C951519}"/>
              </a:ext>
            </a:extLst>
          </p:cNvPr>
          <p:cNvSpPr txBox="1"/>
          <p:nvPr/>
        </p:nvSpPr>
        <p:spPr>
          <a:xfrm>
            <a:off x="838200" y="4235210"/>
            <a:ext cx="1107115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</p:spTree>
    <p:extLst>
      <p:ext uri="{BB962C8B-B14F-4D97-AF65-F5344CB8AC3E}">
        <p14:creationId xmlns:p14="http://schemas.microsoft.com/office/powerpoint/2010/main" val="20091940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7D200-D8B5-4ADC-98BE-6D8286D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Условия поиска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5A825-D94F-4AD0-8543-5E59BF7E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MongoDB </a:t>
            </a:r>
            <a:r>
              <a:rPr lang="ru-RU" dirty="0"/>
              <a:t>поддерживает язык запросов для получения документов по конкретным параметрам</a:t>
            </a:r>
          </a:p>
          <a:p>
            <a:r>
              <a:rPr lang="ru-RU" dirty="0"/>
              <a:t>Объект запроса может включать несколько условий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8A2C1EF-474D-4FCC-BFFC-B490E6AE29CE}"/>
              </a:ext>
            </a:extLst>
          </p:cNvPr>
          <p:cNvGrpSpPr/>
          <p:nvPr/>
        </p:nvGrpSpPr>
        <p:grpSpPr>
          <a:xfrm>
            <a:off x="1531088" y="2693130"/>
            <a:ext cx="7644810" cy="999460"/>
            <a:chOff x="1531088" y="3561907"/>
            <a:chExt cx="7644810" cy="999460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8FA9CEC-4429-4958-88B2-3F1F4BB69A8F}"/>
                </a:ext>
              </a:extLst>
            </p:cNvPr>
            <p:cNvSpPr/>
            <p:nvPr/>
          </p:nvSpPr>
          <p:spPr>
            <a:xfrm>
              <a:off x="1531088" y="3561907"/>
              <a:ext cx="7644810" cy="999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{                                </a:t>
              </a:r>
              <a:r>
                <a:rPr lang="ru-RU" dirty="0"/>
                <a:t>        </a:t>
              </a:r>
              <a:r>
                <a:rPr lang="en-US" dirty="0"/>
                <a:t>:  {  </a:t>
              </a:r>
              <a:r>
                <a:rPr lang="ru-RU" dirty="0"/>
                <a:t>                                   </a:t>
              </a:r>
              <a:r>
                <a:rPr lang="en-US" dirty="0"/>
                <a:t>:                                     }    }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550F27-6BA4-4AA1-97C4-223902C41F96}"/>
                </a:ext>
              </a:extLst>
            </p:cNvPr>
            <p:cNvSpPr/>
            <p:nvPr/>
          </p:nvSpPr>
          <p:spPr>
            <a:xfrm>
              <a:off x="1807535" y="3944679"/>
              <a:ext cx="1903228" cy="28707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ПОЛЯ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EBE74A6-ED35-4343-9DEA-9B7E2254F5F0}"/>
                </a:ext>
              </a:extLst>
            </p:cNvPr>
            <p:cNvSpPr/>
            <p:nvPr/>
          </p:nvSpPr>
          <p:spPr>
            <a:xfrm>
              <a:off x="4284921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ОПЕРАТОР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A7584D76-556F-4FFD-AF4D-743FF4EAA6DD}"/>
                </a:ext>
              </a:extLst>
            </p:cNvPr>
            <p:cNvSpPr/>
            <p:nvPr/>
          </p:nvSpPr>
          <p:spPr>
            <a:xfrm>
              <a:off x="6301565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8D56F63-221E-462F-8B15-208F32F4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59929"/>
              </p:ext>
            </p:extLst>
          </p:nvPr>
        </p:nvGraphicFramePr>
        <p:xfrm>
          <a:off x="1394046" y="374575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60850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353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Условие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1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$ne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9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$eq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4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$in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Значение из перечисленного в списке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5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9757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9726-B3A1-4E0B-981E-BF088A9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документов по условию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1D336-A134-4322-98BA-A96D1DA05C1F}"/>
              </a:ext>
            </a:extLst>
          </p:cNvPr>
          <p:cNvSpPr txBox="1"/>
          <p:nvPr/>
        </p:nvSpPr>
        <p:spPr>
          <a:xfrm>
            <a:off x="233914" y="1690688"/>
            <a:ext cx="891008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]}})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$eq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B5E015EE-4B77-496A-A5FC-A6090A44AEAA}"/>
              </a:ext>
            </a:extLst>
          </p:cNvPr>
          <p:cNvSpPr/>
          <p:nvPr/>
        </p:nvSpPr>
        <p:spPr>
          <a:xfrm>
            <a:off x="8644270" y="2488019"/>
            <a:ext cx="3285460" cy="1233376"/>
          </a:xfrm>
          <a:prstGeom prst="wedgeRectCallout">
            <a:avLst>
              <a:gd name="adj1" fmla="val -115331"/>
              <a:gd name="adj2" fmla="val 10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Возможные варианты для оператора </a:t>
            </a:r>
            <a:r>
              <a:rPr lang="en-US" dirty="0"/>
              <a:t>$in </a:t>
            </a:r>
            <a:r>
              <a:rPr lang="ru-RU" dirty="0"/>
              <a:t>перечисляются в списке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6739BA-2FCD-4226-B721-1C222D60153C}"/>
              </a:ext>
            </a:extLst>
          </p:cNvPr>
          <p:cNvSpPr/>
          <p:nvPr/>
        </p:nvSpPr>
        <p:spPr>
          <a:xfrm>
            <a:off x="9771321" y="5092995"/>
            <a:ext cx="1998921" cy="845010"/>
          </a:xfrm>
          <a:prstGeom prst="wedgeRectCallout">
            <a:avLst>
              <a:gd name="adj1" fmla="val -244237"/>
              <a:gd name="adj2" fmla="val 1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$eq  </a:t>
            </a:r>
            <a:r>
              <a:rPr lang="ru-RU" dirty="0"/>
              <a:t>требует точного совпадения</a:t>
            </a:r>
          </a:p>
        </p:txBody>
      </p:sp>
    </p:spTree>
    <p:extLst>
      <p:ext uri="{BB962C8B-B14F-4D97-AF65-F5344CB8AC3E}">
        <p14:creationId xmlns:p14="http://schemas.microsoft.com/office/powerpoint/2010/main" val="105931703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8F2EC-2010-4C70-8937-B3E81141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Изменение документа в 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E881E-E265-4867-A94A-5E181B70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244"/>
            <a:ext cx="10515600" cy="4351338"/>
          </a:xfrm>
        </p:spPr>
        <p:txBody>
          <a:bodyPr/>
          <a:lstStyle/>
          <a:p>
            <a:r>
              <a:rPr lang="ru-RU" dirty="0"/>
              <a:t>Для изменения объекта достаточно вызвать методы </a:t>
            </a:r>
            <a:r>
              <a:rPr lang="en-US" dirty="0"/>
              <a:t>update() </a:t>
            </a:r>
            <a:r>
              <a:rPr lang="ru-RU" dirty="0"/>
              <a:t>или </a:t>
            </a:r>
            <a:r>
              <a:rPr lang="en-US" dirty="0" err="1"/>
              <a:t>update_one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C2C0-9EFE-4EC5-8559-AC532C923AF6}"/>
              </a:ext>
            </a:extLst>
          </p:cNvPr>
          <p:cNvSpPr txBox="1"/>
          <p:nvPr/>
        </p:nvSpPr>
        <p:spPr>
          <a:xfrm>
            <a:off x="404038" y="1989219"/>
            <a:ext cx="783619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 David"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articles.update_one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(query,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C02B3B1-4764-4B0C-B295-5CDF125648F1}"/>
              </a:ext>
            </a:extLst>
          </p:cNvPr>
          <p:cNvSpPr/>
          <p:nvPr/>
        </p:nvSpPr>
        <p:spPr>
          <a:xfrm>
            <a:off x="8856922" y="3678865"/>
            <a:ext cx="2931040" cy="1095154"/>
          </a:xfrm>
          <a:prstGeom prst="wedgeRectCallout">
            <a:avLst>
              <a:gd name="adj1" fmla="val -241752"/>
              <a:gd name="adj2" fmla="val 84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 </a:t>
            </a:r>
            <a:r>
              <a:rPr lang="en-US" dirty="0"/>
              <a:t>$set </a:t>
            </a:r>
            <a:r>
              <a:rPr lang="ru-RU" dirty="0"/>
              <a:t>в качестве ключа указывает на поля, </a:t>
            </a:r>
            <a:r>
              <a:rPr lang="ru-RU" dirty="0" err="1"/>
              <a:t>котороые</a:t>
            </a:r>
            <a:r>
              <a:rPr lang="ru-RU" dirty="0"/>
              <a:t> будут изменены</a:t>
            </a:r>
          </a:p>
        </p:txBody>
      </p:sp>
    </p:spTree>
    <p:extLst>
      <p:ext uri="{BB962C8B-B14F-4D97-AF65-F5344CB8AC3E}">
        <p14:creationId xmlns:p14="http://schemas.microsoft.com/office/powerpoint/2010/main" val="16533155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BBB4-FF9D-4513-B203-B356950A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88D1A-9B3B-44D0-BCCE-B4F6A484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удаления документа используем методы коллекции </a:t>
            </a:r>
            <a:r>
              <a:rPr lang="en-US" dirty="0"/>
              <a:t>delete() </a:t>
            </a:r>
            <a:r>
              <a:rPr lang="ru-RU" dirty="0"/>
              <a:t>или </a:t>
            </a:r>
            <a:r>
              <a:rPr lang="en-US" dirty="0" err="1"/>
              <a:t>delete_one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E6C99-D3B5-470D-B856-4D476B34EDA5}"/>
              </a:ext>
            </a:extLst>
          </p:cNvPr>
          <p:cNvSpPr txBox="1"/>
          <p:nvPr/>
        </p:nvSpPr>
        <p:spPr>
          <a:xfrm>
            <a:off x="1456661" y="2802620"/>
            <a:ext cx="783619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db.articles.delete_one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357566302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</a:t>
            </a:r>
            <a:r>
              <a:rPr lang="en-US" dirty="0" err="1"/>
              <a:t>pymongo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80028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Разработайте документ, в котором вы будете хранить информацию, которую будет искать бот. Документ может содержать текстовое описание ответа, а также массив тегов, по которым бот будет искать ответ</a:t>
            </a:r>
          </a:p>
          <a:p>
            <a:r>
              <a:rPr lang="ru-RU" dirty="0"/>
              <a:t>Заполните базу отдельными документами в функции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ru-RU" dirty="0"/>
              <a:t>вашего пользовательского модуля</a:t>
            </a:r>
          </a:p>
          <a:p>
            <a:r>
              <a:rPr lang="ru-RU" dirty="0"/>
              <a:t>Функция, вызываемая ботом передает вопрос пользователя в виде строки, начинающейся с фразы «Скажи мне». Вам необходимо выделить каждое слово после этой фразы и найти документы, в которых это слово является одним из тегов. Полученный ответ необходимо сохранить в строке, которую и вернуть как значение функции бота</a:t>
            </a:r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A919C-4AE9-4536-9773-D26F5CD8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сетевого взаимодействия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69B0B-9B7A-41B8-A563-B10FAE7D9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9</a:t>
            </a:r>
          </a:p>
        </p:txBody>
      </p:sp>
    </p:spTree>
    <p:extLst>
      <p:ext uri="{BB962C8B-B14F-4D97-AF65-F5344CB8AC3E}">
        <p14:creationId xmlns:p14="http://schemas.microsoft.com/office/powerpoint/2010/main" val="122848719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2FC9E-F941-4FCD-868C-F5CD86E1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4D031-27CE-46DC-83F2-A42C9C9E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дополним нашего бота функциями обмена валют</a:t>
            </a:r>
          </a:p>
          <a:p>
            <a:r>
              <a:rPr lang="ru-RU" dirty="0"/>
              <a:t>В ответ на фразу «Покажи курс валют» наш бот должен получить курс валют от сервиса Центробанка и отобразить его пользователю</a:t>
            </a:r>
          </a:p>
          <a:p>
            <a:r>
              <a:rPr lang="ru-RU" dirty="0"/>
              <a:t>В ответ на фразу «Сколько будет стоить </a:t>
            </a:r>
            <a:r>
              <a:rPr lang="en-US" dirty="0"/>
              <a:t>XUSD</a:t>
            </a:r>
            <a:r>
              <a:rPr lang="ru-RU" dirty="0"/>
              <a:t>», бот должен сообщить сумму в национальной валюте. </a:t>
            </a:r>
            <a:r>
              <a:rPr lang="en-US" dirty="0"/>
              <a:t>X </a:t>
            </a:r>
            <a:r>
              <a:rPr lang="ru-RU" dirty="0"/>
              <a:t>конкретное число</a:t>
            </a:r>
          </a:p>
          <a:p>
            <a:pPr lvl="1"/>
            <a:r>
              <a:rPr lang="ru-RU" dirty="0"/>
              <a:t>Изучаем протокол </a:t>
            </a:r>
            <a:r>
              <a:rPr lang="en-US" dirty="0"/>
              <a:t>http</a:t>
            </a:r>
            <a:r>
              <a:rPr lang="ru-RU" dirty="0"/>
              <a:t>, а также работу на </a:t>
            </a:r>
            <a:r>
              <a:rPr lang="en-US" dirty="0"/>
              <a:t>python </a:t>
            </a:r>
            <a:r>
              <a:rPr lang="ru-RU" dirty="0"/>
              <a:t>с клиентами </a:t>
            </a:r>
            <a:r>
              <a:rPr lang="en-US" dirty="0"/>
              <a:t>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642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C1E56-85CD-45CD-B439-8D8FC2E4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«Клиент-Сервер»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E0E7C92-7EDF-443E-B27C-06E1781B2F9A}"/>
              </a:ext>
            </a:extLst>
          </p:cNvPr>
          <p:cNvSpPr/>
          <p:nvPr/>
        </p:nvSpPr>
        <p:spPr>
          <a:xfrm>
            <a:off x="1041990" y="3200399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95F5FF3-E727-42A3-BB18-A7B46016FA80}"/>
              </a:ext>
            </a:extLst>
          </p:cNvPr>
          <p:cNvSpPr/>
          <p:nvPr/>
        </p:nvSpPr>
        <p:spPr>
          <a:xfrm>
            <a:off x="7442790" y="3164994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B68506A-9020-4262-A698-BBB1FD0C8DA7}"/>
              </a:ext>
            </a:extLst>
          </p:cNvPr>
          <p:cNvCxnSpPr/>
          <p:nvPr/>
        </p:nvCxnSpPr>
        <p:spPr>
          <a:xfrm>
            <a:off x="3838353" y="3487478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F734BA7-1268-4B9C-A021-3949197DF05D}"/>
              </a:ext>
            </a:extLst>
          </p:cNvPr>
          <p:cNvCxnSpPr/>
          <p:nvPr/>
        </p:nvCxnSpPr>
        <p:spPr>
          <a:xfrm flipH="1">
            <a:off x="3838353" y="4253022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3F2CF3-239B-4B97-A5EF-E4BD58ED08E8}"/>
              </a:ext>
            </a:extLst>
          </p:cNvPr>
          <p:cNvSpPr txBox="1"/>
          <p:nvPr/>
        </p:nvSpPr>
        <p:spPr>
          <a:xfrm>
            <a:off x="4194462" y="2969806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Запрос услуги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03E6F55F-05FA-4BAD-B1B8-A6404FCAF758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rot="16200000" flipH="1">
            <a:off x="9045648" y="2864624"/>
            <a:ext cx="701749" cy="1302488"/>
          </a:xfrm>
          <a:prstGeom prst="bentConnector4">
            <a:avLst>
              <a:gd name="adj1" fmla="val -134092"/>
              <a:gd name="adj2" fmla="val 1657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B1DBED-E0F7-4CAD-AC25-9A46AD62ED4B}"/>
              </a:ext>
            </a:extLst>
          </p:cNvPr>
          <p:cNvSpPr txBox="1"/>
          <p:nvPr/>
        </p:nvSpPr>
        <p:spPr>
          <a:xfrm>
            <a:off x="8678824" y="1906495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Выполнение услуги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3B34F-E8F9-4118-A828-9B24C20336B6}"/>
              </a:ext>
            </a:extLst>
          </p:cNvPr>
          <p:cNvSpPr txBox="1"/>
          <p:nvPr/>
        </p:nvSpPr>
        <p:spPr>
          <a:xfrm>
            <a:off x="4194461" y="3866743"/>
            <a:ext cx="288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Ответ (результат услуги)</a:t>
            </a:r>
          </a:p>
        </p:txBody>
      </p:sp>
    </p:spTree>
    <p:extLst>
      <p:ext uri="{BB962C8B-B14F-4D97-AF65-F5344CB8AC3E}">
        <p14:creationId xmlns:p14="http://schemas.microsoft.com/office/powerpoint/2010/main" val="166089822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81922-C3A6-47D2-A64E-C4F33287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Hyper Text </a:t>
            </a:r>
            <a:r>
              <a:rPr lang="en-US" dirty="0" err="1"/>
              <a:t>Tranfer</a:t>
            </a:r>
            <a:r>
              <a:rPr lang="en-US" dirty="0"/>
              <a:t> Protocol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F047E-E337-4098-9788-E114363C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39"/>
            <a:ext cx="10515600" cy="19701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HTTP (англ. 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— «протокол передачи гипертекста») — протокол прикладного уровня передачи данных, изначально — в виде гипертекстовых документов в формате HTML, в настоящее время используется для передачи произвольных данных</a:t>
            </a:r>
          </a:p>
        </p:txBody>
      </p:sp>
      <p:pic>
        <p:nvPicPr>
          <p:cNvPr id="1026" name="Picture 2" descr="A Web document is the composition of different resources">
            <a:extLst>
              <a:ext uri="{FF2B5EF4-FFF2-40B4-BE49-F238E27FC236}">
                <a16:creationId xmlns:a16="http://schemas.microsoft.com/office/drawing/2014/main" id="{C9DEC270-1E9F-4342-9822-24DE18F1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50" y="2954545"/>
            <a:ext cx="6511005" cy="383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5303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85DC5-FCCC-49ED-94DA-D67A5895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F6B829D-B7DC-4C08-A762-F5CE9BAAF867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8562566-90CE-4BE8-8734-AAACBB0B2B86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A483505-5C9A-466B-974F-2DEB5FB02FB3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КОМАНДА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2779ADF5-241E-411D-954A-C6ED4ACAC440}"/>
                </a:ext>
              </a:extLst>
            </p:cNvPr>
            <p:cNvSpPr/>
            <p:nvPr/>
          </p:nvSpPr>
          <p:spPr>
            <a:xfrm>
              <a:off x="4837814" y="2440172"/>
              <a:ext cx="2488019" cy="3934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URL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E59F8C46-2CA9-4C38-8628-1609F5D0D6EF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1826F01-0A78-4A1C-99B2-A970CE0EBC02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68C20C0B-D818-47DB-B378-73F706A3A7AB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ЗАПРОСА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32235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DDD747-692C-48DA-8C1C-60A94E2D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4805052-AFC8-4D46-8C51-BFFD950CD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588798"/>
              </p:ext>
            </p:extLst>
          </p:nvPr>
        </p:nvGraphicFramePr>
        <p:xfrm>
          <a:off x="838200" y="1825625"/>
          <a:ext cx="10515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944">
                  <a:extLst>
                    <a:ext uri="{9D8B030D-6E8A-4147-A177-3AD203B41FA5}">
                      <a16:colId xmlns:a16="http://schemas.microsoft.com/office/drawing/2014/main" val="1847345988"/>
                    </a:ext>
                  </a:extLst>
                </a:gridCol>
                <a:gridCol w="9216656">
                  <a:extLst>
                    <a:ext uri="{9D8B030D-6E8A-4147-A177-3AD203B41FA5}">
                      <a16:colId xmlns:a16="http://schemas.microsoft.com/office/drawing/2014/main" val="39819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запроса содержимого указанного ресурса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 может передавать параметры выполнения запроса в URI целевого ресурса после символа «?»:</a:t>
                      </a:r>
                    </a:p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/resource?param1=value1&amp;param2=value2 HTTP/1.1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dirty="0"/>
                        <a:t>Согласно стандарту HTTP, запросы типа GET считаются идемпотентными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Аналогичен методу GET, за исключением того, что в ответе сервера отсутствует тело. Запрос HEAD обычно применяется для извлечения метаданных, проверки наличия ресурса (валидация URL) и чтобы узнать, не изменился ли он с момента последнего обращения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4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загрузки содержимого запроса на указанный в запросе URI.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2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указанный ресурс.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передачи пользовательских данных заданному ресурсу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многократное повторение одних и тех же запросов </a:t>
                      </a:r>
                      <a:r>
                        <a:rPr lang="ru-RU" dirty="0"/>
                        <a:t>POST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может возвращать разные результаты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8870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2607C-2B35-495A-917B-920F4DD3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заголовки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DD08193-CF27-4764-A006-0D1F4B17A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63666"/>
              </p:ext>
            </p:extLst>
          </p:nvPr>
        </p:nvGraphicFramePr>
        <p:xfrm>
          <a:off x="838200" y="1825625"/>
          <a:ext cx="105156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56">
                  <a:extLst>
                    <a:ext uri="{9D8B030D-6E8A-4147-A177-3AD203B41FA5}">
                      <a16:colId xmlns:a16="http://schemas.microsoft.com/office/drawing/2014/main" val="4118221282"/>
                    </a:ext>
                  </a:extLst>
                </a:gridCol>
                <a:gridCol w="8004544">
                  <a:extLst>
                    <a:ext uri="{9D8B030D-6E8A-4147-A177-3AD203B41FA5}">
                      <a16:colId xmlns:a16="http://schemas.microsoft.com/office/drawing/2014/main" val="416116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Заголовок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3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MIME типов, которые ожидает клиент.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6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Accept-Charset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Список кодировок, которые ожидает клиент.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34084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тела в байтах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9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клиенту определить MIME тип документа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0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</a:t>
                      </a:r>
                      <a:r>
                        <a:rPr lang="ru-RU" dirty="0"/>
                        <a:t>документа (используется в ответе при переадресации)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2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User-Agent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клиента, с которого отправлен 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3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Cache-Control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кешированием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8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48922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C374-01FA-4C23-993F-ADFA1FAE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MIME</a:t>
            </a:r>
            <a:r>
              <a:rPr lang="ru-RU" dirty="0"/>
              <a:t>-типы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B1F6C-F09F-4D61-B4BD-B1AA511C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141"/>
            <a:ext cx="10515600" cy="55427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</a:t>
            </a:r>
            <a:r>
              <a:rPr lang="ru-RU" dirty="0" err="1"/>
              <a:t>Multipurpose</a:t>
            </a:r>
            <a:r>
              <a:rPr lang="ru-RU" dirty="0"/>
              <a:t>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Extensions</a:t>
            </a:r>
            <a:r>
              <a:rPr lang="ru-RU" dirty="0"/>
              <a:t> — многоцелевые расширения интернет-почты) — стандарт, описывающий передачу различных типов данных по электронной почте, а также, в общем случае, спецификация для кодирования информации и форматирования сообщений таким образом, чтобы их можно было пересылать по Интернету.</a:t>
            </a:r>
            <a:endParaRPr lang="en-US" dirty="0"/>
          </a:p>
          <a:p>
            <a:r>
              <a:rPr lang="ru-RU" dirty="0"/>
              <a:t>Базовые типы передаваемых данных: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application;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audio;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example;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message;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multipart;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text;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video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25861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0E8F3D0-380C-4B59-AD16-BE56BE6B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MIME-</a:t>
            </a:r>
            <a:r>
              <a:rPr lang="ru-RU" dirty="0"/>
              <a:t>типы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61C0C62-B113-410A-A42A-374EE4E11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image/gif</a:t>
            </a:r>
            <a:endParaRPr lang="ru-RU" dirty="0"/>
          </a:p>
          <a:p>
            <a:r>
              <a:rPr lang="en-US" dirty="0"/>
              <a:t>image/jpeg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png</a:t>
            </a:r>
            <a:endParaRPr lang="ru-RU" dirty="0"/>
          </a:p>
          <a:p>
            <a:r>
              <a:rPr lang="en-US" dirty="0"/>
              <a:t>text/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text/csv</a:t>
            </a:r>
          </a:p>
          <a:p>
            <a:r>
              <a:rPr lang="en-US" dirty="0"/>
              <a:t>text/html</a:t>
            </a:r>
          </a:p>
          <a:p>
            <a:r>
              <a:rPr lang="en-US" dirty="0"/>
              <a:t>audio/mp4</a:t>
            </a:r>
            <a:endParaRPr lang="ru-RU" dirty="0"/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884E19-6EF9-4F5A-869A-1E7BC5B70A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application/vnd.ms-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application/</a:t>
            </a:r>
            <a:r>
              <a:rPr lang="en-US" dirty="0" err="1"/>
              <a:t>msword</a:t>
            </a:r>
            <a:endParaRPr lang="en-US" dirty="0"/>
          </a:p>
          <a:p>
            <a:r>
              <a:rPr lang="en-US" dirty="0"/>
              <a:t>multipart/form-data</a:t>
            </a:r>
          </a:p>
          <a:p>
            <a:r>
              <a:rPr lang="en-US" dirty="0"/>
              <a:t>multipart/signed</a:t>
            </a:r>
          </a:p>
          <a:p>
            <a:r>
              <a:rPr lang="en-US" dirty="0"/>
              <a:t>multipart/encrypted</a:t>
            </a:r>
          </a:p>
          <a:p>
            <a:r>
              <a:rPr lang="en-US" dirty="0"/>
              <a:t>application/json</a:t>
            </a:r>
          </a:p>
          <a:p>
            <a:r>
              <a:rPr lang="en-US" dirty="0"/>
              <a:t>application/zip</a:t>
            </a:r>
          </a:p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5534130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CC1ED-D4DE-4AB9-892F-DDCDAAF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5011BFC-89AA-4E7C-A163-3F037868152F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7D5C0A7-9C4E-4E2C-BFAC-8E0A85C20422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F0705E6-C611-4372-A47E-8F9545AD43CD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КОД  ОПИСАНИЕ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2F8F95CA-83E1-48D0-A11E-7C360261B384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7A86A67-41AC-4575-AE0F-EB8C42416A6E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735A75F-60EA-4B74-826F-62DFF152B4AF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ОТВЕТА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90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088648"/>
              </p:ext>
            </p:extLst>
          </p:nvPr>
        </p:nvGraphicFramePr>
        <p:xfrm>
          <a:off x="838200" y="1474751"/>
          <a:ext cx="105156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9206023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Класс кода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процессе передачи.</a:t>
                      </a:r>
                    </a:p>
                    <a:p>
                      <a:r>
                        <a:rPr lang="ru-RU" dirty="0"/>
                        <a:t>Сами сообщения от сервера содержат только стартовую строку ответа и, если требуется, несколько специфичных для ответа полей заголовка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успешного принятия и обработки запроса клиента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Сообщает клиенту, что для успешного выполнения операции необходимо сделать другой запрос (как правило по другому URI). Из данного класса пять кодов 301, 302, 303, 305 и 307 относятся непосредственно к </a:t>
                      </a:r>
                      <a:r>
                        <a:rPr lang="ru-RU" dirty="0" err="1"/>
                        <a:t>перенаправлениям</a:t>
                      </a:r>
                      <a:r>
                        <a:rPr lang="ru-RU" dirty="0"/>
                        <a:t> (</a:t>
                      </a:r>
                      <a:r>
                        <a:rPr lang="ru-RU" dirty="0" err="1"/>
                        <a:t>редирект</a:t>
                      </a:r>
                      <a:r>
                        <a:rPr lang="ru-RU" dirty="0"/>
                        <a:t>). Адрес, по которому клиенту следует произвести запрос, сервер указывает в заголовке </a:t>
                      </a:r>
                      <a:r>
                        <a:rPr lang="ru-RU" dirty="0" err="1"/>
                        <a:t>Location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Указание ошибок со стороны клиента. При использовании всех методов, кроме HEAD, сервер должен вернуть в теле сообщения гипертекстовое пояснение для пользователя.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неудачного выполнения операции по вине сервера. Для всех ситуаций, кроме использования метода HEAD, сервер должен включать в тело сообщения объяснение, которое клиент отобразит пользователю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52125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166924"/>
              </p:ext>
            </p:extLst>
          </p:nvPr>
        </p:nvGraphicFramePr>
        <p:xfrm>
          <a:off x="825794" y="1651058"/>
          <a:ext cx="10515601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782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2275367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  <a:gridCol w="6994452">
                  <a:extLst>
                    <a:ext uri="{9D8B030D-6E8A-4147-A177-3AD203B41FA5}">
                      <a16:colId xmlns:a16="http://schemas.microsoft.com/office/drawing/2014/main" val="258253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Успешный запрос. Если клиентом были запрошены какие-либо данные, то они находятся в заголовке и/или теле сообщения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Moved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Permanently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Запрошенный документ был окончательно перенесен на новый URI, указанный в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заголовка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Unauthorized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доступа к запрашиваемому ресурсу требуется аутентификация. В заголовке ответ должен содержать поле WWW-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перечнем условий аутентификации. Клиент может повторить запрос, включив в заголовок сообщения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требуемыми для аутентификации данными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Forbidden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он отказывается его выполнять из-за ограничений в доступе для клиента к указанному ресурсу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не нашёл соответствующего ресурса по указанному URI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внутренняя ошибка сервера, которая не входит в рамки остальных ошибок класса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6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E6174C-9DAA-400E-865A-63652340BC5F}"/>
              </a:ext>
            </a:extLst>
          </p:cNvPr>
          <p:cNvSpPr txBox="1"/>
          <p:nvPr/>
        </p:nvSpPr>
        <p:spPr>
          <a:xfrm>
            <a:off x="825794" y="1118979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Часто используемые коды ошибок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03320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253B5-E91F-4526-A27D-A17792A2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Выполнения </a:t>
            </a:r>
            <a:r>
              <a:rPr lang="en-US" dirty="0"/>
              <a:t>http-</a:t>
            </a:r>
            <a:r>
              <a:rPr lang="ru-RU" dirty="0"/>
              <a:t>запроса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93272-CE60-4BA9-8F83-05ABD1BF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выполнения </a:t>
            </a:r>
            <a:r>
              <a:rPr lang="en-US" dirty="0"/>
              <a:t>http-</a:t>
            </a:r>
            <a:r>
              <a:rPr lang="ru-RU" dirty="0"/>
              <a:t>запросов необходимо:</a:t>
            </a:r>
          </a:p>
          <a:p>
            <a:pPr lvl="1"/>
            <a:r>
              <a:rPr lang="ru-RU" dirty="0"/>
              <a:t>Воспользоваться библиотекой </a:t>
            </a:r>
            <a:r>
              <a:rPr lang="en-US" dirty="0"/>
              <a:t>Requests </a:t>
            </a:r>
            <a:r>
              <a:rPr lang="ru-RU" dirty="0"/>
              <a:t>или </a:t>
            </a:r>
            <a:r>
              <a:rPr lang="en-US" dirty="0" err="1"/>
              <a:t>aiohttp</a:t>
            </a:r>
            <a:endParaRPr lang="en-US" dirty="0"/>
          </a:p>
          <a:p>
            <a:pPr lvl="1"/>
            <a:r>
              <a:rPr lang="ru-RU" dirty="0"/>
              <a:t>Сформировать </a:t>
            </a:r>
            <a:r>
              <a:rPr lang="en-US" dirty="0"/>
              <a:t>URL </a:t>
            </a:r>
            <a:r>
              <a:rPr lang="ru-RU" dirty="0"/>
              <a:t>запроса и передать необходимые данные</a:t>
            </a:r>
          </a:p>
          <a:p>
            <a:pPr lvl="1"/>
            <a:r>
              <a:rPr lang="ru-RU" dirty="0"/>
              <a:t>Проанализировать код ответа</a:t>
            </a:r>
          </a:p>
          <a:p>
            <a:pPr lvl="1"/>
            <a:r>
              <a:rPr lang="ru-RU" dirty="0"/>
              <a:t>Извлечь полученные данные из ответа</a:t>
            </a:r>
          </a:p>
        </p:txBody>
      </p:sp>
    </p:spTree>
    <p:extLst>
      <p:ext uri="{BB962C8B-B14F-4D97-AF65-F5344CB8AC3E}">
        <p14:creationId xmlns:p14="http://schemas.microsoft.com/office/powerpoint/2010/main" val="246174181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B4431-72B5-4E7F-ACD5-F709273F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Requests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2D84BBF-3C08-4A05-8EF7-FC8313D35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44085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214">
                  <a:extLst>
                    <a:ext uri="{9D8B030D-6E8A-4147-A177-3AD203B41FA5}">
                      <a16:colId xmlns:a16="http://schemas.microsoft.com/office/drawing/2014/main" val="385893638"/>
                    </a:ext>
                  </a:extLst>
                </a:gridCol>
                <a:gridCol w="7430386">
                  <a:extLst>
                    <a:ext uri="{9D8B030D-6E8A-4147-A177-3AD203B41FA5}">
                      <a16:colId xmlns:a16="http://schemas.microsoft.com/office/drawing/2014/main" val="414279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52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requests.get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GET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1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requests.post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POST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6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requests.delete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DELETE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3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requests.head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HEAD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7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05870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23198-7731-45E7-8CD1-4635B513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en-US" dirty="0"/>
              <a:t>http-</a:t>
            </a:r>
            <a:r>
              <a:rPr lang="ru-RU" dirty="0"/>
              <a:t>ответа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A14F2-82D3-4924-B916-3B63D479CAB7}"/>
              </a:ext>
            </a:extLst>
          </p:cNvPr>
          <p:cNvSpPr txBox="1"/>
          <p:nvPr/>
        </p:nvSpPr>
        <p:spPr>
          <a:xfrm>
            <a:off x="940982" y="3320652"/>
            <a:ext cx="697495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'http://learn.python.ru'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6C64A3-018B-46C5-94E1-A874218E72FB}"/>
              </a:ext>
            </a:extLst>
          </p:cNvPr>
          <p:cNvSpPr/>
          <p:nvPr/>
        </p:nvSpPr>
        <p:spPr>
          <a:xfrm>
            <a:off x="8559209" y="3833778"/>
            <a:ext cx="2945219" cy="923331"/>
          </a:xfrm>
          <a:prstGeom prst="wedgeRectCallout">
            <a:avLst>
              <a:gd name="adj1" fmla="val -83288"/>
              <a:gd name="adj2" fmla="val -36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запроса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339EE345-D05D-41AC-B2B4-B52C55B2D464}"/>
              </a:ext>
            </a:extLst>
          </p:cNvPr>
          <p:cNvSpPr/>
          <p:nvPr/>
        </p:nvSpPr>
        <p:spPr>
          <a:xfrm>
            <a:off x="4625163" y="1403498"/>
            <a:ext cx="2073349" cy="744279"/>
          </a:xfrm>
          <a:prstGeom prst="wedgeRectCallout">
            <a:avLst>
              <a:gd name="adj1" fmla="val -153141"/>
              <a:gd name="adj2" fmla="val 218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библиотеки	</a:t>
            </a:r>
          </a:p>
        </p:txBody>
      </p:sp>
    </p:spTree>
    <p:extLst>
      <p:ext uri="{BB962C8B-B14F-4D97-AF65-F5344CB8AC3E}">
        <p14:creationId xmlns:p14="http://schemas.microsoft.com/office/powerpoint/2010/main" val="178179619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1966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6261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Сформируем запрос, который позволит узнать курс национальной валюты к Российскому рублю</a:t>
            </a:r>
          </a:p>
          <a:p>
            <a:r>
              <a:rPr lang="ru-RU" dirty="0"/>
              <a:t>Будем получать ответ в формате </a:t>
            </a:r>
            <a:r>
              <a:rPr lang="en-US" dirty="0"/>
              <a:t>JSON</a:t>
            </a:r>
          </a:p>
          <a:p>
            <a:r>
              <a:rPr lang="ru-RU" dirty="0"/>
              <a:t>Для запроса, согласно описанию, будем использовать </a:t>
            </a:r>
            <a:r>
              <a:rPr lang="en-US" dirty="0"/>
              <a:t>URL: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http://cbu.uz/ru/arkhiv-kursov-valyut/json/RUB/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09778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5F6E7-715E-422F-8DA8-C6D6C4BD2438}"/>
              </a:ext>
            </a:extLst>
          </p:cNvPr>
          <p:cNvSpPr txBox="1"/>
          <p:nvPr/>
        </p:nvSpPr>
        <p:spPr>
          <a:xfrm>
            <a:off x="308344" y="2274838"/>
            <a:ext cx="95905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'http://cbu.uz/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arkhiv-kursov-valyut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/json/RUB/'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Ошибка:</a:t>
            </a:r>
            <a:r>
              <a:rPr lang="ru-R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C7BDE23-5A62-4D0A-A216-45858A533A09}"/>
              </a:ext>
            </a:extLst>
          </p:cNvPr>
          <p:cNvSpPr/>
          <p:nvPr/>
        </p:nvSpPr>
        <p:spPr>
          <a:xfrm>
            <a:off x="4136065" y="5514182"/>
            <a:ext cx="3104707" cy="935665"/>
          </a:xfrm>
          <a:prstGeom prst="wedgeRectCallout">
            <a:avLst>
              <a:gd name="adj1" fmla="val -118436"/>
              <a:gd name="adj2" fmla="val -218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Извлекаем объект с данными. Сервис возвращает массив объектов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D9FB683F-8D8C-4765-9C01-CA5002B14D82}"/>
              </a:ext>
            </a:extLst>
          </p:cNvPr>
          <p:cNvSpPr/>
          <p:nvPr/>
        </p:nvSpPr>
        <p:spPr>
          <a:xfrm>
            <a:off x="7899990" y="5433238"/>
            <a:ext cx="3453809" cy="1027242"/>
          </a:xfrm>
          <a:prstGeom prst="wedgeRectCallout">
            <a:avLst>
              <a:gd name="adj1" fmla="val -183230"/>
              <a:gd name="adj2" fmla="val -184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курс валют. Могут быть другие имена, например </a:t>
            </a:r>
            <a:r>
              <a:rPr lang="en-US" dirty="0"/>
              <a:t>Nominal, Diff </a:t>
            </a:r>
            <a:r>
              <a:rPr 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287122244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A0C5B-22B2-4725-A4B6-9739463F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сервисом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984BF-9A5C-4403-9655-3F8E6946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скрипт, который получает курс валюты за указанную дату</a:t>
            </a:r>
          </a:p>
          <a:p>
            <a:r>
              <a:rPr lang="ru-RU" dirty="0"/>
              <a:t>Напишите скрипт, который получает курс по всем валютам за указанную дату</a:t>
            </a:r>
          </a:p>
          <a:p>
            <a:r>
              <a:rPr lang="ru-RU" dirty="0"/>
              <a:t>Напишите скрипт, который получает курс </a:t>
            </a:r>
            <a:r>
              <a:rPr lang="en-US" dirty="0"/>
              <a:t>USD </a:t>
            </a:r>
            <a:r>
              <a:rPr lang="ru-RU" dirty="0"/>
              <a:t>за указанную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49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FAD3F-3EA9-43CD-86BD-35D8441B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http-</a:t>
            </a:r>
            <a:r>
              <a:rPr lang="ru-RU" dirty="0"/>
              <a:t>запрос с параметрами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FDC34-EED6-4378-ADFD-1FEF3A7F8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4924"/>
          </a:xfrm>
        </p:spPr>
        <p:txBody>
          <a:bodyPr/>
          <a:lstStyle/>
          <a:p>
            <a:r>
              <a:rPr lang="ru-RU" dirty="0"/>
              <a:t>Выполняем </a:t>
            </a:r>
            <a:r>
              <a:rPr lang="en-US" dirty="0"/>
              <a:t>get </a:t>
            </a:r>
            <a:r>
              <a:rPr lang="ru-RU" dirty="0"/>
              <a:t>запрос с параметрами: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EE0AA-739A-4AC0-B783-A9757F731A0F}"/>
              </a:ext>
            </a:extLst>
          </p:cNvPr>
          <p:cNvSpPr txBox="1"/>
          <p:nvPr/>
        </p:nvSpPr>
        <p:spPr>
          <a:xfrm>
            <a:off x="1337930" y="3030578"/>
            <a:ext cx="814453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payload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=payload)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9187A2-E154-4F06-8165-E520ACEFFC78}"/>
              </a:ext>
            </a:extLst>
          </p:cNvPr>
          <p:cNvSpPr/>
          <p:nvPr/>
        </p:nvSpPr>
        <p:spPr>
          <a:xfrm>
            <a:off x="7485320" y="4742121"/>
            <a:ext cx="3710763" cy="1435395"/>
          </a:xfrm>
          <a:prstGeom prst="wedgeRectCallout">
            <a:avLst>
              <a:gd name="adj1" fmla="val -39560"/>
              <a:gd name="adj2" fmla="val -10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должен содержать словарь из которого будут сформированы параметры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393021645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A82F3-BEE2-4D98-8AD3-1DB7CAF7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Загружаем файл на сервер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298B8-92E0-4BDB-8CBD-EF06BA1E1BE2}"/>
              </a:ext>
            </a:extLst>
          </p:cNvPr>
          <p:cNvSpPr txBox="1"/>
          <p:nvPr/>
        </p:nvSpPr>
        <p:spPr>
          <a:xfrm>
            <a:off x="838200" y="2328001"/>
            <a:ext cx="903944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"&lt;h1&gt;test&lt;/h1&gt;"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'text/html'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D29040DD-FA4F-4960-8DBC-95763ECA9B03}"/>
              </a:ext>
            </a:extLst>
          </p:cNvPr>
          <p:cNvSpPr/>
          <p:nvPr/>
        </p:nvSpPr>
        <p:spPr>
          <a:xfrm>
            <a:off x="8676167" y="563526"/>
            <a:ext cx="2677633" cy="1127162"/>
          </a:xfrm>
          <a:prstGeom prst="wedgeRectCallout">
            <a:avLst>
              <a:gd name="adj1" fmla="val -266233"/>
              <a:gd name="adj2" fmla="val 194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 содержит кортеж из имени файла, его содержимого и </a:t>
            </a:r>
            <a:r>
              <a:rPr lang="en-US" dirty="0"/>
              <a:t>MIME </a:t>
            </a:r>
            <a:r>
              <a:rPr lang="ru-RU" dirty="0"/>
              <a:t>типа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CC2717B-D9B3-48CE-9CE6-658BC149781D}"/>
              </a:ext>
            </a:extLst>
          </p:cNvPr>
          <p:cNvSpPr/>
          <p:nvPr/>
        </p:nvSpPr>
        <p:spPr>
          <a:xfrm>
            <a:off x="9198934" y="4284920"/>
            <a:ext cx="2677633" cy="1325563"/>
          </a:xfrm>
          <a:prstGeom prst="wedgeRectCallout">
            <a:avLst>
              <a:gd name="adj1" fmla="val -112776"/>
              <a:gd name="adj2" fmla="val -87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 </a:t>
            </a:r>
            <a:r>
              <a:rPr lang="en-US" dirty="0"/>
              <a:t>files </a:t>
            </a:r>
            <a:r>
              <a:rPr lang="ru-RU" dirty="0"/>
              <a:t>содержит</a:t>
            </a:r>
            <a:r>
              <a:rPr lang="en-US" dirty="0"/>
              <a:t> </a:t>
            </a:r>
            <a:r>
              <a:rPr lang="ru-RU" dirty="0"/>
              <a:t>ссылку на словарь с описанием </a:t>
            </a:r>
            <a:r>
              <a:rPr lang="ru-RU" dirty="0" err="1"/>
              <a:t>щагружаемого</a:t>
            </a:r>
            <a:r>
              <a:rPr lang="ru-RU" dirty="0"/>
              <a:t> файла </a:t>
            </a:r>
          </a:p>
        </p:txBody>
      </p:sp>
    </p:spTree>
    <p:extLst>
      <p:ext uri="{BB962C8B-B14F-4D97-AF65-F5344CB8AC3E}">
        <p14:creationId xmlns:p14="http://schemas.microsoft.com/office/powerpoint/2010/main" val="11107077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Requests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302" y="1825625"/>
            <a:ext cx="4908698" cy="4351338"/>
          </a:xfrm>
        </p:spPr>
        <p:txBody>
          <a:bodyPr>
            <a:normAutofit/>
          </a:bodyPr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Requests</a:t>
            </a:r>
            <a:r>
              <a:rPr lang="ru-RU" dirty="0"/>
              <a:t>!</a:t>
            </a:r>
            <a:endParaRPr lang="en-US" dirty="0"/>
          </a:p>
          <a:p>
            <a:r>
              <a:rPr lang="ru-RU" dirty="0"/>
              <a:t>Часто используемые:</a:t>
            </a:r>
          </a:p>
          <a:p>
            <a:pPr lvl="1"/>
            <a:r>
              <a:rPr lang="en-US" dirty="0" err="1"/>
              <a:t>ConnectionError</a:t>
            </a:r>
            <a:endParaRPr lang="ru-RU" dirty="0"/>
          </a:p>
          <a:p>
            <a:pPr lvl="1"/>
            <a:r>
              <a:rPr lang="en-US" dirty="0" err="1"/>
              <a:t>requests.exceptions</a:t>
            </a:r>
            <a:r>
              <a:rPr lang="en-US" dirty="0"/>
              <a:t>.</a:t>
            </a:r>
            <a:br>
              <a:rPr lang="ru-RU" dirty="0"/>
            </a:br>
            <a:r>
              <a:rPr lang="en-US" dirty="0" err="1"/>
              <a:t>RequestException</a:t>
            </a:r>
            <a:endParaRPr lang="ru-RU" dirty="0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54479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E9DD6-28BC-4BD3-B0A8-CA21C481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D801B-71BD-4F88-8F4D-45DE26A3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Закончите задачу</a:t>
            </a:r>
          </a:p>
          <a:p>
            <a:r>
              <a:rPr lang="ru-RU" dirty="0"/>
              <a:t>Бот вызывает функцию, в которой передается запрос пользователя</a:t>
            </a:r>
          </a:p>
          <a:p>
            <a:r>
              <a:rPr lang="ru-RU" dirty="0"/>
              <a:t>Ваша функция должна получить курс валюты с сервера Центробанка, записать ответ в удобную для чтения человеком строку и вернуть эту строку как ответ от сервера</a:t>
            </a:r>
          </a:p>
          <a:p>
            <a:r>
              <a:rPr lang="ru-RU" dirty="0"/>
              <a:t>Обработайте ошибку </a:t>
            </a:r>
            <a:r>
              <a:rPr lang="en-US" dirty="0" err="1"/>
              <a:t>ConnectionError</a:t>
            </a:r>
            <a:r>
              <a:rPr lang="ru-RU" dirty="0"/>
              <a:t>, которая выбрасывается, когда ваш клиент не может подключиться к сервису</a:t>
            </a:r>
          </a:p>
          <a:p>
            <a:r>
              <a:rPr lang="ru-RU" dirty="0"/>
              <a:t>После получения ответа всегда проверяйте его статус. Если статус не равен 200, значит ответ не полный, либо содержит ошибку</a:t>
            </a:r>
          </a:p>
        </p:txBody>
      </p:sp>
    </p:spTree>
    <p:extLst>
      <p:ext uri="{BB962C8B-B14F-4D97-AF65-F5344CB8AC3E}">
        <p14:creationId xmlns:p14="http://schemas.microsoft.com/office/powerpoint/2010/main" val="3906387799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A3E04-119C-40B0-A36D-D1F86D0F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  <a:br>
              <a:rPr lang="ru-RU" dirty="0"/>
            </a:br>
            <a:r>
              <a:rPr lang="ru-RU" dirty="0"/>
              <a:t>собственного</a:t>
            </a:r>
            <a:br>
              <a:rPr lang="ru-RU" dirty="0"/>
            </a:br>
            <a:r>
              <a:rPr lang="ru-RU" dirty="0"/>
              <a:t>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790696-BC6E-469E-863C-47BFD2750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III</a:t>
            </a:r>
            <a:endParaRPr lang="ru-RU" dirty="0"/>
          </a:p>
        </p:txBody>
      </p:sp>
      <p:pic>
        <p:nvPicPr>
          <p:cNvPr id="1026" name="Picture 2" descr="Bot Colorful Robot - Free image on Pixabay">
            <a:extLst>
              <a:ext uri="{FF2B5EF4-FFF2-40B4-BE49-F238E27FC236}">
                <a16:creationId xmlns:a16="http://schemas.microsoft.com/office/drawing/2014/main" id="{0A2B488C-C6C9-4C0C-A1B3-0C686E219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439" y="13438"/>
            <a:ext cx="6844562" cy="68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66290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DFD5B-DA88-4E03-9785-96086A13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862B95-9B22-44F4-AB23-71340CD18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10</a:t>
            </a:r>
          </a:p>
        </p:txBody>
      </p:sp>
    </p:spTree>
    <p:extLst>
      <p:ext uri="{BB962C8B-B14F-4D97-AF65-F5344CB8AC3E}">
        <p14:creationId xmlns:p14="http://schemas.microsoft.com/office/powerpoint/2010/main" val="228447121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B8E7F-27F4-428B-AF8F-5324E51A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E7B6E-B52D-4EA7-A8D6-ADC81E5CE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10"/>
            <a:ext cx="10515600" cy="4798459"/>
          </a:xfrm>
        </p:spPr>
        <p:txBody>
          <a:bodyPr>
            <a:normAutofit/>
          </a:bodyPr>
          <a:lstStyle/>
          <a:p>
            <a:r>
              <a:rPr lang="ru-RU" dirty="0"/>
              <a:t>Программный код часто изменяется</a:t>
            </a:r>
          </a:p>
          <a:p>
            <a:r>
              <a:rPr lang="ru-RU" dirty="0"/>
              <a:t>Некоторые изменения, в которых есть разные ошибки, могут серьезно нарушить проект</a:t>
            </a:r>
          </a:p>
          <a:p>
            <a:r>
              <a:rPr lang="ru-RU" dirty="0"/>
              <a:t>Программистам необходимо средство, которое позволяет контролировать изменения в коде, при необходимости возвращаясь к старым вариантам кода</a:t>
            </a:r>
          </a:p>
          <a:p>
            <a:r>
              <a:rPr lang="ru-RU" dirty="0"/>
              <a:t>Программистам необходимо средство</a:t>
            </a:r>
            <a:br>
              <a:rPr lang="ru-RU" dirty="0"/>
            </a:br>
            <a:r>
              <a:rPr lang="ru-RU" dirty="0"/>
              <a:t>для совместной работы над кодом</a:t>
            </a:r>
          </a:p>
          <a:p>
            <a:r>
              <a:rPr lang="ru-RU" dirty="0"/>
              <a:t>Для этого используются системы</a:t>
            </a:r>
            <a:br>
              <a:rPr lang="ru-RU" dirty="0"/>
            </a:br>
            <a:r>
              <a:rPr lang="ru-RU" dirty="0"/>
              <a:t>контроля версий</a:t>
            </a:r>
          </a:p>
        </p:txBody>
      </p:sp>
      <p:sp>
        <p:nvSpPr>
          <p:cNvPr id="6" name="AutoShape 6" descr="Software developer character set - Openclipart">
            <a:extLst>
              <a:ext uri="{FF2B5EF4-FFF2-40B4-BE49-F238E27FC236}">
                <a16:creationId xmlns:a16="http://schemas.microsoft.com/office/drawing/2014/main" id="{1E2D64AB-D03F-4BD6-B3D7-5F26AD9A2A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80A2C8-4D1D-4E34-8A3F-E599FE1F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302" y="4193670"/>
            <a:ext cx="4759841" cy="25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89015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Git</a:t>
            </a:r>
            <a:r>
              <a:rPr lang="ru-RU" dirty="0"/>
              <a:t> (произносится «гит») — распределённая система управления версиями</a:t>
            </a:r>
          </a:p>
          <a:p>
            <a:r>
              <a:rPr lang="ru-RU" dirty="0" err="1"/>
              <a:t>Git</a:t>
            </a:r>
            <a:r>
              <a:rPr lang="ru-RU" dirty="0"/>
              <a:t> поддерживает быстрое разделение и слияние версий, включает инструменты для визуализации и навигации по нелинейной истории разработки</a:t>
            </a:r>
          </a:p>
          <a:p>
            <a:r>
              <a:rPr lang="ru-RU" dirty="0" err="1"/>
              <a:t>Git</a:t>
            </a:r>
            <a:r>
              <a:rPr lang="ru-RU" dirty="0"/>
              <a:t> предоставляет каждому разработчику локальную копию всей истории разработки, изменения копируются из одного репозитория в другой</a:t>
            </a:r>
          </a:p>
        </p:txBody>
      </p:sp>
    </p:spTree>
    <p:extLst>
      <p:ext uri="{BB962C8B-B14F-4D97-AF65-F5344CB8AC3E}">
        <p14:creationId xmlns:p14="http://schemas.microsoft.com/office/powerpoint/2010/main" val="4119617538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Репозиторий </a:t>
            </a:r>
            <a:r>
              <a:rPr lang="ru-RU" dirty="0" err="1"/>
              <a:t>Git</a:t>
            </a:r>
            <a:r>
              <a:rPr lang="ru-RU" dirty="0"/>
              <a:t> представляет собой каталог файловой системы, в котором находятся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файлы конфигурации репозитория</a:t>
            </a:r>
            <a:endParaRPr lang="en-US" dirty="0"/>
          </a:p>
          <a:p>
            <a:pPr lvl="1"/>
            <a:r>
              <a:rPr lang="ru-RU" dirty="0"/>
              <a:t>файлы журналов, хранящие операции, выполняемые над репозиторием</a:t>
            </a:r>
            <a:endParaRPr lang="en-US" dirty="0"/>
          </a:p>
          <a:p>
            <a:pPr lvl="1"/>
            <a:r>
              <a:rPr lang="ru-RU" dirty="0"/>
              <a:t>индекс, описывающий расположение файлов</a:t>
            </a:r>
            <a:endParaRPr lang="en-US" dirty="0"/>
          </a:p>
          <a:p>
            <a:pPr lvl="1"/>
            <a:r>
              <a:rPr lang="ru-RU" dirty="0"/>
              <a:t>хранилище, содержащее собственно файлы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050085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 умолчанию репозиторий хранится в подкаталоге с названием «</a:t>
            </a:r>
            <a:r>
              <a:rPr lang="en-US" dirty="0"/>
              <a:t>.git</a:t>
            </a:r>
            <a:r>
              <a:rPr lang="ru-RU" dirty="0"/>
              <a:t>» в корневом каталоге рабочей копии дерева файлов, хранящегося в репозитории</a:t>
            </a:r>
            <a:endParaRPr lang="en-US" dirty="0"/>
          </a:p>
          <a:p>
            <a:r>
              <a:rPr lang="ru-RU" dirty="0"/>
              <a:t>При импорте нового репозитория автоматически создаётся рабочая копия, соответствующая последнему зафиксированному состоянию импортируемого репозитория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855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1B723-7D5B-4FDE-8358-09A7F996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Создания репозитория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2AE830-E1E2-4B68-BA52-41E18FD1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создания локального репозитория выполните в пустом каталоге команду: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ru-RU" dirty="0"/>
              <a:t>Для создания локального репозитория на основе существующего удаленного репозитория выполните команду:</a:t>
            </a:r>
          </a:p>
          <a:p>
            <a:pPr marL="0" indent="0" algn="ctr">
              <a:buNone/>
            </a:pPr>
            <a:r>
              <a:rPr lang="en-US" dirty="0"/>
              <a:t>$git clone </a:t>
            </a:r>
            <a:r>
              <a:rPr lang="en-US" dirty="0">
                <a:solidFill>
                  <a:srgbClr val="0070C0"/>
                </a:solidFill>
              </a:rPr>
              <a:t>URL</a:t>
            </a:r>
            <a:r>
              <a:rPr lang="ru-RU" dirty="0">
                <a:solidFill>
                  <a:srgbClr val="0070C0"/>
                </a:solidFill>
              </a:rPr>
              <a:t>РЕПОЗИТОРИЯ</a:t>
            </a:r>
            <a:endParaRPr lang="en-US" dirty="0">
              <a:solidFill>
                <a:srgbClr val="0070C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39076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0B9F9-17B8-44BE-B4B0-A880245A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Коммит</a:t>
            </a:r>
          </a:p>
        </p:txBody>
      </p:sp>
      <p:pic>
        <p:nvPicPr>
          <p:cNvPr id="2050" name="Picture 2" descr="Хранение данных как снимков проекта во времени">
            <a:extLst>
              <a:ext uri="{FF2B5EF4-FFF2-40B4-BE49-F238E27FC236}">
                <a16:creationId xmlns:a16="http://schemas.microsoft.com/office/drawing/2014/main" id="{A683C9DD-FF5D-451D-BD1D-173D4950D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7" y="1690688"/>
            <a:ext cx="10792625" cy="41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88817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pic>
        <p:nvPicPr>
          <p:cNvPr id="1026" name="Picture 2" descr="Жизненный цикл состояний файлов">
            <a:extLst>
              <a:ext uri="{FF2B5EF4-FFF2-40B4-BE49-F238E27FC236}">
                <a16:creationId xmlns:a16="http://schemas.microsoft.com/office/drawing/2014/main" id="{AB66C3D8-6A1C-4679-8FB8-6A4BD54C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59" y="1690688"/>
            <a:ext cx="9941441" cy="41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26333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BCE03F-D185-4D09-9DB1-897187CE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Untracked (</a:t>
            </a:r>
            <a:r>
              <a:rPr lang="ru-RU" dirty="0" err="1"/>
              <a:t>неотслеживаемый</a:t>
            </a:r>
            <a:r>
              <a:rPr lang="ru-RU" dirty="0"/>
              <a:t>) – файл, который не контролируется </a:t>
            </a:r>
            <a:r>
              <a:rPr lang="en-US" dirty="0"/>
              <a:t>GIT (</a:t>
            </a:r>
            <a:r>
              <a:rPr lang="ru-RU" dirty="0"/>
              <a:t>его изменения никак не регистрируются в </a:t>
            </a:r>
            <a:r>
              <a:rPr lang="en-US" dirty="0"/>
              <a:t>GIT)</a:t>
            </a:r>
          </a:p>
          <a:p>
            <a:r>
              <a:rPr lang="en-US" dirty="0"/>
              <a:t>Staged (</a:t>
            </a:r>
            <a:r>
              <a:rPr lang="ru-RU" dirty="0"/>
              <a:t>индексируемый) – файл, который контролируется репозиторием и будет запомнен при последующем коммите</a:t>
            </a:r>
          </a:p>
          <a:p>
            <a:r>
              <a:rPr lang="en-US" dirty="0"/>
              <a:t>Unmodified</a:t>
            </a:r>
            <a:r>
              <a:rPr lang="ru-RU" dirty="0"/>
              <a:t> (</a:t>
            </a:r>
            <a:r>
              <a:rPr lang="ru-RU" dirty="0" err="1"/>
              <a:t>немодифицированный</a:t>
            </a:r>
            <a:r>
              <a:rPr lang="ru-RU" dirty="0"/>
              <a:t>) – файл, который контролируется репозиторием, но который не менялся пользователем с последнего коммита</a:t>
            </a:r>
          </a:p>
          <a:p>
            <a:r>
              <a:rPr lang="en-US" dirty="0"/>
              <a:t>Modified (</a:t>
            </a:r>
            <a:r>
              <a:rPr lang="ru-RU" dirty="0"/>
              <a:t>Модифицированный) – файл, который контролируется репозиторием, но который менялся пользователем с последнего коммита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67904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добавления новых файлов в репозиторий: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Индексация измененных файлов: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Просмотр </a:t>
            </a:r>
            <a:r>
              <a:rPr lang="ru-RU" dirty="0" err="1"/>
              <a:t>идексированных</a:t>
            </a:r>
            <a:r>
              <a:rPr lang="ru-RU" dirty="0"/>
              <a:t> и </a:t>
            </a:r>
            <a:r>
              <a:rPr lang="ru-RU" dirty="0" err="1"/>
              <a:t>неидексированных</a:t>
            </a:r>
            <a:r>
              <a:rPr lang="ru-RU" dirty="0"/>
              <a:t> изменений:</a:t>
            </a:r>
          </a:p>
          <a:p>
            <a:pPr marL="0" indent="0" algn="ctr">
              <a:buNone/>
            </a:pPr>
            <a:r>
              <a:rPr lang="en-US" dirty="0"/>
              <a:t>$git status</a:t>
            </a:r>
          </a:p>
          <a:p>
            <a:r>
              <a:rPr lang="ru-RU" dirty="0"/>
              <a:t>Выполнение коммита:</a:t>
            </a:r>
          </a:p>
          <a:p>
            <a:pPr marL="0" indent="0" algn="ctr">
              <a:buNone/>
            </a:pPr>
            <a:r>
              <a:rPr lang="en-US" dirty="0"/>
              <a:t>$git commit –m “</a:t>
            </a:r>
            <a:r>
              <a:rPr lang="ru-RU" dirty="0">
                <a:solidFill>
                  <a:srgbClr val="0070C0"/>
                </a:solidFill>
              </a:rPr>
              <a:t>КОММЕНТАРИЙ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836998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Каждому коммиту присваивается уникальный ключ, называемый хэшем</a:t>
            </a:r>
          </a:p>
          <a:p>
            <a:r>
              <a:rPr lang="ru-RU" dirty="0"/>
              <a:t>Часто используют сокращенный хэш для краткости ссылок на тот или иной коммит</a:t>
            </a:r>
          </a:p>
          <a:p>
            <a:r>
              <a:rPr lang="ru-RU" dirty="0"/>
              <a:t>Для просмотра истории коммитов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</a:t>
            </a:r>
          </a:p>
          <a:p>
            <a:r>
              <a:rPr lang="ru-RU" dirty="0"/>
              <a:t>Чтобы увидеть разницу изменений в коммитах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 -p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987265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вы забыли добавить какой-то файл в уже сделанный коммит, то воспользуйтесь следующими командами: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</a:p>
          <a:p>
            <a:pPr marL="0" indent="0" algn="ctr">
              <a:buNone/>
            </a:pPr>
            <a:r>
              <a:rPr lang="en-US" dirty="0"/>
              <a:t>$git commit –amend</a:t>
            </a:r>
          </a:p>
          <a:p>
            <a:r>
              <a:rPr lang="ru-RU" dirty="0"/>
              <a:t>Для исключения файла из индекса коммита:</a:t>
            </a:r>
          </a:p>
          <a:p>
            <a:pPr marL="0" indent="0" algn="ctr">
              <a:buNone/>
            </a:pPr>
            <a:r>
              <a:rPr lang="en-US" dirty="0"/>
              <a:t>$git reset HEAD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  <a:p>
            <a:r>
              <a:rPr lang="ru-RU" dirty="0"/>
              <a:t>Для отмены изменений в файле воспользуйтесь следующей командой:</a:t>
            </a:r>
          </a:p>
          <a:p>
            <a:pPr marL="0" indent="0" algn="ctr">
              <a:buNone/>
            </a:pPr>
            <a:r>
              <a:rPr lang="en-US" dirty="0"/>
              <a:t>$git checkout --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246740466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E431C-687B-4239-A5D2-F8F047DF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Ветвь позволяет сохранить основную версию проекта и выполнять локальные изменения</a:t>
            </a:r>
          </a:p>
          <a:p>
            <a:r>
              <a:rPr lang="ru-RU" dirty="0"/>
              <a:t>Если локальные изменения признаны успешными их можно слить с другой ветвью</a:t>
            </a:r>
          </a:p>
          <a:p>
            <a:r>
              <a:rPr lang="ru-RU" dirty="0"/>
              <a:t>Если же локальные изменения отвергаются можно просто удалить ветвь</a:t>
            </a:r>
          </a:p>
        </p:txBody>
      </p:sp>
    </p:spTree>
    <p:extLst>
      <p:ext uri="{BB962C8B-B14F-4D97-AF65-F5344CB8AC3E}">
        <p14:creationId xmlns:p14="http://schemas.microsoft.com/office/powerpoint/2010/main" val="2893595727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pic>
        <p:nvPicPr>
          <p:cNvPr id="3074" name="Picture 2" descr="Указатель на ветку HEAD переместился вперёд после коммита">
            <a:extLst>
              <a:ext uri="{FF2B5EF4-FFF2-40B4-BE49-F238E27FC236}">
                <a16:creationId xmlns:a16="http://schemas.microsoft.com/office/drawing/2014/main" id="{5169324F-8C18-43EB-ACCD-B48E6304E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728790" cy="406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76583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72077-9B49-48C6-BD4A-E8B2358D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Переключение ветви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5782C-797F-44C4-9C42-8E1C6C288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переключение ветви используется команда:</a:t>
            </a:r>
          </a:p>
          <a:p>
            <a:pPr marL="0" indent="0" algn="ctr">
              <a:buNone/>
            </a:pPr>
            <a:r>
              <a:rPr lang="en-US" dirty="0"/>
              <a:t>$git checkout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создания новой ветви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Для создания новой ветви и переключение на нее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checkout –b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получения списка ветвей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064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Слияние ветвей</a:t>
            </a:r>
          </a:p>
        </p:txBody>
      </p:sp>
      <p:pic>
        <p:nvPicPr>
          <p:cNvPr id="4098" name="Picture 2" descr="Использование трёх снимков при слиянии">
            <a:extLst>
              <a:ext uri="{FF2B5EF4-FFF2-40B4-BE49-F238E27FC236}">
                <a16:creationId xmlns:a16="http://schemas.microsoft.com/office/drawing/2014/main" id="{5C95371D-41E0-428E-BB7C-B5AA0CFC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34" y="417402"/>
            <a:ext cx="7317055" cy="34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Коммит слияния">
            <a:extLst>
              <a:ext uri="{FF2B5EF4-FFF2-40B4-BE49-F238E27FC236}">
                <a16:creationId xmlns:a16="http://schemas.microsoft.com/office/drawing/2014/main" id="{82A0EBD8-18A4-426D-BDC3-842FAC54E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11" y="3353364"/>
            <a:ext cx="8361056" cy="330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15E14AD-20A8-443C-A8E8-F1ACC11AD18A}"/>
              </a:ext>
            </a:extLst>
          </p:cNvPr>
          <p:cNvCxnSpPr/>
          <p:nvPr/>
        </p:nvCxnSpPr>
        <p:spPr>
          <a:xfrm>
            <a:off x="552894" y="3987209"/>
            <a:ext cx="10983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42759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Слияние ветвей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DCA4F-EB7D-457B-83BC-611688B5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слияния ветвей необходимо: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Переключится на ветвь,  в которую будет происходить слияние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Выполнить команду:</a:t>
            </a:r>
          </a:p>
          <a:p>
            <a:pPr marL="0" indent="0" algn="ctr">
              <a:buNone/>
            </a:pPr>
            <a:r>
              <a:rPr lang="en-US" dirty="0"/>
              <a:t>$git  merge </a:t>
            </a:r>
            <a:r>
              <a:rPr lang="ru-RU" dirty="0">
                <a:solidFill>
                  <a:srgbClr val="0070C0"/>
                </a:solidFill>
              </a:rPr>
              <a:t>ИСХОДНАЯ_ВЕТВЬ</a:t>
            </a:r>
          </a:p>
        </p:txBody>
      </p:sp>
    </p:spTree>
    <p:extLst>
      <p:ext uri="{BB962C8B-B14F-4D97-AF65-F5344CB8AC3E}">
        <p14:creationId xmlns:p14="http://schemas.microsoft.com/office/powerpoint/2010/main" val="891107645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A6313-7131-4E4C-B9C6-D60360A7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32"/>
            <a:ext cx="10515600" cy="1325563"/>
          </a:xfrm>
        </p:spPr>
        <p:txBody>
          <a:bodyPr/>
          <a:lstStyle/>
          <a:p>
            <a:r>
              <a:rPr lang="ru-RU" dirty="0"/>
              <a:t>Конфликты слияния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A35B8-307D-40CC-A5FE-EC54897C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833"/>
            <a:ext cx="10515600" cy="5447045"/>
          </a:xfrm>
        </p:spPr>
        <p:txBody>
          <a:bodyPr>
            <a:normAutofit/>
          </a:bodyPr>
          <a:lstStyle/>
          <a:p>
            <a:r>
              <a:rPr lang="ru-RU" dirty="0"/>
              <a:t>Если в двух разных ветвях были изменены одни и те же строки в файлах, то коммит слияния становится невозможным до устранения конфликта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Отредактируйте вручную и выполните повторный коммит, либо используйте графическую среду разрешения конфликтов:</a:t>
            </a:r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mergetool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79B9B0-360D-442C-9466-B6DE40C9F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54" t="50000" r="36826" b="34343"/>
          <a:stretch/>
        </p:blipFill>
        <p:spPr>
          <a:xfrm>
            <a:off x="595423" y="2727254"/>
            <a:ext cx="6701192" cy="2110563"/>
          </a:xfrm>
          <a:prstGeom prst="rect">
            <a:avLst/>
          </a:prstGeom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9AD11494-EDE1-4726-9C64-3DFDFBEC7991}"/>
              </a:ext>
            </a:extLst>
          </p:cNvPr>
          <p:cNvSpPr/>
          <p:nvPr/>
        </p:nvSpPr>
        <p:spPr>
          <a:xfrm>
            <a:off x="7942521" y="2360431"/>
            <a:ext cx="3827721" cy="882502"/>
          </a:xfrm>
          <a:prstGeom prst="wedgeRectCallout">
            <a:avLst>
              <a:gd name="adj1" fmla="val -93333"/>
              <a:gd name="adj2" fmla="val 23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текущей ветке (</a:t>
            </a:r>
            <a:r>
              <a:rPr lang="en-US" dirty="0"/>
              <a:t>HEAD)</a:t>
            </a:r>
            <a:endParaRPr lang="ru-RU" dirty="0"/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6D9AF74-AD1E-45DA-8AC7-2B5A6DC5BD40}"/>
              </a:ext>
            </a:extLst>
          </p:cNvPr>
          <p:cNvSpPr/>
          <p:nvPr/>
        </p:nvSpPr>
        <p:spPr>
          <a:xfrm>
            <a:off x="7942521" y="3949722"/>
            <a:ext cx="3827721" cy="882502"/>
          </a:xfrm>
          <a:prstGeom prst="wedgeRectCallout">
            <a:avLst>
              <a:gd name="adj1" fmla="val -114999"/>
              <a:gd name="adj2" fmla="val -14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сливаемой ветки</a:t>
            </a:r>
          </a:p>
        </p:txBody>
      </p:sp>
    </p:spTree>
    <p:extLst>
      <p:ext uri="{BB962C8B-B14F-4D97-AF65-F5344CB8AC3E}">
        <p14:creationId xmlns:p14="http://schemas.microsoft.com/office/powerpoint/2010/main" val="218656732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44458-8A56-4264-847B-DD6D4186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Удаленный репозиторий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23DE7-446C-4B25-A1B8-068724828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14966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Удаленный репозиторий содержит единый репозиторий проекта</a:t>
            </a:r>
          </a:p>
          <a:p>
            <a:r>
              <a:rPr lang="ru-RU" dirty="0"/>
              <a:t>Удаленных репозиториев может быть несколько, но обычно используют один с именем </a:t>
            </a:r>
            <a:r>
              <a:rPr lang="en-US" dirty="0"/>
              <a:t>origin</a:t>
            </a:r>
          </a:p>
          <a:p>
            <a:r>
              <a:rPr lang="ru-RU" dirty="0"/>
              <a:t>Для загрузки удаленной ветки в локальный репозиторий воспользуйтесь командой:</a:t>
            </a:r>
          </a:p>
          <a:p>
            <a:pPr marL="0" indent="0" algn="ctr">
              <a:buNone/>
            </a:pPr>
            <a:r>
              <a:rPr lang="en-US" dirty="0"/>
              <a:t>$git pull</a:t>
            </a:r>
          </a:p>
          <a:p>
            <a:r>
              <a:rPr lang="ru-RU" dirty="0"/>
              <a:t>Для загрузки локальной ветки в удаленный репозиторий введите команду:</a:t>
            </a:r>
          </a:p>
          <a:p>
            <a:pPr marL="0" indent="0" algn="ctr">
              <a:buNone/>
            </a:pPr>
            <a:r>
              <a:rPr lang="en-US" dirty="0"/>
              <a:t>$git push</a:t>
            </a:r>
          </a:p>
          <a:p>
            <a:r>
              <a:rPr lang="ru-RU" dirty="0"/>
              <a:t>Если в удаленном репозитории ветвь была тоже изменена, то команда </a:t>
            </a:r>
            <a:r>
              <a:rPr lang="en-US" dirty="0"/>
              <a:t>push </a:t>
            </a:r>
            <a:r>
              <a:rPr lang="ru-RU" dirty="0"/>
              <a:t>не будет выполнена. Вам необходимо выполнить команду </a:t>
            </a:r>
            <a:r>
              <a:rPr lang="en-US" dirty="0"/>
              <a:t>pull </a:t>
            </a:r>
            <a:r>
              <a:rPr lang="ru-RU" dirty="0"/>
              <a:t>для принятия изменений</a:t>
            </a:r>
          </a:p>
        </p:txBody>
      </p:sp>
    </p:spTree>
    <p:extLst>
      <p:ext uri="{BB962C8B-B14F-4D97-AF65-F5344CB8AC3E}">
        <p14:creationId xmlns:p14="http://schemas.microsoft.com/office/powerpoint/2010/main" val="456181873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43A58-EA12-4AD2-B70F-F28B7724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Инструментальная поддержка работы с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571D82-75F7-41B1-A7F7-B833B48A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GIT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Tortoise 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35010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5A62B-C64B-4675-AECE-2AD89174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репозитория проекта</a:t>
            </a:r>
            <a:r>
              <a:rPr lang="en-US" dirty="0"/>
              <a:t> </a:t>
            </a:r>
            <a:r>
              <a:rPr lang="ru-RU" dirty="0"/>
              <a:t>«БОТ»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09F0E7-8801-495A-A547-47F317788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485"/>
            <a:ext cx="10515600" cy="503939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Создайте каталог на вашем компьютере</a:t>
            </a:r>
          </a:p>
          <a:p>
            <a:r>
              <a:rPr lang="ru-RU" dirty="0"/>
              <a:t>Выполните команду </a:t>
            </a:r>
            <a:r>
              <a:rPr lang="en-US" dirty="0"/>
              <a:t>$git </a:t>
            </a:r>
            <a:r>
              <a:rPr lang="en-US" dirty="0" err="1"/>
              <a:t>init</a:t>
            </a:r>
            <a:endParaRPr lang="ru-RU" dirty="0"/>
          </a:p>
          <a:p>
            <a:r>
              <a:rPr lang="ru-RU" dirty="0"/>
              <a:t>Создайте ветвь </a:t>
            </a:r>
            <a:r>
              <a:rPr lang="en-US" dirty="0"/>
              <a:t>feature/start</a:t>
            </a:r>
          </a:p>
          <a:p>
            <a:r>
              <a:rPr lang="ru-RU" dirty="0"/>
              <a:t>Создайте файл </a:t>
            </a:r>
            <a:r>
              <a:rPr lang="en-US" dirty="0"/>
              <a:t>main.py</a:t>
            </a:r>
            <a:r>
              <a:rPr lang="ru-RU" dirty="0"/>
              <a:t>, в котором будет находится стартовый код</a:t>
            </a:r>
          </a:p>
          <a:p>
            <a:r>
              <a:rPr lang="ru-RU" dirty="0"/>
              <a:t>В этом файле поместите следующий код: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Проиндексируйте файл и сделайте коммит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98EF8-BD46-4B59-814C-9256BB8A83AC}"/>
              </a:ext>
            </a:extLst>
          </p:cNvPr>
          <p:cNvSpPr txBox="1"/>
          <p:nvPr/>
        </p:nvSpPr>
        <p:spPr>
          <a:xfrm>
            <a:off x="2814971" y="3785215"/>
            <a:ext cx="609777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853115538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9FD17-85D0-48C0-9FFA-837079F0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асинхронного программирования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35EE2E-55FD-46AA-8073-4F7E2FE6D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11</a:t>
            </a:r>
          </a:p>
        </p:txBody>
      </p:sp>
    </p:spTree>
    <p:extLst>
      <p:ext uri="{BB962C8B-B14F-4D97-AF65-F5344CB8AC3E}">
        <p14:creationId xmlns:p14="http://schemas.microsoft.com/office/powerpoint/2010/main" val="3117226176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05835-34BD-49DD-B59C-DFE1E385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цикл обработки сообщения в собственном 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6F2F8-A59D-443F-8708-CD06DB51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этом модуле мы заложим основу нашего бота-секретаря, чтобы потом соединить воедино все его функции, которые разрабатывали ранее</a:t>
            </a:r>
          </a:p>
          <a:p>
            <a:r>
              <a:rPr lang="ru-RU" dirty="0"/>
              <a:t>Чтобы понять как работает бот нам нужно изучить асинхронное программирование:</a:t>
            </a:r>
          </a:p>
          <a:p>
            <a:pPr lvl="1"/>
            <a:r>
              <a:rPr lang="ru-RU" dirty="0" err="1"/>
              <a:t>Корутины</a:t>
            </a:r>
            <a:r>
              <a:rPr lang="ru-RU" dirty="0"/>
              <a:t> (</a:t>
            </a:r>
            <a:r>
              <a:rPr lang="en-US" dirty="0"/>
              <a:t>async def)</a:t>
            </a:r>
            <a:endParaRPr lang="ru-RU" dirty="0"/>
          </a:p>
          <a:p>
            <a:pPr lvl="1"/>
            <a:r>
              <a:rPr lang="en-US" dirty="0"/>
              <a:t>await</a:t>
            </a:r>
          </a:p>
          <a:p>
            <a:pPr lvl="1"/>
            <a:r>
              <a:rPr lang="ru-RU" dirty="0"/>
              <a:t>Цикл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3070344936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1EA51-2365-4291-8B61-F80344B8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C4C51A-C003-469E-870B-F490005A6859}"/>
              </a:ext>
            </a:extLst>
          </p:cNvPr>
          <p:cNvSpPr/>
          <p:nvPr/>
        </p:nvSpPr>
        <p:spPr>
          <a:xfrm>
            <a:off x="1180215" y="1881963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774F625-50F7-4D33-ABDA-D1D99A216799}"/>
              </a:ext>
            </a:extLst>
          </p:cNvPr>
          <p:cNvSpPr/>
          <p:nvPr/>
        </p:nvSpPr>
        <p:spPr>
          <a:xfrm>
            <a:off x="1180215" y="4226442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FEBD574-B342-4E1B-A86E-8842AD4A240E}"/>
              </a:ext>
            </a:extLst>
          </p:cNvPr>
          <p:cNvSpPr/>
          <p:nvPr/>
        </p:nvSpPr>
        <p:spPr>
          <a:xfrm>
            <a:off x="2583713" y="4215810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верх-вниз 7">
            <a:extLst>
              <a:ext uri="{FF2B5EF4-FFF2-40B4-BE49-F238E27FC236}">
                <a16:creationId xmlns:a16="http://schemas.microsoft.com/office/drawing/2014/main" id="{07C2A6BD-D8B0-407E-802F-F2EA10D7D850}"/>
              </a:ext>
            </a:extLst>
          </p:cNvPr>
          <p:cNvSpPr/>
          <p:nvPr/>
        </p:nvSpPr>
        <p:spPr>
          <a:xfrm>
            <a:off x="2690038" y="2892056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5240E7E-B9CA-422F-8C29-5956E018EB6E}"/>
              </a:ext>
            </a:extLst>
          </p:cNvPr>
          <p:cNvSpPr/>
          <p:nvPr/>
        </p:nvSpPr>
        <p:spPr>
          <a:xfrm>
            <a:off x="4784652" y="5151475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693D9CF-263D-422C-A0CF-175AB80B2BE6}"/>
              </a:ext>
            </a:extLst>
          </p:cNvPr>
          <p:cNvSpPr/>
          <p:nvPr/>
        </p:nvSpPr>
        <p:spPr>
          <a:xfrm>
            <a:off x="6188150" y="5140843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76408C4-ED75-4122-9E8A-E1B2BC91A04C}"/>
              </a:ext>
            </a:extLst>
          </p:cNvPr>
          <p:cNvSpPr/>
          <p:nvPr/>
        </p:nvSpPr>
        <p:spPr>
          <a:xfrm>
            <a:off x="8431620" y="5917019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0711EDE-0653-4A08-88E7-F92D08EA7080}"/>
              </a:ext>
            </a:extLst>
          </p:cNvPr>
          <p:cNvSpPr/>
          <p:nvPr/>
        </p:nvSpPr>
        <p:spPr>
          <a:xfrm>
            <a:off x="9835118" y="59063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верх-вниз 12">
            <a:extLst>
              <a:ext uri="{FF2B5EF4-FFF2-40B4-BE49-F238E27FC236}">
                <a16:creationId xmlns:a16="http://schemas.microsoft.com/office/drawing/2014/main" id="{22FECAAF-79C1-4416-88BF-B631F257E62D}"/>
              </a:ext>
            </a:extLst>
          </p:cNvPr>
          <p:cNvSpPr/>
          <p:nvPr/>
        </p:nvSpPr>
        <p:spPr>
          <a:xfrm>
            <a:off x="6331690" y="2886739"/>
            <a:ext cx="691116" cy="2264735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Стрелка: вверх-вниз 13">
            <a:extLst>
              <a:ext uri="{FF2B5EF4-FFF2-40B4-BE49-F238E27FC236}">
                <a16:creationId xmlns:a16="http://schemas.microsoft.com/office/drawing/2014/main" id="{5776FB8F-86EF-4291-AA8F-142CB539FFA8}"/>
              </a:ext>
            </a:extLst>
          </p:cNvPr>
          <p:cNvSpPr/>
          <p:nvPr/>
        </p:nvSpPr>
        <p:spPr>
          <a:xfrm>
            <a:off x="9978658" y="2833577"/>
            <a:ext cx="691116" cy="307281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B3EF0942-12A0-4EF6-98BC-4D5C66083474}"/>
              </a:ext>
            </a:extLst>
          </p:cNvPr>
          <p:cNvSpPr/>
          <p:nvPr/>
        </p:nvSpPr>
        <p:spPr>
          <a:xfrm>
            <a:off x="478466" y="5688419"/>
            <a:ext cx="1860697" cy="627321"/>
          </a:xfrm>
          <a:prstGeom prst="wedgeRectCallout">
            <a:avLst>
              <a:gd name="adj1" fmla="val 79738"/>
              <a:gd name="adj2" fmla="val -162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BBD980A0-0A2C-4F3D-9361-98C9802251F0}"/>
              </a:ext>
            </a:extLst>
          </p:cNvPr>
          <p:cNvSpPr/>
          <p:nvPr/>
        </p:nvSpPr>
        <p:spPr>
          <a:xfrm>
            <a:off x="281764" y="3261538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4219718600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B431E-CDC3-4AA9-BABD-CEACD3B0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90" y="11906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A936A8E-40D1-4048-B204-7044A597B1F0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97BEEB4-3B5E-4285-B2AC-BF25D375EAC7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7390DF0-8D66-4779-9E28-AFD40F7D4FB9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87EF7D71-8F84-49BC-A793-F5BB2A42FAF1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7C5EE6D0-0652-4AC0-9994-11104242A971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FE6EE54F-4872-4269-9088-283927441066}"/>
              </a:ext>
            </a:extLst>
          </p:cNvPr>
          <p:cNvSpPr/>
          <p:nvPr/>
        </p:nvSpPr>
        <p:spPr>
          <a:xfrm>
            <a:off x="4098853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6A5B070-86F8-4EA6-ABE0-87EDDF8E970B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8E048D5-2C53-48FA-B0B7-437FF7BB5E10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3C50E0EF-09D6-442E-915C-21D501EAC9AD}"/>
              </a:ext>
            </a:extLst>
          </p:cNvPr>
          <p:cNvSpPr/>
          <p:nvPr/>
        </p:nvSpPr>
        <p:spPr>
          <a:xfrm>
            <a:off x="4210495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7F40DA24-1BBB-4EC4-B0C6-4A0687E69AC8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969ED33-263E-4049-9DB1-5CB0A260AFD5}"/>
              </a:ext>
            </a:extLst>
          </p:cNvPr>
          <p:cNvSpPr/>
          <p:nvPr/>
        </p:nvSpPr>
        <p:spPr>
          <a:xfrm>
            <a:off x="6134990" y="2822944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5AFE8C57-799A-42F8-8895-99CADC9BA5A6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1953480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7AEB0-8D15-44BE-A7F3-55B60AF7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05" y="27855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48E219-E3C6-4414-B738-D2EA8AE78296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10FB057-2063-4BA4-8C2C-A9AF07977CDD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DC0E82A-9311-40D4-9722-19637663DB95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AFE5F764-EA5F-4B41-BCE2-F445F82E0458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8D61693-F3D7-41B4-AE08-39217EBEC144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E9F7682-FD9D-492B-AB70-DD3EEFE59ABF}"/>
              </a:ext>
            </a:extLst>
          </p:cNvPr>
          <p:cNvSpPr/>
          <p:nvPr/>
        </p:nvSpPr>
        <p:spPr>
          <a:xfrm>
            <a:off x="4898956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343AACB-3C75-467E-B801-BE012DFC3C6E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E8572DD4-B6A6-4006-B98A-052FFBE89DDE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FB39ECAA-6C36-48D8-AA12-9D717B74C805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27ACB25B-109E-4425-B7C7-3C8A55B9AC95}"/>
              </a:ext>
            </a:extLst>
          </p:cNvPr>
          <p:cNvSpPr/>
          <p:nvPr/>
        </p:nvSpPr>
        <p:spPr>
          <a:xfrm>
            <a:off x="1116419" y="4545419"/>
            <a:ext cx="139286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8DB259F2-3098-409D-9F1F-6F12920D7F31}"/>
              </a:ext>
            </a:extLst>
          </p:cNvPr>
          <p:cNvSpPr/>
          <p:nvPr/>
        </p:nvSpPr>
        <p:spPr>
          <a:xfrm>
            <a:off x="3500771" y="3620386"/>
            <a:ext cx="699356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CF48539C-4F4F-4764-A973-961A027B6D16}"/>
              </a:ext>
            </a:extLst>
          </p:cNvPr>
          <p:cNvSpPr/>
          <p:nvPr/>
        </p:nvSpPr>
        <p:spPr>
          <a:xfrm>
            <a:off x="1127053" y="5643231"/>
            <a:ext cx="384898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186A0D04-31A9-403C-AEF2-790E592BD9B7}"/>
              </a:ext>
            </a:extLst>
          </p:cNvPr>
          <p:cNvSpPr/>
          <p:nvPr/>
        </p:nvSpPr>
        <p:spPr>
          <a:xfrm>
            <a:off x="5055784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3FD1BD9B-0A13-4F15-BC24-43C7E5F6C8D9}"/>
              </a:ext>
            </a:extLst>
          </p:cNvPr>
          <p:cNvSpPr/>
          <p:nvPr/>
        </p:nvSpPr>
        <p:spPr>
          <a:xfrm>
            <a:off x="5878028" y="4540104"/>
            <a:ext cx="552539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4DA6EA07-F9C2-40CF-BFD6-1F944421D4CB}"/>
              </a:ext>
            </a:extLst>
          </p:cNvPr>
          <p:cNvSpPr/>
          <p:nvPr/>
        </p:nvSpPr>
        <p:spPr>
          <a:xfrm>
            <a:off x="10454470" y="5643229"/>
            <a:ext cx="938318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BFAA8E47-57CB-47D1-99E5-2BD6F21D05D5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6F572FF-6B41-4228-8050-4CCCC7CA5DC6}"/>
              </a:ext>
            </a:extLst>
          </p:cNvPr>
          <p:cNvSpPr/>
          <p:nvPr/>
        </p:nvSpPr>
        <p:spPr>
          <a:xfrm>
            <a:off x="7038757" y="2690038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33" name="Облачко с текстом: прямоугольное 32">
            <a:extLst>
              <a:ext uri="{FF2B5EF4-FFF2-40B4-BE49-F238E27FC236}">
                <a16:creationId xmlns:a16="http://schemas.microsoft.com/office/drawing/2014/main" id="{A6734884-85DE-4680-92CA-576D66C5B921}"/>
              </a:ext>
            </a:extLst>
          </p:cNvPr>
          <p:cNvSpPr/>
          <p:nvPr/>
        </p:nvSpPr>
        <p:spPr>
          <a:xfrm>
            <a:off x="9943212" y="2655482"/>
            <a:ext cx="1860697" cy="627321"/>
          </a:xfrm>
          <a:prstGeom prst="wedgeRectCallout">
            <a:avLst>
              <a:gd name="adj1" fmla="val -52834"/>
              <a:gd name="adj2" fmla="val 172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Простой задачи</a:t>
            </a:r>
          </a:p>
        </p:txBody>
      </p:sp>
    </p:spTree>
    <p:extLst>
      <p:ext uri="{BB962C8B-B14F-4D97-AF65-F5344CB8AC3E}">
        <p14:creationId xmlns:p14="http://schemas.microsoft.com/office/powerpoint/2010/main" val="3899581184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0072A-6356-41A5-98D2-C24FF146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Корутина</a:t>
            </a:r>
            <a:r>
              <a:rPr lang="ru-RU" dirty="0"/>
              <a:t> (</a:t>
            </a:r>
            <a:r>
              <a:rPr lang="en-US" dirty="0" err="1"/>
              <a:t>Corutine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894F2-8886-4711-B833-19F9F273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Программный объект, который может выполняться на процессоре и приостановлен при выполнении блокирующих операций</a:t>
            </a:r>
          </a:p>
          <a:p>
            <a:r>
              <a:rPr lang="ru-RU" dirty="0"/>
              <a:t>Специальный планировщик </a:t>
            </a:r>
            <a:r>
              <a:rPr lang="en-US" dirty="0"/>
              <a:t>Python</a:t>
            </a:r>
            <a:r>
              <a:rPr lang="ru-RU" dirty="0"/>
              <a:t> управляет выполнением </a:t>
            </a:r>
            <a:r>
              <a:rPr lang="ru-RU" dirty="0" err="1"/>
              <a:t>корутин</a:t>
            </a:r>
            <a:r>
              <a:rPr lang="ru-RU" dirty="0"/>
              <a:t>, предоставляя им процессорное время</a:t>
            </a:r>
          </a:p>
          <a:p>
            <a:r>
              <a:rPr lang="ru-RU" dirty="0"/>
              <a:t>Специальный планировщик реализуется циклом сообщения библиотеки </a:t>
            </a:r>
            <a:r>
              <a:rPr lang="en-US" dirty="0" err="1"/>
              <a:t>asyncio</a:t>
            </a:r>
            <a:endParaRPr lang="ru-RU" dirty="0"/>
          </a:p>
          <a:p>
            <a:r>
              <a:rPr lang="ru-RU" dirty="0"/>
              <a:t>Приостановленная </a:t>
            </a:r>
            <a:r>
              <a:rPr lang="ru-RU" dirty="0" err="1"/>
              <a:t>корутина</a:t>
            </a:r>
            <a:r>
              <a:rPr lang="ru-RU" dirty="0"/>
              <a:t> получит управление в порядке очереди, когда другая </a:t>
            </a:r>
            <a:r>
              <a:rPr lang="ru-RU"/>
              <a:t>корутина</a:t>
            </a:r>
            <a:r>
              <a:rPr lang="ru-RU" dirty="0"/>
              <a:t> выполняет блокирующую операцию или завершена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078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Мы разработаем бот,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с ботом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Взаимодействие с ботом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6247</TotalTime>
  <Words>14693</Words>
  <Application>Microsoft Office PowerPoint</Application>
  <PresentationFormat>Широкоэкранный</PresentationFormat>
  <Paragraphs>2112</Paragraphs>
  <Slides>231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231</vt:i4>
      </vt:variant>
    </vt:vector>
  </HeadingPairs>
  <TitlesOfParts>
    <vt:vector size="239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задачи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Вставка одного документа</vt:lpstr>
      <vt:lpstr>Вставка нескольких документов</vt:lpstr>
      <vt:lpstr>Получение документа</vt:lpstr>
      <vt:lpstr>Получение документа по ключу</vt:lpstr>
      <vt:lpstr>Получение отдельных полей документа</vt:lpstr>
      <vt:lpstr>Условия поиска документов</vt:lpstr>
      <vt:lpstr>Поиск документов по условию</vt:lpstr>
      <vt:lpstr>Изменение документа в коллекции</vt:lpstr>
      <vt:lpstr>Удаление документа</vt:lpstr>
      <vt:lpstr>Обработка ошибок при работе с MongoDB</vt:lpstr>
      <vt:lpstr>Задача «Бот-эксперт»</vt:lpstr>
      <vt:lpstr>Основы сетевого взаимодействия</vt:lpstr>
      <vt:lpstr>Бот «валютообменник»</vt:lpstr>
      <vt:lpstr>Понятие «Клиент-Сервер»</vt:lpstr>
      <vt:lpstr>Протокол Hyper Text Tranfer Protocol</vt:lpstr>
      <vt:lpstr>Структура http-запроса</vt:lpstr>
      <vt:lpstr>Основные команды http-запроса</vt:lpstr>
      <vt:lpstr>Основные заголовки</vt:lpstr>
      <vt:lpstr>MIME-типы</vt:lpstr>
      <vt:lpstr>MIME-типы</vt:lpstr>
      <vt:lpstr>Структура http-ответа</vt:lpstr>
      <vt:lpstr>Коды http-ответа</vt:lpstr>
      <vt:lpstr>Коды http-ответа</vt:lpstr>
      <vt:lpstr>Выполнения http-запроса на Python</vt:lpstr>
      <vt:lpstr>Библиотека Requests</vt:lpstr>
      <vt:lpstr>Обработка http-ответа на Python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Работа с сервисом Центробанка</vt:lpstr>
      <vt:lpstr>http-запрос с параметрами</vt:lpstr>
      <vt:lpstr>Загружаем файл на сервер</vt:lpstr>
      <vt:lpstr>Обработка ошибок при работе с Requests</vt:lpstr>
      <vt:lpstr>Бот «валютообменник»</vt:lpstr>
      <vt:lpstr>Разработка собственного бота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Создания репозитория</vt:lpstr>
      <vt:lpstr>Коммит</vt:lpstr>
      <vt:lpstr>Состояния файлов в репозитории</vt:lpstr>
      <vt:lpstr>Состояния файлов в репозитории</vt:lpstr>
      <vt:lpstr>Основные команды по работе с локальным репозиторием</vt:lpstr>
      <vt:lpstr>Основные команды по работе с локальным репозиторием</vt:lpstr>
      <vt:lpstr>Основные команды по работе с локальным репозиторием</vt:lpstr>
      <vt:lpstr>Ветвь</vt:lpstr>
      <vt:lpstr>Ветвь</vt:lpstr>
      <vt:lpstr>Переключение ветви</vt:lpstr>
      <vt:lpstr>Слияние ветвей</vt:lpstr>
      <vt:lpstr>Слияние ветвей</vt:lpstr>
      <vt:lpstr>Конфликты слияния</vt:lpstr>
      <vt:lpstr>Удаленный репозиторий</vt:lpstr>
      <vt:lpstr>Инструментальная поддержка работы с GIT</vt:lpstr>
      <vt:lpstr>Создание репозитория проекта «БОТ»</vt:lpstr>
      <vt:lpstr>Основы асинхронного программирования</vt:lpstr>
      <vt:lpstr>Создаем цикл обработки сообщения в собственном боте</vt:lpstr>
      <vt:lpstr>Недостатки синхронного программирования</vt:lpstr>
      <vt:lpstr>Асинхронное программирование</vt:lpstr>
      <vt:lpstr>Асинхронное программирование в Python</vt:lpstr>
      <vt:lpstr>Корутина (Corutine)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278</cp:revision>
  <dcterms:created xsi:type="dcterms:W3CDTF">2020-10-21T07:10:38Z</dcterms:created>
  <dcterms:modified xsi:type="dcterms:W3CDTF">2020-11-13T15:58:23Z</dcterms:modified>
</cp:coreProperties>
</file>