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41" r:id="rId4"/>
    <p:sldId id="266" r:id="rId5"/>
    <p:sldId id="258" r:id="rId6"/>
    <p:sldId id="343" r:id="rId7"/>
    <p:sldId id="259" r:id="rId8"/>
    <p:sldId id="260" r:id="rId9"/>
    <p:sldId id="261" r:id="rId10"/>
    <p:sldId id="270" r:id="rId11"/>
    <p:sldId id="262" r:id="rId12"/>
    <p:sldId id="263" r:id="rId13"/>
    <p:sldId id="264" r:id="rId14"/>
    <p:sldId id="265" r:id="rId15"/>
    <p:sldId id="268" r:id="rId16"/>
    <p:sldId id="267" r:id="rId17"/>
    <p:sldId id="269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95" r:id="rId31"/>
    <p:sldId id="283" r:id="rId32"/>
    <p:sldId id="284" r:id="rId33"/>
    <p:sldId id="285" r:id="rId34"/>
    <p:sldId id="286" r:id="rId35"/>
    <p:sldId id="29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31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8" r:id="rId55"/>
    <p:sldId id="310" r:id="rId56"/>
    <p:sldId id="309" r:id="rId57"/>
    <p:sldId id="306" r:id="rId58"/>
    <p:sldId id="311" r:id="rId59"/>
    <p:sldId id="312" r:id="rId60"/>
    <p:sldId id="313" r:id="rId61"/>
    <p:sldId id="314" r:id="rId62"/>
    <p:sldId id="317" r:id="rId63"/>
    <p:sldId id="349" r:id="rId64"/>
    <p:sldId id="307" r:id="rId65"/>
    <p:sldId id="315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  <p:sldId id="338" r:id="rId87"/>
    <p:sldId id="342" r:id="rId88"/>
    <p:sldId id="339" r:id="rId89"/>
    <p:sldId id="344" r:id="rId90"/>
    <p:sldId id="345" r:id="rId91"/>
    <p:sldId id="348" r:id="rId92"/>
    <p:sldId id="350" r:id="rId93"/>
    <p:sldId id="351" r:id="rId94"/>
    <p:sldId id="352" r:id="rId95"/>
    <p:sldId id="353" r:id="rId96"/>
    <p:sldId id="354" r:id="rId97"/>
    <p:sldId id="355" r:id="rId98"/>
    <p:sldId id="356" r:id="rId99"/>
    <p:sldId id="357" r:id="rId100"/>
    <p:sldId id="358" r:id="rId101"/>
    <p:sldId id="359" r:id="rId102"/>
    <p:sldId id="360" r:id="rId103"/>
    <p:sldId id="361" r:id="rId104"/>
    <p:sldId id="346" r:id="rId105"/>
    <p:sldId id="362" r:id="rId106"/>
    <p:sldId id="363" r:id="rId107"/>
    <p:sldId id="364" r:id="rId108"/>
    <p:sldId id="365" r:id="rId109"/>
    <p:sldId id="366" r:id="rId110"/>
    <p:sldId id="367" r:id="rId111"/>
    <p:sldId id="347" r:id="rId112"/>
    <p:sldId id="368" r:id="rId113"/>
    <p:sldId id="370" r:id="rId114"/>
    <p:sldId id="371" r:id="rId115"/>
    <p:sldId id="369" r:id="rId116"/>
    <p:sldId id="372" r:id="rId117"/>
    <p:sldId id="373" r:id="rId118"/>
    <p:sldId id="375" r:id="rId119"/>
    <p:sldId id="374" r:id="rId120"/>
    <p:sldId id="376" r:id="rId121"/>
    <p:sldId id="377" r:id="rId122"/>
    <p:sldId id="378" r:id="rId123"/>
    <p:sldId id="379" r:id="rId124"/>
    <p:sldId id="380" r:id="rId125"/>
    <p:sldId id="393" r:id="rId126"/>
    <p:sldId id="382" r:id="rId127"/>
    <p:sldId id="383" r:id="rId128"/>
    <p:sldId id="384" r:id="rId129"/>
    <p:sldId id="386" r:id="rId130"/>
    <p:sldId id="385" r:id="rId131"/>
    <p:sldId id="387" r:id="rId132"/>
    <p:sldId id="388" r:id="rId133"/>
    <p:sldId id="394" r:id="rId134"/>
    <p:sldId id="389" r:id="rId135"/>
    <p:sldId id="390" r:id="rId136"/>
    <p:sldId id="395" r:id="rId137"/>
    <p:sldId id="391" r:id="rId138"/>
    <p:sldId id="397" r:id="rId139"/>
    <p:sldId id="396" r:id="rId140"/>
    <p:sldId id="398" r:id="rId141"/>
    <p:sldId id="400" r:id="rId142"/>
    <p:sldId id="399" r:id="rId143"/>
    <p:sldId id="401" r:id="rId144"/>
    <p:sldId id="409" r:id="rId145"/>
    <p:sldId id="408" r:id="rId146"/>
    <p:sldId id="410" r:id="rId147"/>
    <p:sldId id="402" r:id="rId148"/>
    <p:sldId id="403" r:id="rId149"/>
    <p:sldId id="407" r:id="rId150"/>
    <p:sldId id="411" r:id="rId151"/>
    <p:sldId id="412" r:id="rId152"/>
    <p:sldId id="413" r:id="rId153"/>
    <p:sldId id="414" r:id="rId154"/>
    <p:sldId id="415" r:id="rId155"/>
    <p:sldId id="416" r:id="rId156"/>
    <p:sldId id="405" r:id="rId157"/>
    <p:sldId id="417" r:id="rId158"/>
    <p:sldId id="406" r:id="rId159"/>
    <p:sldId id="392" r:id="rId160"/>
    <p:sldId id="381" r:id="rId161"/>
    <p:sldId id="418" r:id="rId162"/>
    <p:sldId id="419" r:id="rId163"/>
    <p:sldId id="420" r:id="rId164"/>
    <p:sldId id="421" r:id="rId165"/>
    <p:sldId id="422" r:id="rId166"/>
    <p:sldId id="427" r:id="rId167"/>
    <p:sldId id="423" r:id="rId168"/>
    <p:sldId id="424" r:id="rId169"/>
    <p:sldId id="428" r:id="rId170"/>
    <p:sldId id="429" r:id="rId171"/>
    <p:sldId id="425" r:id="rId172"/>
    <p:sldId id="430" r:id="rId173"/>
    <p:sldId id="431" r:id="rId174"/>
    <p:sldId id="432" r:id="rId175"/>
    <p:sldId id="433" r:id="rId176"/>
    <p:sldId id="434" r:id="rId177"/>
    <p:sldId id="435" r:id="rId178"/>
    <p:sldId id="436" r:id="rId179"/>
    <p:sldId id="426" r:id="rId180"/>
    <p:sldId id="437" r:id="rId181"/>
    <p:sldId id="439" r:id="rId182"/>
    <p:sldId id="440" r:id="rId183"/>
    <p:sldId id="441" r:id="rId184"/>
    <p:sldId id="442" r:id="rId185"/>
    <p:sldId id="443" r:id="rId186"/>
    <p:sldId id="445" r:id="rId187"/>
    <p:sldId id="450" r:id="rId188"/>
    <p:sldId id="451" r:id="rId189"/>
    <p:sldId id="444" r:id="rId190"/>
    <p:sldId id="446" r:id="rId191"/>
    <p:sldId id="452" r:id="rId192"/>
    <p:sldId id="448" r:id="rId193"/>
    <p:sldId id="454" r:id="rId194"/>
    <p:sldId id="449" r:id="rId195"/>
    <p:sldId id="453" r:id="rId196"/>
    <p:sldId id="455" r:id="rId197"/>
    <p:sldId id="456" r:id="rId198"/>
    <p:sldId id="457" r:id="rId199"/>
    <p:sldId id="458" r:id="rId200"/>
    <p:sldId id="459" r:id="rId201"/>
    <p:sldId id="460" r:id="rId202"/>
    <p:sldId id="461" r:id="rId203"/>
    <p:sldId id="462" r:id="rId20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sytovich, Pavel" initials="TP" lastIdx="4" clrIdx="0">
    <p:extLst>
      <p:ext uri="{19B8F6BF-5375-455C-9EA6-DF929625EA0E}">
        <p15:presenceInfo xmlns:p15="http://schemas.microsoft.com/office/powerpoint/2012/main" userId="Tsytovich, Pav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commentAuthors" Target="commentAuthors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presProps" Target="presProps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viewProps" Target="viewProps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208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tableStyles" Target="tableStyles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31T09:11:01.078" idx="2">
    <p:pos x="10" y="10"/>
    <p:text>Нужно добавить блок list comprehensive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31T23:45:04.208" idx="3">
    <p:pos x="3550" y="1902"/>
    <p:text>Необходимо сделать решение задачи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01T20:57:39.540" idx="4">
    <p:pos x="2070" y="3356"/>
    <p:text>Необходимо решение задачи</p:text>
    <p:extLst>
      <p:ext uri="{C676402C-5697-4E1C-873F-D02D1690AC5C}">
        <p15:threadingInfo xmlns:p15="http://schemas.microsoft.com/office/powerpoint/2012/main" timeZoneBias="-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75390C-DCBB-43CA-87AB-C298C9F6E6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065492F-4BC5-4C23-9E57-8136D502C7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6CEDA89-5923-41EE-81AF-D709A1784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09.11.2020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C0FB61-E31C-447E-A172-492C86712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57BB8C-0AF5-4C4B-B182-20C25E65A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6849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B561B9-C9E0-409D-A885-E7AA20E4E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37FA1D1-80F6-430F-8FF0-82B9DE98D9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ECED445-742E-4DF5-81ED-D2E40649E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6FA457F-8FC4-412B-B568-596C7FDAA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09.11.2020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8145784-A6DD-468D-AE09-54A18FB9C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142C0A3-B58C-4080-BBF5-C82497408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8952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F01DC1-830A-4464-8E2C-CCFD3565E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04355FA-0703-4A35-B655-0DFF9BE74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B46968-7988-48C4-9559-F3606A065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09.11.2020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794AFD-7285-4AEA-8C7E-1FBD57857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FBE5F2-3604-48D4-BD6A-256936229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9261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1641D8D-360F-4DF1-9524-ECA07CD4F4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6688C54-C8F5-427A-8AF6-89304EFCEF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66F5C95-C900-4BDB-A86F-5A68D9A76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09.11.2020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95A67C-17AD-49BE-8C91-1A0CE3047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B596F4-A02E-4315-95E4-8D5E8F92C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4384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8268C0-D224-41A3-94D4-84424B587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B74D58-B7D5-4D2A-BDC6-9AB8429B3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EC076B4-F321-40A7-B47D-5DDE6CD81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09.11.2020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121D57-3028-4582-BE48-8AA025E18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874467-9BF5-45E5-B473-19A8CAF90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941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Упраж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6B90A0B-90EB-464C-8AA8-1C3E881F006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pattFill prst="lgGrid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5B3D52-4629-43D8-BC1A-1D0D0B43F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F77BCE8-83D6-40B0-86A0-3F5804FA3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09.11.2020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0267DC2-6503-45FE-BCF6-CEDCA2BDC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F5FC07E-7740-403F-BBDA-D61D4BE79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B0C10384-BF62-4ED1-9F82-778E4302E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946504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9F108A-DE02-4141-BB13-3B0F46903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29FF5CB-F3B5-4FAA-8597-D0164FE09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20BA45-CE53-452C-8DCF-8F8FB3596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09.11.2020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5B5749F-9206-42CE-9FCB-04770951D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1864C0-EA68-4A7D-868F-543303316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4976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F4A836-51C7-4341-B902-1C38E165C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160A52-5A95-4975-B971-37757CF6D7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6EE3FB0-DB85-4D46-B91F-9C9C0F6CE5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89E6894-0CE6-43F0-BC32-E711CC7F8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09.11.2020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FF9B781-4E9C-433A-9B10-3B844B4FC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©TICSIA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9E3BD7C-6CE4-4D6E-BEE6-B71DDC10C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3959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173D94-6B35-4446-A5BA-826D60FC5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4610FDE-8FD5-4A30-865F-F3A523243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7063A70-9DEB-49CF-BEB0-234DD52D88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4CF0CDF-7779-4DBD-8FD4-C37D7A7FA3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467FB45-2E30-4225-B6AA-B98EACB43A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5204D6C-A27F-42D1-9F22-9846D706B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09.11.2020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41DA948-F7B3-4347-81AD-9BEC34590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65F42C0-8C06-4333-8041-7C98D80F8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4399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F3B7B1-F446-4287-8294-7E8DDC783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5978991-B472-4504-BEE4-AA60CAEEF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09.11.2020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EA93752-681B-458A-9373-3EB84F6C2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81FA8A4-F6AD-4DE7-AED8-29F499A38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3002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6E18AE2-960F-41D9-9AE1-E96BF2A06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09.11.2020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A131513-9D69-4C5D-84C5-61CC36BD0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AF9E8BE-E454-4CED-A9EF-82A6E1F52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9702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3F2572-E410-40C9-A77B-244EEC4F2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2199E7-4F3B-4AC9-9D08-042F6369A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F3082A0-7CD4-44C4-AADB-1DBF15B490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D7BE1C7-0B0B-4C6D-980E-44362072E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09.11.2020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EAFEBE9-867B-4203-A533-FA46768E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B16055F-BB3D-4E8F-A41B-8F8BA36C1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2033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4FC50D-26C0-48D9-9287-495E3CC09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C4092BB-6078-44C9-8F76-8CD8DE292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F96C005-8FEA-42CE-AA87-990C6404AE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84E8B-3F5A-48DE-8BA5-BCD329794D47}" type="datetimeFigureOut">
              <a:rPr lang="ru-RU" smtClean="0"/>
              <a:t>09.11.2020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3FD6D25-6693-43CE-870F-649A32060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59218BC-197C-416C-AB5C-B908080983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6892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ru/post/349860/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regex101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cbu.uz/ru/arkhiv-kursov-valyut/veb-masteram/" TargetMode="External"/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cbu.uz/ru/arkhiv-kursov-valyut/veb-masteram/" TargetMode="External"/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2" Type="http://schemas.openxmlformats.org/officeDocument/2006/relationships/hyperlink" Target="http://cbu.uz/ru/arkhiv-kursov-valyut/json/RUB/" TargetMode="External"/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22DE97-42FC-4991-9CCE-EB89B0E78C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Основы алгоритмизации и программирования для разработки ботов для телеграмм</a:t>
            </a:r>
            <a:endParaRPr lang="ru-RU" sz="4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026" name="Picture 2" descr="Language,logo,python,free vector graphics,free pictures - free image from  needpix.com">
            <a:extLst>
              <a:ext uri="{FF2B5EF4-FFF2-40B4-BE49-F238E27FC236}">
                <a16:creationId xmlns:a16="http://schemas.microsoft.com/office/drawing/2014/main" id="{E0BB791E-DBAF-416C-A31A-FCCF4795C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437" y="4137837"/>
            <a:ext cx="2143125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727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46DD56-F56B-49C0-B046-04C74B532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Имена переменных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B7A145-FB52-42DA-BBC6-79C8045DE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имя переменной может состоять только из букв, цифр и знака подчёркивания;</a:t>
            </a:r>
          </a:p>
          <a:p>
            <a:r>
              <a:rPr lang="ru-RU" dirty="0"/>
              <a:t>имя не может начинаться с цифры;</a:t>
            </a:r>
          </a:p>
          <a:p>
            <a:r>
              <a:rPr lang="ru-RU" dirty="0"/>
              <a:t>имя не может содержать специальных символов @, $, %.</a:t>
            </a:r>
          </a:p>
        </p:txBody>
      </p:sp>
    </p:spTree>
    <p:extLst>
      <p:ext uri="{BB962C8B-B14F-4D97-AF65-F5344CB8AC3E}">
        <p14:creationId xmlns:p14="http://schemas.microsoft.com/office/powerpoint/2010/main" val="175534635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E0677F-8E17-4F0F-BEC7-423F8981A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Обработка ошибок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E94A9E-51BF-487C-889E-1E0624DA2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ходе работы программы могут возникать разные ошибки</a:t>
            </a:r>
          </a:p>
          <a:p>
            <a:r>
              <a:rPr lang="ru-RU" dirty="0"/>
              <a:t>Для указания ошибки программа создает специальные объекты, называемые исключения</a:t>
            </a:r>
          </a:p>
          <a:p>
            <a:r>
              <a:rPr lang="ru-RU" dirty="0"/>
              <a:t>Исключения описаны в документации</a:t>
            </a:r>
          </a:p>
          <a:p>
            <a:r>
              <a:rPr lang="ru-RU" dirty="0"/>
              <a:t>Исключения могут быть обработаны в специальном блоке обработки ошибок</a:t>
            </a:r>
          </a:p>
        </p:txBody>
      </p:sp>
    </p:spTree>
    <p:extLst>
      <p:ext uri="{BB962C8B-B14F-4D97-AF65-F5344CB8AC3E}">
        <p14:creationId xmlns:p14="http://schemas.microsoft.com/office/powerpoint/2010/main" val="216114980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E0677F-8E17-4F0F-BEC7-423F8981A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080" y="-4436"/>
            <a:ext cx="10515600" cy="1325563"/>
          </a:xfrm>
        </p:spPr>
        <p:txBody>
          <a:bodyPr/>
          <a:lstStyle/>
          <a:p>
            <a:r>
              <a:rPr lang="ru-RU" dirty="0"/>
              <a:t>Работа с файлом. Обработка ошибок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A5399102-33EF-44DD-827B-3C8DA8AC01C3}"/>
              </a:ext>
            </a:extLst>
          </p:cNvPr>
          <p:cNvGrpSpPr/>
          <p:nvPr/>
        </p:nvGrpSpPr>
        <p:grpSpPr>
          <a:xfrm>
            <a:off x="2169042" y="1095154"/>
            <a:ext cx="6634716" cy="5071730"/>
            <a:chOff x="2169042" y="1095154"/>
            <a:chExt cx="6634716" cy="5071730"/>
          </a:xfrm>
        </p:grpSpPr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0A8F59FF-A629-43FB-A9B0-0158AB473AD2}"/>
                </a:ext>
              </a:extLst>
            </p:cNvPr>
            <p:cNvSpPr/>
            <p:nvPr/>
          </p:nvSpPr>
          <p:spPr>
            <a:xfrm>
              <a:off x="2169042" y="1095154"/>
              <a:ext cx="6634716" cy="50717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/>
                <a:t>try:</a:t>
              </a:r>
            </a:p>
            <a:p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endParaRPr lang="ru-RU" sz="2000" dirty="0"/>
            </a:p>
            <a:p>
              <a:r>
                <a:rPr lang="en-US" sz="2000" dirty="0"/>
                <a:t>except    </a:t>
              </a:r>
              <a:r>
                <a:rPr lang="ru-RU" sz="2000" dirty="0"/>
                <a:t>    </a:t>
              </a:r>
              <a:r>
                <a:rPr lang="en-US" sz="2000" dirty="0"/>
                <a:t>            </a:t>
              </a:r>
              <a:r>
                <a:rPr lang="ru-RU" sz="2000" dirty="0"/>
                <a:t>            </a:t>
              </a:r>
              <a:r>
                <a:rPr lang="en-US" sz="2000" dirty="0"/>
                <a:t> as:</a:t>
              </a:r>
            </a:p>
            <a:p>
              <a:endParaRPr lang="ru-RU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except             </a:t>
              </a:r>
              <a:r>
                <a:rPr lang="ru-RU" sz="2000" dirty="0"/>
                <a:t>    </a:t>
              </a:r>
              <a:r>
                <a:rPr lang="en-US" sz="2000" dirty="0"/>
                <a:t>  </a:t>
              </a:r>
              <a:r>
                <a:rPr lang="ru-RU" sz="2000" dirty="0"/>
                <a:t>             </a:t>
              </a:r>
              <a:r>
                <a:rPr lang="en-US" sz="2000" dirty="0"/>
                <a:t> as:</a:t>
              </a:r>
            </a:p>
            <a:p>
              <a:r>
                <a:rPr lang="ru-RU" sz="2000" dirty="0"/>
                <a:t>      </a:t>
              </a:r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finally:</a:t>
              </a:r>
            </a:p>
            <a:p>
              <a:endParaRPr lang="ru-RU" sz="2000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9973E548-A29A-47AF-BE3A-101E0E122A86}"/>
                </a:ext>
              </a:extLst>
            </p:cNvPr>
            <p:cNvSpPr/>
            <p:nvPr/>
          </p:nvSpPr>
          <p:spPr>
            <a:xfrm>
              <a:off x="2519916" y="1662299"/>
              <a:ext cx="5709683" cy="701749"/>
            </a:xfrm>
            <a:prstGeom prst="roundRect">
              <a:avLst/>
            </a:prstGeom>
            <a:solidFill>
              <a:srgbClr val="00B05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КОД, В КОТОРОМ МОГУТ БЫТЬ ОШИБКИ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C84EE346-3F4A-42EA-8068-800AA6F7ABD4}"/>
                </a:ext>
              </a:extLst>
            </p:cNvPr>
            <p:cNvSpPr/>
            <p:nvPr/>
          </p:nvSpPr>
          <p:spPr>
            <a:xfrm>
              <a:off x="3232298" y="2525288"/>
              <a:ext cx="1743739" cy="531628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3965C8D6-FCCB-4268-BEAC-F058014319ED}"/>
                </a:ext>
              </a:extLst>
            </p:cNvPr>
            <p:cNvSpPr/>
            <p:nvPr/>
          </p:nvSpPr>
          <p:spPr>
            <a:xfrm>
              <a:off x="3232297" y="3942103"/>
              <a:ext cx="1743739" cy="53162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10" name="Прямоугольник: скругленные углы 9">
              <a:extLst>
                <a:ext uri="{FF2B5EF4-FFF2-40B4-BE49-F238E27FC236}">
                  <a16:creationId xmlns:a16="http://schemas.microsoft.com/office/drawing/2014/main" id="{3EB3412A-A3A6-4070-9B75-B12EB9734214}"/>
                </a:ext>
              </a:extLst>
            </p:cNvPr>
            <p:cNvSpPr/>
            <p:nvPr/>
          </p:nvSpPr>
          <p:spPr>
            <a:xfrm>
              <a:off x="5486400" y="2525288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12" name="Прямоугольник: скругленные углы 11">
              <a:extLst>
                <a:ext uri="{FF2B5EF4-FFF2-40B4-BE49-F238E27FC236}">
                  <a16:creationId xmlns:a16="http://schemas.microsoft.com/office/drawing/2014/main" id="{40A12E79-7BC5-4F86-B145-553B9ED1682A}"/>
                </a:ext>
              </a:extLst>
            </p:cNvPr>
            <p:cNvSpPr/>
            <p:nvPr/>
          </p:nvSpPr>
          <p:spPr>
            <a:xfrm>
              <a:off x="5450070" y="3981071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13" name="Прямоугольник: скругленные углы 12">
              <a:extLst>
                <a:ext uri="{FF2B5EF4-FFF2-40B4-BE49-F238E27FC236}">
                  <a16:creationId xmlns:a16="http://schemas.microsoft.com/office/drawing/2014/main" id="{2B693087-C0C7-4F5A-8C64-6BF277180F51}"/>
                </a:ext>
              </a:extLst>
            </p:cNvPr>
            <p:cNvSpPr/>
            <p:nvPr/>
          </p:nvSpPr>
          <p:spPr>
            <a:xfrm>
              <a:off x="3232297" y="3317358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14" name="Прямоугольник: скругленные углы 13">
              <a:extLst>
                <a:ext uri="{FF2B5EF4-FFF2-40B4-BE49-F238E27FC236}">
                  <a16:creationId xmlns:a16="http://schemas.microsoft.com/office/drawing/2014/main" id="{012D72BB-A051-4654-92BC-EB4B2244FA44}"/>
                </a:ext>
              </a:extLst>
            </p:cNvPr>
            <p:cNvSpPr/>
            <p:nvPr/>
          </p:nvSpPr>
          <p:spPr>
            <a:xfrm>
              <a:off x="3160526" y="4644786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15" name="Прямоугольник: скругленные углы 14">
              <a:extLst>
                <a:ext uri="{FF2B5EF4-FFF2-40B4-BE49-F238E27FC236}">
                  <a16:creationId xmlns:a16="http://schemas.microsoft.com/office/drawing/2014/main" id="{B62B9E81-09DD-4131-BE5F-F8874E8DFE43}"/>
                </a:ext>
              </a:extLst>
            </p:cNvPr>
            <p:cNvSpPr/>
            <p:nvPr/>
          </p:nvSpPr>
          <p:spPr>
            <a:xfrm>
              <a:off x="3160525" y="5596454"/>
              <a:ext cx="3856077" cy="53162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ГАРАНТИРОВАННОГО ВЫПОЛНЕНИЯ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703670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E0677F-8E17-4F0F-BEC7-423F8981A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080" y="-4436"/>
            <a:ext cx="10515600" cy="1325563"/>
          </a:xfrm>
        </p:spPr>
        <p:txBody>
          <a:bodyPr/>
          <a:lstStyle/>
          <a:p>
            <a:r>
              <a:rPr lang="ru-RU" dirty="0"/>
              <a:t>Работа с файлом. Обработка ошибок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2DE719-F87E-49E8-B3C8-C84CF43F1C35}"/>
              </a:ext>
            </a:extLst>
          </p:cNvPr>
          <p:cNvSpPr txBox="1"/>
          <p:nvPr/>
        </p:nvSpPr>
        <p:spPr>
          <a:xfrm>
            <a:off x="2081324" y="2339185"/>
            <a:ext cx="6945718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'non-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exists.txt'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f.read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IOError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e: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'Error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of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</a:p>
        </p:txBody>
      </p:sp>
    </p:spTree>
    <p:extLst>
      <p:ext uri="{BB962C8B-B14F-4D97-AF65-F5344CB8AC3E}">
        <p14:creationId xmlns:p14="http://schemas.microsoft.com/office/powerpoint/2010/main" val="183678706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6D06CC-2601-4CEE-9B20-D6B50DAE2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 «Случайные приветствия»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DDEBDE-337F-46D5-A42C-627DC144B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Напишите функцию </a:t>
            </a:r>
            <a:r>
              <a:rPr lang="en-US" dirty="0"/>
              <a:t>welcome(message)</a:t>
            </a:r>
            <a:r>
              <a:rPr lang="ru-RU" dirty="0"/>
              <a:t>, которая читает из файла строки с приветствиями и формирует из них список, после чего случайным образом выбирает строку из списка и возвращает эту строку как результат функции</a:t>
            </a:r>
          </a:p>
        </p:txBody>
      </p:sp>
    </p:spTree>
    <p:extLst>
      <p:ext uri="{BB962C8B-B14F-4D97-AF65-F5344CB8AC3E}">
        <p14:creationId xmlns:p14="http://schemas.microsoft.com/office/powerpoint/2010/main" val="7399932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11A2C4-FB8D-431E-B54E-EE0F746D5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88C367-418E-46E2-BB67-60B146311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Пользователь в сообщении указывает некоторые ключевые слова, на которые наш бот должен определенным образом ответить</a:t>
            </a:r>
            <a:r>
              <a:rPr lang="en-US" dirty="0"/>
              <a:t>. </a:t>
            </a:r>
            <a:r>
              <a:rPr lang="ru-RU" dirty="0"/>
              <a:t>Все что прислал пользователь мы должны сохранить  файле, при этом «плохие» слова должны быть заменены на «***»</a:t>
            </a:r>
          </a:p>
          <a:p>
            <a:pPr lvl="1"/>
            <a:r>
              <a:rPr lang="ru-RU" dirty="0"/>
              <a:t>Разбираемся как разбивать строки группы</a:t>
            </a:r>
          </a:p>
          <a:p>
            <a:pPr lvl="1"/>
            <a:r>
              <a:rPr lang="ru-RU" dirty="0"/>
              <a:t>Разбираемся как заменять строки</a:t>
            </a:r>
          </a:p>
          <a:p>
            <a:pPr lvl="1"/>
            <a:r>
              <a:rPr lang="ru-RU" dirty="0"/>
              <a:t>Разбираемся как объединять строки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9564465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269262-26F8-47AC-B08E-50B4FADBB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Разбиение строки на элементы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9E4201-DA88-4E6F-8A79-DAA0916A5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Для разделения в </a:t>
            </a:r>
            <a:r>
              <a:rPr lang="ru-RU" dirty="0" err="1"/>
              <a:t>Python</a:t>
            </a:r>
            <a:r>
              <a:rPr lang="ru-RU" dirty="0"/>
              <a:t> используется метод </a:t>
            </a:r>
            <a:r>
              <a:rPr lang="ru-RU" dirty="0" err="1"/>
              <a:t>split</a:t>
            </a:r>
            <a:r>
              <a:rPr lang="ru-RU" dirty="0"/>
              <a:t>(). В зависимости от разделителя он разбивает строку на перечень подстрок. В роли разделителя в данном случае может быть любой символ либо последовательность символов. Этот метод имеет следующие формы: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3A00AFA9-9352-44E6-ADAB-48E7BC2530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917672"/>
              </p:ext>
            </p:extLst>
          </p:nvPr>
        </p:nvGraphicFramePr>
        <p:xfrm>
          <a:off x="2032000" y="3771210"/>
          <a:ext cx="8834474" cy="230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7423">
                  <a:extLst>
                    <a:ext uri="{9D8B030D-6E8A-4147-A177-3AD203B41FA5}">
                      <a16:colId xmlns:a16="http://schemas.microsoft.com/office/drawing/2014/main" val="2691094586"/>
                    </a:ext>
                  </a:extLst>
                </a:gridCol>
                <a:gridCol w="6247051">
                  <a:extLst>
                    <a:ext uri="{9D8B030D-6E8A-4147-A177-3AD203B41FA5}">
                      <a16:colId xmlns:a16="http://schemas.microsoft.com/office/drawing/2014/main" val="40677810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Функция строки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067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split()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 роли разделителя применяется такой символ, как пробел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955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split(</a:t>
                      </a:r>
                      <a:r>
                        <a:rPr lang="en-US" dirty="0" err="1"/>
                        <a:t>delimeter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 роли разделителя применяется </a:t>
                      </a:r>
                      <a:r>
                        <a:rPr lang="ru-RU" b="1" dirty="0" err="1"/>
                        <a:t>delimeter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202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split(</a:t>
                      </a:r>
                      <a:r>
                        <a:rPr lang="en-US" dirty="0" err="1"/>
                        <a:t>delimeter,num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параметром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указывается, какое количество вхождений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delimeter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применяется для разделения. При этом оставшаяся часть строки добавляется в перечень без разделения на подстроки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7331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5515478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FFB970-E886-43B4-8044-9964F4FAA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Разбиение строки на элементы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5624BB-4EF2-45F1-9697-C81AE30C5FAB}"/>
              </a:ext>
            </a:extLst>
          </p:cNvPr>
          <p:cNvSpPr txBox="1"/>
          <p:nvPr/>
        </p:nvSpPr>
        <p:spPr>
          <a:xfrm>
            <a:off x="2339162" y="2018828"/>
            <a:ext cx="7328491" cy="313932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Шла собака по роялю'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result_list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source.split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result_list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Шла, собака по ролю'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result_list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source.split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result_list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4093395688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759662-421F-4ADD-9021-527562801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Соединение строк методом </a:t>
            </a:r>
            <a:r>
              <a:rPr lang="en-US" dirty="0"/>
              <a:t>join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FAA0CB-ED71-4112-9E7D-AC642807C669}"/>
              </a:ext>
            </a:extLst>
          </p:cNvPr>
          <p:cNvSpPr txBox="1"/>
          <p:nvPr/>
        </p:nvSpPr>
        <p:spPr>
          <a:xfrm>
            <a:off x="2126512" y="2505670"/>
            <a:ext cx="6764965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шла'</a:t>
            </a:r>
            <a:r>
              <a:rPr lang="ru-R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ru-RU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'собака'</a:t>
            </a:r>
            <a:r>
              <a:rPr lang="ru-R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ru-RU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'по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'роялю'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.join(source)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(result)</a:t>
            </a:r>
          </a:p>
        </p:txBody>
      </p:sp>
    </p:spTree>
    <p:extLst>
      <p:ext uri="{BB962C8B-B14F-4D97-AF65-F5344CB8AC3E}">
        <p14:creationId xmlns:p14="http://schemas.microsoft.com/office/powerpoint/2010/main" val="2067433238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1385CC-EA5F-4AB0-9518-0E632C7A9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Замена подстроки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0DF1A8-8451-4278-BB9A-D0EBD9BEA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Чтобы в </a:t>
            </a:r>
            <a:r>
              <a:rPr lang="ru-RU" dirty="0" err="1"/>
              <a:t>Python</a:t>
            </a:r>
            <a:r>
              <a:rPr lang="ru-RU" dirty="0"/>
              <a:t> заменить в строке одну подстроку на другую, применяют метод </a:t>
            </a:r>
            <a:r>
              <a:rPr lang="en-US" dirty="0"/>
              <a:t>replace:</a:t>
            </a:r>
          </a:p>
          <a:p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66BC0960-0430-4298-8EF1-9AC065F135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004986"/>
              </p:ext>
            </p:extLst>
          </p:nvPr>
        </p:nvGraphicFramePr>
        <p:xfrm>
          <a:off x="1936307" y="3429000"/>
          <a:ext cx="8128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8614">
                  <a:extLst>
                    <a:ext uri="{9D8B030D-6E8A-4147-A177-3AD203B41FA5}">
                      <a16:colId xmlns:a16="http://schemas.microsoft.com/office/drawing/2014/main" val="1701794830"/>
                    </a:ext>
                  </a:extLst>
                </a:gridCol>
                <a:gridCol w="5779386">
                  <a:extLst>
                    <a:ext uri="{9D8B030D-6E8A-4147-A177-3AD203B41FA5}">
                      <a16:colId xmlns:a16="http://schemas.microsoft.com/office/drawing/2014/main" val="28120000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Метод строки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5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replace(old, new)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подстрока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old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заменяется на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481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replace(old, new, num)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параметр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показывает, сколько вхождений подстроки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old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требуется заменить на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3425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3734815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1385CC-EA5F-4AB0-9518-0E632C7A9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Замена подстроки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BDA83E-CC4C-43CE-BFFA-9B42E21B22E9}"/>
              </a:ext>
            </a:extLst>
          </p:cNvPr>
          <p:cNvSpPr txBox="1"/>
          <p:nvPr/>
        </p:nvSpPr>
        <p:spPr>
          <a:xfrm>
            <a:off x="1435395" y="2274838"/>
            <a:ext cx="7711263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phone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"+8-445-221-35-99"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phone.replace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   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phone.replace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   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phone.replace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</p:txBody>
      </p:sp>
    </p:spTree>
    <p:extLst>
      <p:ext uri="{BB962C8B-B14F-4D97-AF65-F5344CB8AC3E}">
        <p14:creationId xmlns:p14="http://schemas.microsoft.com/office/powerpoint/2010/main" val="2133789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02A56F-DF2C-4D2F-A46D-B4AD73988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посложней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220E72-9BED-4132-B505-6E7C16ABEAE8}"/>
              </a:ext>
            </a:extLst>
          </p:cNvPr>
          <p:cNvSpPr txBox="1"/>
          <p:nvPr/>
        </p:nvSpPr>
        <p:spPr>
          <a:xfrm>
            <a:off x="838200" y="1502688"/>
            <a:ext cx="6097772" cy="535531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math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(b**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-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a * c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 &gt;=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x1 = -d +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x2 = -d -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x2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Корней нет'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4659D4C4-E8CC-439E-A122-4D1759A05803}"/>
              </a:ext>
            </a:extLst>
          </p:cNvPr>
          <p:cNvSpPr/>
          <p:nvPr/>
        </p:nvSpPr>
        <p:spPr>
          <a:xfrm>
            <a:off x="6730409" y="365124"/>
            <a:ext cx="3391786" cy="1137563"/>
          </a:xfrm>
          <a:prstGeom prst="wedgeRectCallout">
            <a:avLst>
              <a:gd name="adj1" fmla="val -175692"/>
              <a:gd name="adj2" fmla="val 1377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Команда </a:t>
            </a:r>
            <a:r>
              <a:rPr lang="en-US" dirty="0"/>
              <a:t>import  </a:t>
            </a:r>
            <a:r>
              <a:rPr lang="ru-RU" dirty="0"/>
              <a:t>подключает библиотеку, которую мы будем использовать для вычисления квадратного корня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A18EC33E-67ED-4980-8E6A-0CC230536F16}"/>
              </a:ext>
            </a:extLst>
          </p:cNvPr>
          <p:cNvSpPr/>
          <p:nvPr/>
        </p:nvSpPr>
        <p:spPr>
          <a:xfrm>
            <a:off x="6730409" y="1794616"/>
            <a:ext cx="3774558" cy="786800"/>
          </a:xfrm>
          <a:prstGeom prst="wedgeRectCallout">
            <a:avLst>
              <a:gd name="adj1" fmla="val -107876"/>
              <a:gd name="adj2" fmla="val 1489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Вводим коэффициенты квадратного уравнения</a:t>
            </a:r>
          </a:p>
        </p:txBody>
      </p:sp>
      <p:sp>
        <p:nvSpPr>
          <p:cNvPr id="8" name="Правая фигурная скобка 7">
            <a:extLst>
              <a:ext uri="{FF2B5EF4-FFF2-40B4-BE49-F238E27FC236}">
                <a16:creationId xmlns:a16="http://schemas.microsoft.com/office/drawing/2014/main" id="{6F75784B-89A9-4F16-B569-72D2379DBD18}"/>
              </a:ext>
            </a:extLst>
          </p:cNvPr>
          <p:cNvSpPr/>
          <p:nvPr/>
        </p:nvSpPr>
        <p:spPr>
          <a:xfrm>
            <a:off x="3646967" y="2743200"/>
            <a:ext cx="925033" cy="120147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6B52FB6-BD27-43EA-8BF0-196A513AD28B}"/>
              </a:ext>
            </a:extLst>
          </p:cNvPr>
          <p:cNvSpPr/>
          <p:nvPr/>
        </p:nvSpPr>
        <p:spPr>
          <a:xfrm>
            <a:off x="8086946" y="2854842"/>
            <a:ext cx="2115880" cy="1148316"/>
          </a:xfrm>
          <a:prstGeom prst="wedgeRectCallout">
            <a:avLst>
              <a:gd name="adj1" fmla="val -246444"/>
              <a:gd name="adj2" fmla="val 640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Вычисляем дискриминант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B84EF651-920A-4ECA-A093-437004A534D4}"/>
              </a:ext>
            </a:extLst>
          </p:cNvPr>
          <p:cNvSpPr/>
          <p:nvPr/>
        </p:nvSpPr>
        <p:spPr>
          <a:xfrm>
            <a:off x="7060017" y="4412512"/>
            <a:ext cx="3583173" cy="659218"/>
          </a:xfrm>
          <a:prstGeom prst="wedgeRectCallout">
            <a:avLst>
              <a:gd name="adj1" fmla="val -181173"/>
              <a:gd name="adj2" fmla="val -53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Оператор </a:t>
            </a:r>
            <a:r>
              <a:rPr lang="en-US" dirty="0"/>
              <a:t>if </a:t>
            </a:r>
            <a:r>
              <a:rPr lang="ru-RU" dirty="0"/>
              <a:t>проверяет значение дискриминанта</a:t>
            </a:r>
          </a:p>
        </p:txBody>
      </p:sp>
      <p:sp>
        <p:nvSpPr>
          <p:cNvPr id="11" name="Правая фигурная скобка 10">
            <a:extLst>
              <a:ext uri="{FF2B5EF4-FFF2-40B4-BE49-F238E27FC236}">
                <a16:creationId xmlns:a16="http://schemas.microsoft.com/office/drawing/2014/main" id="{AA03A763-7785-4519-BE70-4D070627383D}"/>
              </a:ext>
            </a:extLst>
          </p:cNvPr>
          <p:cNvSpPr/>
          <p:nvPr/>
        </p:nvSpPr>
        <p:spPr>
          <a:xfrm>
            <a:off x="5071730" y="4795284"/>
            <a:ext cx="659219" cy="10207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D3604C32-65A7-4F8A-B2C3-DCEE2DB6449E}"/>
              </a:ext>
            </a:extLst>
          </p:cNvPr>
          <p:cNvSpPr/>
          <p:nvPr/>
        </p:nvSpPr>
        <p:spPr>
          <a:xfrm>
            <a:off x="7662529" y="5323414"/>
            <a:ext cx="2746745" cy="612648"/>
          </a:xfrm>
          <a:prstGeom prst="wedgeRectCallout">
            <a:avLst>
              <a:gd name="adj1" fmla="val -120623"/>
              <a:gd name="adj2" fmla="val -520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Вычисляем корни и печатаем</a:t>
            </a:r>
          </a:p>
        </p:txBody>
      </p:sp>
      <p:sp>
        <p:nvSpPr>
          <p:cNvPr id="13" name="Облачко с текстом: прямоугольное 12">
            <a:extLst>
              <a:ext uri="{FF2B5EF4-FFF2-40B4-BE49-F238E27FC236}">
                <a16:creationId xmlns:a16="http://schemas.microsoft.com/office/drawing/2014/main" id="{24062674-AC3C-49F2-85E5-1B403055E087}"/>
              </a:ext>
            </a:extLst>
          </p:cNvPr>
          <p:cNvSpPr/>
          <p:nvPr/>
        </p:nvSpPr>
        <p:spPr>
          <a:xfrm>
            <a:off x="7104318" y="6011455"/>
            <a:ext cx="3583173" cy="750852"/>
          </a:xfrm>
          <a:prstGeom prst="wedgeRectCallout">
            <a:avLst>
              <a:gd name="adj1" fmla="val -139200"/>
              <a:gd name="adj2" fmla="val -349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Сообщаем, что корней нет, если дискриминант отрицательный</a:t>
            </a:r>
          </a:p>
        </p:txBody>
      </p:sp>
    </p:spTree>
    <p:extLst>
      <p:ext uri="{BB962C8B-B14F-4D97-AF65-F5344CB8AC3E}">
        <p14:creationId xmlns:p14="http://schemas.microsoft.com/office/powerpoint/2010/main" val="3932307285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9139BE-E797-46D2-9E34-196E33AA2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«Вежливый ответ пользователю»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4F1C4F-93DB-4105-8B79-D8282E933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Ваша функция должна прочитать два файла – один со списком хороших слов, другой со списком плохих слов</a:t>
            </a:r>
          </a:p>
          <a:p>
            <a:r>
              <a:rPr lang="ru-RU" dirty="0"/>
              <a:t>Найдите в ответе пользователя плохие слова и замените их на символы «***»</a:t>
            </a:r>
          </a:p>
          <a:p>
            <a:r>
              <a:rPr lang="ru-RU" dirty="0"/>
              <a:t>На каждое хорошее слово найденное пользователю сформируйте вежливый ответ. Каждую фразу ответа поместите в список</a:t>
            </a:r>
          </a:p>
          <a:p>
            <a:r>
              <a:rPr lang="ru-RU" dirty="0"/>
              <a:t>Объедините фразы из списка в одну строку и верните эту строку из вашей функции. Именно это строка будет отправлена как ответ пользователю</a:t>
            </a:r>
          </a:p>
        </p:txBody>
      </p:sp>
    </p:spTree>
    <p:extLst>
      <p:ext uri="{BB962C8B-B14F-4D97-AF65-F5344CB8AC3E}">
        <p14:creationId xmlns:p14="http://schemas.microsoft.com/office/powerpoint/2010/main" val="3800266069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2AD1C1-DFAC-4DC7-86CA-ECF093E8E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2465BA-C9F2-4AD1-9D5B-7FE9B5EC3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Пользователь вводит свои реквизиты. Мы должны проверить правильность ввода телефонного номера и адреса электронной почты</a:t>
            </a:r>
            <a:endParaRPr lang="en-US" dirty="0"/>
          </a:p>
          <a:p>
            <a:pPr lvl="1"/>
            <a:r>
              <a:rPr lang="ru-RU" dirty="0"/>
              <a:t>Учимся работать с регулярными выражениями</a:t>
            </a:r>
          </a:p>
        </p:txBody>
      </p:sp>
    </p:spTree>
    <p:extLst>
      <p:ext uri="{BB962C8B-B14F-4D97-AF65-F5344CB8AC3E}">
        <p14:creationId xmlns:p14="http://schemas.microsoft.com/office/powerpoint/2010/main" val="362811289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302B1B-DF14-4938-9184-35331C6F7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регулярное выражение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9D5EF4-314F-4C4F-AD70-D7FAEF6D3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Регулярное выражение — это строка, задающая шаблон поиска подстрок в тексте. Одному шаблону может соответствовать много разных строчек</a:t>
            </a:r>
          </a:p>
          <a:p>
            <a:r>
              <a:rPr lang="ru-RU" dirty="0"/>
              <a:t>Термин «Регулярные выражения» является переводом английского словосочетания «</a:t>
            </a:r>
            <a:r>
              <a:rPr lang="ru-RU" dirty="0" err="1"/>
              <a:t>Regular</a:t>
            </a:r>
            <a:r>
              <a:rPr lang="ru-RU" dirty="0"/>
              <a:t> </a:t>
            </a:r>
            <a:r>
              <a:rPr lang="ru-RU" dirty="0" err="1"/>
              <a:t>expressions</a:t>
            </a:r>
            <a:r>
              <a:rPr lang="ru-RU" dirty="0"/>
              <a:t>»</a:t>
            </a:r>
          </a:p>
          <a:p>
            <a:r>
              <a:rPr lang="ru-RU" b="0" i="0" dirty="0">
                <a:solidFill>
                  <a:srgbClr val="222222"/>
                </a:solidFill>
                <a:effectLst/>
                <a:latin typeface="-apple-system"/>
              </a:rPr>
              <a:t>Регулярное выражение </a:t>
            </a:r>
            <a:r>
              <a:rPr lang="ru-RU" dirty="0">
                <a:solidFill>
                  <a:srgbClr val="222222"/>
                </a:solidFill>
                <a:latin typeface="-apple-system"/>
              </a:rPr>
              <a:t>состоит </a:t>
            </a:r>
            <a:r>
              <a:rPr lang="ru-RU" b="0" i="0" dirty="0">
                <a:solidFill>
                  <a:srgbClr val="222222"/>
                </a:solidFill>
                <a:effectLst/>
                <a:latin typeface="-apple-system"/>
              </a:rPr>
              <a:t>из обычных символов и специальных командных последовательностей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623123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FA1AF6-9274-468E-B566-5304BFBE0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регулярных выражений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AAFAFE7D-686E-4E1A-A6D9-656CE60430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6703513"/>
              </p:ext>
            </p:extLst>
          </p:nvPr>
        </p:nvGraphicFramePr>
        <p:xfrm>
          <a:off x="838200" y="1407160"/>
          <a:ext cx="10515600" cy="50857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0936">
                  <a:extLst>
                    <a:ext uri="{9D8B030D-6E8A-4147-A177-3AD203B41FA5}">
                      <a16:colId xmlns:a16="http://schemas.microsoft.com/office/drawing/2014/main" val="3947731533"/>
                    </a:ext>
                  </a:extLst>
                </a:gridCol>
                <a:gridCol w="6074664">
                  <a:extLst>
                    <a:ext uri="{9D8B030D-6E8A-4147-A177-3AD203B41FA5}">
                      <a16:colId xmlns:a16="http://schemas.microsoft.com/office/drawing/2014/main" val="84327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Регулярное выражение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960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simple text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dirty="0">
                          <a:effectLst/>
                        </a:rPr>
                        <a:t>В точности текст «</a:t>
                      </a:r>
                      <a:r>
                        <a:rPr lang="ru-RU" dirty="0" err="1">
                          <a:effectLst/>
                        </a:rPr>
                        <a:t>simple</a:t>
                      </a:r>
                      <a:r>
                        <a:rPr lang="ru-RU" dirty="0">
                          <a:effectLst/>
                        </a:rPr>
                        <a:t> </a:t>
                      </a:r>
                      <a:r>
                        <a:rPr lang="ru-RU" dirty="0" err="1">
                          <a:effectLst/>
                        </a:rPr>
                        <a:t>text</a:t>
                      </a:r>
                      <a:r>
                        <a:rPr lang="ru-RU" dirty="0">
                          <a:effectLst/>
                        </a:rPr>
                        <a:t>»</a:t>
                      </a:r>
                    </a:p>
                  </a:txBody>
                  <a:tcPr marL="114300" marR="114300" marT="57150" marB="85725"/>
                </a:tc>
                <a:extLst>
                  <a:ext uri="{0D108BD9-81ED-4DB2-BD59-A6C34878D82A}">
                    <a16:rowId xmlns:a16="http://schemas.microsoft.com/office/drawing/2014/main" val="1050173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\d{5}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Последовательности из 5 цифр. </a:t>
                      </a:r>
                      <a:r>
                        <a:rPr lang="ru-RU" dirty="0"/>
                        <a:t>\d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означает любую цифру. </a:t>
                      </a:r>
                      <a:r>
                        <a:rPr lang="ru-RU" dirty="0"/>
                        <a:t>{5}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ровно 5 раз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392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\d\d/\d\d/\d{4}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Даты в формате ДД/ММ/ГГГГ (и прочие куски, на них похожие, например, 98/76/5432)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862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\b\w{3}\b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Слова в точности из трёх букв. </a:t>
                      </a:r>
                      <a:r>
                        <a:rPr lang="ru-RU" dirty="0"/>
                        <a:t>\b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означает границу слова. (с одной стороны буква, а с другой — нет), </a:t>
                      </a:r>
                      <a:r>
                        <a:rPr lang="ru-RU" dirty="0"/>
                        <a:t>\w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любая буква, </a:t>
                      </a:r>
                      <a:r>
                        <a:rPr lang="ru-RU" dirty="0"/>
                        <a:t>{3}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ровно три раза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535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[-+]?\d+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Целое число, например, 7, +17, -42, 0013 (возможны ведущие нули)</a:t>
                      </a:r>
                      <a:br>
                        <a:rPr lang="ru-RU" dirty="0"/>
                      </a:br>
                      <a:r>
                        <a:rPr lang="ru-RU" dirty="0"/>
                        <a:t>[-+]?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либо -, либо +, либо пусто. </a:t>
                      </a:r>
                      <a:r>
                        <a:rPr lang="ru-RU" dirty="0"/>
                        <a:t>\d+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последовательность из 1 или более цифр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042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[-+]?(?:\d+(?:\.\d*)?|\.\d+)(?:[eE][-+]?\d+)?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Действительное число, возможно в экспоненциальной записи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Например, 0.2, +5.45, -.4, 6e23, -3.17E-14.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3717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9589511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C582A7-8BF0-4303-B773-0020C22AD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Разбор регулярного выражения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D0F56E9-A80C-4EF2-B814-F0E6D76233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24" y="2086356"/>
            <a:ext cx="11814048" cy="2461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D99CFBC-CB05-4DA6-829F-100EE8BEF53B}"/>
              </a:ext>
            </a:extLst>
          </p:cNvPr>
          <p:cNvSpPr txBox="1"/>
          <p:nvPr/>
        </p:nvSpPr>
        <p:spPr>
          <a:xfrm>
            <a:off x="4218432" y="6642556"/>
            <a:ext cx="25234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Картинка из статьи </a:t>
            </a:r>
            <a:r>
              <a:rPr lang="en-US" sz="800" dirty="0">
                <a:hlinkClick r:id="rId3"/>
              </a:rPr>
              <a:t>https://habr.com/ru/post/349860/</a:t>
            </a:r>
            <a:r>
              <a:rPr lang="ru-RU" sz="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94484920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302B1B-DF14-4938-9184-35331C6F7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68731"/>
          </a:xfrm>
        </p:spPr>
        <p:txBody>
          <a:bodyPr>
            <a:normAutofit fontScale="90000"/>
          </a:bodyPr>
          <a:lstStyle/>
          <a:p>
            <a:r>
              <a:rPr lang="ru-RU" dirty="0"/>
              <a:t>Шаблоны, соответствующие одному символу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65479DA-75B8-4EDC-A2EE-C98459E3A0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9446901"/>
              </p:ext>
            </p:extLst>
          </p:nvPr>
        </p:nvGraphicFramePr>
        <p:xfrm>
          <a:off x="972312" y="768731"/>
          <a:ext cx="11073383" cy="599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0056">
                  <a:extLst>
                    <a:ext uri="{9D8B030D-6E8A-4147-A177-3AD203B41FA5}">
                      <a16:colId xmlns:a16="http://schemas.microsoft.com/office/drawing/2014/main" val="2554045878"/>
                    </a:ext>
                  </a:extLst>
                </a:gridCol>
                <a:gridCol w="5596128">
                  <a:extLst>
                    <a:ext uri="{9D8B030D-6E8A-4147-A177-3AD203B41FA5}">
                      <a16:colId xmlns:a16="http://schemas.microsoft.com/office/drawing/2014/main" val="3166610731"/>
                    </a:ext>
                  </a:extLst>
                </a:gridCol>
                <a:gridCol w="1085088">
                  <a:extLst>
                    <a:ext uri="{9D8B030D-6E8A-4147-A177-3AD203B41FA5}">
                      <a16:colId xmlns:a16="http://schemas.microsoft.com/office/drawing/2014/main" val="2863213309"/>
                    </a:ext>
                  </a:extLst>
                </a:gridCol>
                <a:gridCol w="3182111">
                  <a:extLst>
                    <a:ext uri="{9D8B030D-6E8A-4147-A177-3AD203B41FA5}">
                      <a16:colId xmlns:a16="http://schemas.microsoft.com/office/drawing/2014/main" val="1333901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Шаблон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Описание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Пример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029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Один любой символ, кроме новой строки </a:t>
                      </a:r>
                      <a:r>
                        <a:rPr lang="ru-RU" sz="1400" dirty="0"/>
                        <a:t>\n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м.л.ко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молоко, </a:t>
                      </a:r>
                      <a:r>
                        <a:rPr lang="ru-RU" sz="1400" dirty="0" err="1"/>
                        <a:t>малако</a:t>
                      </a:r>
                      <a:r>
                        <a:rPr lang="ru-RU" sz="1400" dirty="0"/>
                        <a:t>,</a:t>
                      </a:r>
                    </a:p>
                    <a:p>
                      <a:r>
                        <a:rPr lang="ru-RU" sz="1400" dirty="0"/>
                        <a:t>Им0л0коИхлеб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499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\d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Любая цифра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СУ\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d\d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dirty="0"/>
                        <a:t>СУ35</a:t>
                      </a:r>
                      <a:r>
                        <a:rPr lang="ru-RU" sz="1400" dirty="0"/>
                        <a:t>, </a:t>
                      </a:r>
                      <a:r>
                        <a:rPr lang="ru-RU" sz="1400" b="1" dirty="0"/>
                        <a:t>СУ11</a:t>
                      </a:r>
                      <a:r>
                        <a:rPr lang="ru-RU" sz="1400" dirty="0"/>
                        <a:t>1, АЛ</a:t>
                      </a:r>
                      <a:r>
                        <a:rPr lang="ru-RU" sz="1400" b="1" dirty="0"/>
                        <a:t>СУ14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034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Любой символ, кроме цифры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926\D123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926)123, 1926-1234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557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\s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Любой пробельный символ (пробел, табуляция, конец строки и т.п.)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бор\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ода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бор ода, бор</a:t>
                      </a:r>
                      <a:r>
                        <a:rPr lang="en-US" sz="1400" dirty="0"/>
                        <a:t>, </a:t>
                      </a:r>
                      <a:r>
                        <a:rPr lang="ru-RU" sz="1400" dirty="0"/>
                        <a:t>ода, борода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091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\S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Любой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непробельный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символ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\S123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dirty="0"/>
                        <a:t>X123</a:t>
                      </a:r>
                      <a:r>
                        <a:rPr lang="ru-RU" sz="1400" dirty="0"/>
                        <a:t>, </a:t>
                      </a:r>
                      <a:r>
                        <a:rPr lang="ru-RU" sz="1400" b="1" dirty="0"/>
                        <a:t>я123</a:t>
                      </a:r>
                      <a:r>
                        <a:rPr lang="ru-RU" sz="1400" dirty="0"/>
                        <a:t>, </a:t>
                      </a:r>
                      <a:r>
                        <a:rPr lang="ru-RU" sz="1400" b="1" dirty="0"/>
                        <a:t>!123</a:t>
                      </a:r>
                      <a:r>
                        <a:rPr lang="ru-RU" sz="1400" dirty="0"/>
                        <a:t>456, 1 + 123456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545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\w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Любая буква (то, что может быть частью слова), а также цифры и </a:t>
                      </a:r>
                      <a:r>
                        <a:rPr lang="ru-RU" sz="1400" dirty="0"/>
                        <a:t>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\w\w\w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Год, </a:t>
                      </a:r>
                      <a:r>
                        <a:rPr lang="en-US" sz="1400" dirty="0"/>
                        <a:t>f_3, </a:t>
                      </a:r>
                      <a:r>
                        <a:rPr lang="en-US" sz="1400" dirty="0" err="1"/>
                        <a:t>qwert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136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\W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Любая не-буква, не-цифра и не подчёркивание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сом\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сом!, сом?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701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[..]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Один из символов в скобках,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 также любой символ из диапазона </a:t>
                      </a:r>
                      <a:r>
                        <a:rPr lang="ru-RU" sz="1400" dirty="0"/>
                        <a:t>a-b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[0-9][0-9A-Fa-f]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12</a:t>
                      </a:r>
                      <a:r>
                        <a:rPr lang="en-US" sz="1400" dirty="0"/>
                        <a:t>, </a:t>
                      </a:r>
                      <a:r>
                        <a:rPr lang="en-US" sz="1400" b="1" dirty="0"/>
                        <a:t>1F</a:t>
                      </a:r>
                      <a:r>
                        <a:rPr lang="en-US" sz="1400" dirty="0"/>
                        <a:t>, </a:t>
                      </a:r>
                      <a:r>
                        <a:rPr lang="en-US" sz="1400" b="1" dirty="0"/>
                        <a:t>4B</a:t>
                      </a:r>
                      <a:endParaRPr lang="ru-RU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09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[^..]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Любой символ, кроме перечисленных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&lt;[^&gt;]&gt;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&lt;1&gt;</a:t>
                      </a:r>
                      <a:r>
                        <a:rPr lang="en-US" sz="1400" b="0" dirty="0"/>
                        <a:t>,</a:t>
                      </a:r>
                      <a:r>
                        <a:rPr lang="en-US" sz="1400" b="1" dirty="0"/>
                        <a:t> &lt;a&gt;</a:t>
                      </a:r>
                      <a:r>
                        <a:rPr lang="en-US" sz="1400" b="0" dirty="0"/>
                        <a:t>,</a:t>
                      </a:r>
                      <a:r>
                        <a:rPr lang="en-US" sz="1400" b="1" dirty="0"/>
                        <a:t> </a:t>
                      </a:r>
                      <a:r>
                        <a:rPr lang="en-US" sz="1400" dirty="0"/>
                        <a:t>&lt;&gt;&gt;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86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[*[(+\\\]\t]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внутри скобок нужно экранировать только </a:t>
                      </a:r>
                      <a:r>
                        <a:rPr lang="ru-RU" sz="1400" dirty="0"/>
                        <a:t>]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и </a:t>
                      </a:r>
                      <a:r>
                        <a:rPr lang="ru-RU" sz="1400" dirty="0"/>
                        <a:t>\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0108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Начало или конец слова (слева пусто или не-буква, справа буква и наоборот).</a:t>
                      </a:r>
                      <a:br>
                        <a:rPr lang="ru-RU" sz="1400" dirty="0"/>
                      </a:b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 отличие от предыдущих соответствует позиции, а не символу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</a:t>
                      </a:r>
                      <a:r>
                        <a:rPr lang="ru-RU" sz="14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endParaRPr lang="ru-RU" sz="14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4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перевал, Пере</a:t>
                      </a:r>
                      <a:r>
                        <a:rPr lang="ru-RU" sz="14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4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ка</a:t>
                      </a:r>
                      <a:endParaRPr lang="ru-RU" sz="14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907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 граница слова: либо и слева, и справа буквы,</a:t>
                      </a:r>
                      <a:br>
                        <a:rPr lang="ru-RU" sz="1400" dirty="0"/>
                      </a:b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либо и слева, и справа НЕ буквы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пере</a:t>
                      </a:r>
                      <a:r>
                        <a:rPr lang="ru-RU" sz="14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вал, Пере</a:t>
                      </a:r>
                      <a:r>
                        <a:rPr lang="ru-RU" sz="14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ка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665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abc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-], [-1]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если нужен минус, его нужно указать последним или первым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2109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4522772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302B1B-DF14-4938-9184-35331C6F7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296100"/>
            <a:ext cx="11353800" cy="768731"/>
          </a:xfrm>
        </p:spPr>
        <p:txBody>
          <a:bodyPr>
            <a:normAutofit fontScale="90000"/>
          </a:bodyPr>
          <a:lstStyle/>
          <a:p>
            <a:r>
              <a:rPr lang="ru-RU" dirty="0"/>
              <a:t>Квантификаторы (указание количества повторений)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65479DA-75B8-4EDC-A2EE-C98459E3A0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9103697"/>
              </p:ext>
            </p:extLst>
          </p:nvPr>
        </p:nvGraphicFramePr>
        <p:xfrm>
          <a:off x="262128" y="1427099"/>
          <a:ext cx="11667744" cy="47504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6130">
                  <a:extLst>
                    <a:ext uri="{9D8B030D-6E8A-4147-A177-3AD203B41FA5}">
                      <a16:colId xmlns:a16="http://schemas.microsoft.com/office/drawing/2014/main" val="2554045878"/>
                    </a:ext>
                  </a:extLst>
                </a:gridCol>
                <a:gridCol w="6717711">
                  <a:extLst>
                    <a:ext uri="{9D8B030D-6E8A-4147-A177-3AD203B41FA5}">
                      <a16:colId xmlns:a16="http://schemas.microsoft.com/office/drawing/2014/main" val="3166610731"/>
                    </a:ext>
                  </a:extLst>
                </a:gridCol>
                <a:gridCol w="1170432">
                  <a:extLst>
                    <a:ext uri="{9D8B030D-6E8A-4147-A177-3AD203B41FA5}">
                      <a16:colId xmlns:a16="http://schemas.microsoft.com/office/drawing/2014/main" val="2863213309"/>
                    </a:ext>
                  </a:extLst>
                </a:gridCol>
                <a:gridCol w="2633471">
                  <a:extLst>
                    <a:ext uri="{9D8B030D-6E8A-4147-A177-3AD203B41FA5}">
                      <a16:colId xmlns:a16="http://schemas.microsoft.com/office/drawing/2014/main" val="1333901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Шаблон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Описание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Пример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029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{n}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Ровно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повторений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\d{4}</a:t>
                      </a:r>
                    </a:p>
                  </a:txBody>
                  <a:tcPr marL="114300" marR="114300" marT="57150" marB="85725"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1, 12, 123, 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12345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499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m,n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От m до n повторений включительно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\d{2,4}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12345</a:t>
                      </a:r>
                      <a:endParaRPr lang="ru-RU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034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{m,}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 менее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повторений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\d{3,}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1, 12, 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12345</a:t>
                      </a:r>
                      <a:endParaRPr lang="ru-RU" sz="1400" b="1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557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{,n}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 более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повторений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\d{,2}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ru-RU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091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Ноль или одно вхождение, синоним </a:t>
                      </a:r>
                      <a:r>
                        <a:rPr lang="ru-RU" sz="1400" dirty="0"/>
                        <a:t>{0,1}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валы?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валы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ов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545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Ноль или более, синоним </a:t>
                      </a:r>
                      <a:r>
                        <a:rPr lang="ru-RU" sz="1400" dirty="0"/>
                        <a:t>{0,}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СУ\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d*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dirty="0"/>
                        <a:t>СУ</a:t>
                      </a:r>
                      <a:r>
                        <a:rPr lang="ru-RU" sz="1800" dirty="0"/>
                        <a:t>, </a:t>
                      </a:r>
                      <a:r>
                        <a:rPr lang="ru-RU" sz="1800" b="1" dirty="0"/>
                        <a:t>СУ1</a:t>
                      </a:r>
                      <a:r>
                        <a:rPr lang="ru-RU" sz="1800" dirty="0"/>
                        <a:t>, </a:t>
                      </a:r>
                      <a:r>
                        <a:rPr lang="ru-RU" sz="1800" b="1" dirty="0"/>
                        <a:t>СУ12</a:t>
                      </a:r>
                      <a:r>
                        <a:rPr lang="ru-RU" sz="1800" dirty="0"/>
                        <a:t>, 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136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Одно или более, синоним </a:t>
                      </a:r>
                      <a:r>
                        <a:rPr lang="ru-RU" sz="1400" dirty="0"/>
                        <a:t>{1,}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a\)+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a)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a))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a)))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b="1" i="0" u="non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])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701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*?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+?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??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{</a:t>
                      </a:r>
                      <a:r>
                        <a:rPr lang="en-US" sz="1800" dirty="0" err="1"/>
                        <a:t>m,n</a:t>
                      </a:r>
                      <a:r>
                        <a:rPr lang="en-US" sz="1800" dirty="0"/>
                        <a:t>}?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{,n}?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{m,}?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 умолчанию квантификаторы </a:t>
                      </a:r>
                      <a:r>
                        <a:rPr lang="ru-RU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жадные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</a:t>
                      </a:r>
                      <a:br>
                        <a:rPr lang="ru-RU" sz="1400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захватывают максимально возможное число символов.</a:t>
                      </a:r>
                      <a:br>
                        <a:rPr lang="ru-RU" sz="1400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Добавление </a:t>
                      </a:r>
                      <a:r>
                        <a:rPr lang="ru-RU" sz="1400" dirty="0"/>
                        <a:t>?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делает их </a:t>
                      </a:r>
                      <a:r>
                        <a:rPr lang="ru-RU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ленивыми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br>
                        <a:rPr lang="ru-RU" sz="1400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они захватывают минимально возможное число символов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\(.*\)</a:t>
                      </a:r>
                      <a:br>
                        <a:rPr lang="ru-RU" sz="1400" dirty="0"/>
                      </a:br>
                      <a:r>
                        <a:rPr lang="ru-RU" sz="1400" dirty="0"/>
                        <a:t>\(.*?\)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 + b) * (c + d) * (e + f)</a:t>
                      </a:r>
                      <a:br>
                        <a:rPr lang="pt-BR" sz="1400" dirty="0"/>
                      </a:br>
                      <a:r>
                        <a:rPr lang="pt-BR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 + b) </a:t>
                      </a:r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 (c + d) * (e + f)</a:t>
                      </a:r>
                      <a:endParaRPr lang="ru-RU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09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6022745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BA5D29-60BC-456F-8294-39E025A3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функции для работы с регулярными выражениями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EBD36612-4082-4FF0-A40D-C5171C2F23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487128"/>
              </p:ext>
            </p:extLst>
          </p:nvPr>
        </p:nvGraphicFramePr>
        <p:xfrm>
          <a:off x="838200" y="2337689"/>
          <a:ext cx="10515600" cy="340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2424">
                  <a:extLst>
                    <a:ext uri="{9D8B030D-6E8A-4147-A177-3AD203B41FA5}">
                      <a16:colId xmlns:a16="http://schemas.microsoft.com/office/drawing/2014/main" val="1671228564"/>
                    </a:ext>
                  </a:extLst>
                </a:gridCol>
                <a:gridCol w="7123176">
                  <a:extLst>
                    <a:ext uri="{9D8B030D-6E8A-4147-A177-3AD203B41FA5}">
                      <a16:colId xmlns:a16="http://schemas.microsoft.com/office/drawing/2014/main" val="40218677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Функция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925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re.search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string)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Найти в строке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первую строчку, подходящую под шаблон </a:t>
                      </a:r>
                      <a:r>
                        <a:rPr lang="ru-RU" dirty="0" err="1"/>
                        <a:t>pattern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669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re.fullmatch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string)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Проверить, подходит ли строка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под шаблон </a:t>
                      </a:r>
                      <a:r>
                        <a:rPr lang="ru-RU" dirty="0" err="1"/>
                        <a:t>pattern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994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re.split(pattern, string,maxsplit=0)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Аналог </a:t>
                      </a:r>
                      <a:r>
                        <a:rPr lang="ru-RU" dirty="0" err="1"/>
                        <a:t>str.split</a:t>
                      </a:r>
                      <a:r>
                        <a:rPr lang="ru-RU" dirty="0"/>
                        <a:t>()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только разделение происходит по подстрокам, подходящим под шаблон </a:t>
                      </a:r>
                      <a:r>
                        <a:rPr lang="ru-RU" dirty="0" err="1"/>
                        <a:t>pattern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901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re.findall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string)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Найти в строке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все непересекающиеся шаблоны </a:t>
                      </a:r>
                      <a:r>
                        <a:rPr lang="ru-RU" dirty="0" err="1"/>
                        <a:t>pattern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285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re.finditer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string)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Итератор всем непересекающимся шаблонам </a:t>
                      </a:r>
                      <a:r>
                        <a:rPr lang="ru-RU" dirty="0" err="1"/>
                        <a:t>pattern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в строке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(выдаются </a:t>
                      </a:r>
                      <a:r>
                        <a:rPr lang="ru-RU" dirty="0" err="1"/>
                        <a:t>match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-объекты)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360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re.sub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</a:t>
                      </a:r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repl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string, count=0)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Заменить в строке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все непересекающиеся шаблоны </a:t>
                      </a:r>
                      <a:r>
                        <a:rPr lang="ru-RU" dirty="0" err="1"/>
                        <a:t>pattern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на </a:t>
                      </a:r>
                      <a:r>
                        <a:rPr lang="ru-RU" dirty="0" err="1"/>
                        <a:t>repl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9250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8370450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8D6B0F-B875-408F-8C67-CD61EC353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Использование функций работы с регулярными выражениями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A70E9A-0628-40A5-97ED-5EABB1ACD1A1}"/>
              </a:ext>
            </a:extLst>
          </p:cNvPr>
          <p:cNvSpPr txBox="1"/>
          <p:nvPr/>
        </p:nvSpPr>
        <p:spPr>
          <a:xfrm>
            <a:off x="341376" y="1325563"/>
            <a:ext cx="11655552" cy="48320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 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match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re.search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'\d\d\D\d\d'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Телефон 123-12-12'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(match[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match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'Not found'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23-12 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match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re.search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'\d\d\D\d\d'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Телефон 1231212'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(match[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match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'Not found'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Not found 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match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re.fullmatch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'\d\d\D\d\d'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'12-12'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'YES'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match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YES 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match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re.fullmatch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'\d\d\D\d\d'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Т. 12-12'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'YES'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match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NO </a:t>
            </a:r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re.split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'\W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Где, скажите мне, мои очки??!'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['Где', 'скажите', 'мне', 'мои', 'очки', ''] 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{4}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Эта строка написана 19.01.2018, а могла бы и 01.09.2017'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['19.01.2018', '01.09.2017'] 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re.finditer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{4}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Эта строка написана 19.01.2018, а могла бы и 01.09.2017'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 </a:t>
            </a:r>
          </a:p>
          <a:p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Дата'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начинается с позиции'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m.start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 </a:t>
            </a:r>
          </a:p>
          <a:p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</a:t>
            </a:r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Дата 19.01.2018 начинается с позиции 20 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Дата 01.09.2017 начинается с позиции 45 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re.sub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{4}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'DD.MM.YYYY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Эта строка написана 19.01.2018, а могла бы и 01.09.2017'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Эта строка написана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DD.MM.YYYY, </a:t>
            </a:r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а могла бы и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DD.MM.YYYY 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637564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42654E-7B45-4813-8ECC-CDF2DE88E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Тестирование регулярных выражений	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1D687C-5277-4B7A-A95D-33BD58E3D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45" y="1253331"/>
            <a:ext cx="10515600" cy="4351338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https://regex101.com</a:t>
            </a:r>
            <a:r>
              <a:rPr lang="ru-RU" dirty="0"/>
              <a:t>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0C6B26F-AFCD-4AD5-A0D2-42385652E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067" y="1713611"/>
            <a:ext cx="9328581" cy="501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352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33E43A-47D7-410B-A0F6-862DAA0AC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Изучаем законы физики…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7DF70D-C8E7-453D-9FD5-66F7843DF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944" y="169068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Запустите командную строку </a:t>
            </a:r>
            <a:r>
              <a:rPr lang="en-US" dirty="0"/>
              <a:t>python:</a:t>
            </a:r>
            <a:br>
              <a:rPr lang="en-US" dirty="0"/>
            </a:br>
            <a:r>
              <a:rPr lang="en-US" dirty="0"/>
              <a:t>&gt;python</a:t>
            </a:r>
            <a:endParaRPr lang="ru-RU" dirty="0"/>
          </a:p>
          <a:p>
            <a:r>
              <a:rPr lang="ru-RU" dirty="0"/>
              <a:t>Напишите программу для расчета </a:t>
            </a:r>
            <a:br>
              <a:rPr lang="ru-RU" dirty="0"/>
            </a:br>
            <a:r>
              <a:rPr lang="ru-RU" dirty="0"/>
              <a:t>значения физической формулы</a:t>
            </a:r>
            <a:endParaRPr lang="en-US" dirty="0"/>
          </a:p>
          <a:p>
            <a:r>
              <a:rPr lang="ru-RU" dirty="0"/>
              <a:t>Каждую строку программы вводите</a:t>
            </a:r>
            <a:br>
              <a:rPr lang="ru-RU" dirty="0"/>
            </a:br>
            <a:r>
              <a:rPr lang="ru-RU" dirty="0"/>
              <a:t>нажатием </a:t>
            </a:r>
            <a:r>
              <a:rPr lang="en-US" dirty="0"/>
              <a:t>Enter</a:t>
            </a:r>
            <a:br>
              <a:rPr lang="en-US" dirty="0"/>
            </a:br>
            <a:r>
              <a:rPr lang="ru-RU" dirty="0"/>
              <a:t>Если вы ошиблись, строку (или</a:t>
            </a:r>
            <a:br>
              <a:rPr lang="ru-RU" dirty="0"/>
            </a:br>
            <a:r>
              <a:rPr lang="ru-RU" dirty="0"/>
              <a:t>всю программу) нужно ввести заново</a:t>
            </a:r>
          </a:p>
          <a:p>
            <a:r>
              <a:rPr lang="ru-RU" dirty="0"/>
              <a:t>Посмотрите пример в</a:t>
            </a:r>
            <a:r>
              <a:rPr lang="en-US" dirty="0"/>
              <a:t> </a:t>
            </a:r>
            <a:r>
              <a:rPr lang="ru-RU" dirty="0"/>
              <a:t>файле</a:t>
            </a:r>
            <a:br>
              <a:rPr lang="ru-RU" dirty="0"/>
            </a:br>
            <a:r>
              <a:rPr lang="en-US" dirty="0"/>
              <a:t>Module1</a:t>
            </a:r>
            <a:r>
              <a:rPr lang="ru-RU" dirty="0"/>
              <a:t>\</a:t>
            </a:r>
            <a:r>
              <a:rPr lang="en-US" dirty="0"/>
              <a:t>Exercises\physics.py</a:t>
            </a:r>
            <a:endParaRPr lang="ru-RU" dirty="0"/>
          </a:p>
        </p:txBody>
      </p:sp>
      <p:pic>
        <p:nvPicPr>
          <p:cNvPr id="1026" name="Picture 2" descr="Физика 9 класс. Все формулы и определения">
            <a:extLst>
              <a:ext uri="{FF2B5EF4-FFF2-40B4-BE49-F238E27FC236}">
                <a16:creationId xmlns:a16="http://schemas.microsoft.com/office/drawing/2014/main" id="{82E86536-2110-4BD3-BFBF-7E14DE768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944" y="0"/>
            <a:ext cx="520605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6849020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3F9501-341C-42BA-8A46-6B8016CE6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Флаги для настройки режимов работы регулярных выражений</a:t>
            </a:r>
          </a:p>
        </p:txBody>
      </p:sp>
      <p:graphicFrame>
        <p:nvGraphicFramePr>
          <p:cNvPr id="3" name="Таблица 3">
            <a:extLst>
              <a:ext uri="{FF2B5EF4-FFF2-40B4-BE49-F238E27FC236}">
                <a16:creationId xmlns:a16="http://schemas.microsoft.com/office/drawing/2014/main" id="{FD06D1A6-0332-41B4-9020-C756EA5857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616944"/>
              </p:ext>
            </p:extLst>
          </p:nvPr>
        </p:nvGraphicFramePr>
        <p:xfrm>
          <a:off x="2032000" y="2111756"/>
          <a:ext cx="8128000" cy="402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824">
                  <a:extLst>
                    <a:ext uri="{9D8B030D-6E8A-4147-A177-3AD203B41FA5}">
                      <a16:colId xmlns:a16="http://schemas.microsoft.com/office/drawing/2014/main" val="2812660308"/>
                    </a:ext>
                  </a:extLst>
                </a:gridCol>
                <a:gridCol w="6234176">
                  <a:extLst>
                    <a:ext uri="{9D8B030D-6E8A-4147-A177-3AD203B41FA5}">
                      <a16:colId xmlns:a16="http://schemas.microsoft.com/office/drawing/2014/main" val="38122931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Флаг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640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re.ASCII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 умолчанию </a:t>
                      </a:r>
                      <a:r>
                        <a:rPr lang="ru-RU" dirty="0"/>
                        <a:t>\</a:t>
                      </a:r>
                      <a:r>
                        <a:rPr lang="en-US" dirty="0"/>
                        <a:t>w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\W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\b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\B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\s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\S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соответствуют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юникодные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символы с соответствующим качеством.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Например, </a:t>
                      </a:r>
                      <a:r>
                        <a:rPr lang="ru-RU" dirty="0"/>
                        <a:t>\</a:t>
                      </a:r>
                      <a:r>
                        <a:rPr lang="en-US" dirty="0"/>
                        <a:t>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соответствуют не только арабские цифры,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но и вот такие: ٠١٢٣٤٥٦٧٨٩. </a:t>
                      </a:r>
                      <a:r>
                        <a:rPr lang="en-US" dirty="0" err="1"/>
                        <a:t>re.ASCII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ускоряет работу,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если все соответствия лежат внутри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ASCII.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114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re.IGNORECASE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 различать заглавные и маленькие буквы.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Работает медленнее, но иногда удобно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831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re.MULTILINE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Специальные символы </a:t>
                      </a:r>
                      <a:r>
                        <a:rPr lang="ru-RU" dirty="0"/>
                        <a:t>^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и </a:t>
                      </a:r>
                      <a:r>
                        <a:rPr lang="ru-RU" dirty="0"/>
                        <a:t>$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соответствуют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началу и концу каждой строки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606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re.DOTALL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 умолчанию символ </a:t>
                      </a:r>
                      <a:r>
                        <a:rPr lang="ru-RU" dirty="0"/>
                        <a:t>\n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конца строки не подходит под точку.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 этим флагом точка — вообще любой символ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6854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3260085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05628D-A9E1-4208-ADB7-8A6EB32C6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флагов настройки регулярных выражений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BFA954-C802-4D1E-A4D4-6D3288EADD19}"/>
              </a:ext>
            </a:extLst>
          </p:cNvPr>
          <p:cNvSpPr txBox="1"/>
          <p:nvPr/>
        </p:nvSpPr>
        <p:spPr>
          <a:xfrm>
            <a:off x="2057400" y="1690688"/>
            <a:ext cx="7537704" cy="507831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 </a:t>
            </a: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'12 + ٦٧'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['12', '٦٧']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'\w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'Hello, 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мир!'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Hello', 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мир']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'12 + ٦٧'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re.ASCII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['12']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'\w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'Hello, 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мир!'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re.ASCII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['Hello']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уеыаоэяию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ru-RU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'ОООО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ааааа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ррррр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ЫЫЫЫ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яяяя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ааааа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', '</a:t>
            </a:r>
            <a:r>
              <a:rPr lang="ru-RU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яяяя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уеыаоэяию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ru-RU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'ОООО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ааааа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ррррр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ЫЫЫЫ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яяяя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re.IGNORECASE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ОООО', '</a:t>
            </a:r>
            <a:r>
              <a:rPr lang="ru-RU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ааааа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', 'ЫЫЫЫ', '</a:t>
            </a:r>
            <a:r>
              <a:rPr lang="ru-RU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яяяя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text =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"""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Торт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с вишней1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вишней2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"""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Торт.с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text))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[]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Торт.с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text,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re.DOTALL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Торт\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с']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виш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text,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re.MULTILINE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вишней1', 'вишней2']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'^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виш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text,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re.MULTILINE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вишней2']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191276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95761B-7277-4220-84EE-CD71F488B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на регулярное выражение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70AEB8-7409-400D-9436-D94F47724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Составьте регулярное выражение для проверки правильности:</a:t>
            </a:r>
          </a:p>
          <a:p>
            <a:pPr lvl="1"/>
            <a:r>
              <a:rPr lang="ru-RU" dirty="0"/>
              <a:t>Телефонного номера</a:t>
            </a:r>
          </a:p>
          <a:p>
            <a:pPr lvl="1"/>
            <a:r>
              <a:rPr lang="ru-RU" dirty="0"/>
              <a:t>Адреса электронной почты</a:t>
            </a:r>
          </a:p>
          <a:p>
            <a:pPr lvl="1"/>
            <a:r>
              <a:rPr lang="ru-RU" dirty="0"/>
              <a:t>Автомобильного номера, по стандарту принятому в вашей стране</a:t>
            </a:r>
          </a:p>
          <a:p>
            <a:pPr lvl="1"/>
            <a:r>
              <a:rPr lang="ru-RU" dirty="0"/>
              <a:t>Времени суток в 12 часовом формате (с указанием </a:t>
            </a:r>
            <a:r>
              <a:rPr lang="en-US" dirty="0"/>
              <a:t>am </a:t>
            </a:r>
            <a:r>
              <a:rPr lang="ru-RU" dirty="0"/>
              <a:t>или </a:t>
            </a:r>
            <a:r>
              <a:rPr lang="en-US" dirty="0"/>
              <a:t>pm)</a:t>
            </a:r>
          </a:p>
          <a:p>
            <a:pPr lvl="1"/>
            <a:r>
              <a:rPr lang="ru-RU" dirty="0"/>
              <a:t>Времени суток в 24 часовом формате</a:t>
            </a:r>
          </a:p>
        </p:txBody>
      </p:sp>
    </p:spTree>
    <p:extLst>
      <p:ext uri="{BB962C8B-B14F-4D97-AF65-F5344CB8AC3E}">
        <p14:creationId xmlns:p14="http://schemas.microsoft.com/office/powerpoint/2010/main" val="3825666301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4CDBDA-27C0-48BD-BA87-B563DEC9A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«Дотошный бот»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7D3D70-C4BF-4220-ACBD-AFB3872AD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Пользователь будет вводить телефонные номера, номера автомобилей и время когда ему следует напомнить о делах</a:t>
            </a:r>
          </a:p>
          <a:p>
            <a:r>
              <a:rPr lang="ru-RU" dirty="0"/>
              <a:t>Ваша функция должна проверять корректность введенных данных с помощью регулярных выражений</a:t>
            </a:r>
          </a:p>
          <a:p>
            <a:r>
              <a:rPr lang="ru-RU" dirty="0"/>
              <a:t>Если выражение корректно, то в качестве результата функции возвращается случайная строка, означающая, что бот запомнил информацию. Возьмите для реализации предыдущие упражнения</a:t>
            </a:r>
          </a:p>
          <a:p>
            <a:r>
              <a:rPr lang="ru-RU" dirty="0"/>
              <a:t>Если выражение некорректно, то бот должен в качестве результата функции уведомить пользователя строкой, содержащей информацию об ошибке</a:t>
            </a:r>
          </a:p>
        </p:txBody>
      </p:sp>
    </p:spTree>
    <p:extLst>
      <p:ext uri="{BB962C8B-B14F-4D97-AF65-F5344CB8AC3E}">
        <p14:creationId xmlns:p14="http://schemas.microsoft.com/office/powerpoint/2010/main" val="3490596407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CB8543-692A-47CB-AEC3-A234351D0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Реляционные базы данных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F5C5207-B269-45FE-80E0-BF1559FA8C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7</a:t>
            </a:r>
          </a:p>
        </p:txBody>
      </p:sp>
    </p:spTree>
    <p:extLst>
      <p:ext uri="{BB962C8B-B14F-4D97-AF65-F5344CB8AC3E}">
        <p14:creationId xmlns:p14="http://schemas.microsoft.com/office/powerpoint/2010/main" val="3600271736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FC6914-DD96-4200-B4B3-C62EB112D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B196B7-1BBB-4636-AE85-80F58C299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Пользователь должен иметь возможность запросить расписание поездов. Для этого он формирует запрос в следующем виде:</a:t>
            </a:r>
            <a:br>
              <a:rPr lang="ru-RU" dirty="0"/>
            </a:br>
            <a:r>
              <a:rPr lang="ru-RU" i="1" dirty="0"/>
              <a:t>Покажи расписание со станции </a:t>
            </a:r>
            <a:r>
              <a:rPr lang="ru-RU" i="1" u="sng" dirty="0"/>
              <a:t>Вольный поселок </a:t>
            </a:r>
            <a:r>
              <a:rPr lang="ru-RU" i="1" dirty="0"/>
              <a:t>до станции </a:t>
            </a:r>
            <a:r>
              <a:rPr lang="ru-RU" i="1" u="sng" dirty="0"/>
              <a:t>Свободные </a:t>
            </a:r>
            <a:r>
              <a:rPr lang="ru-RU" i="1" u="sng" dirty="0" err="1"/>
              <a:t>лаврики</a:t>
            </a:r>
            <a:r>
              <a:rPr lang="ru-RU" dirty="0"/>
              <a:t> (здесь подчеркнутое меняется, остальная часть фразы постоянна)</a:t>
            </a:r>
            <a:endParaRPr lang="ru-RU" i="1" u="sng" dirty="0"/>
          </a:p>
          <a:p>
            <a:pPr lvl="1"/>
            <a:r>
              <a:rPr lang="ru-RU" dirty="0"/>
              <a:t>Разбираемся как работать с реляционной базой данных на примере </a:t>
            </a:r>
            <a:r>
              <a:rPr lang="en-US" dirty="0" err="1"/>
              <a:t>Postgre</a:t>
            </a:r>
            <a:r>
              <a:rPr lang="en-US" dirty="0"/>
              <a:t> SQL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3559132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CA1045-4A43-4D78-8CBC-9C1D07BC0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</a:t>
            </a:r>
            <a:r>
              <a:rPr lang="ru-RU"/>
              <a:t>базы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68A540-1F0A-4C78-8F0B-594287E39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База данных – это файл специального формата, содержащий информацию, структурированную заданным образом	</a:t>
            </a:r>
          </a:p>
          <a:p>
            <a:r>
              <a:rPr lang="ru-RU" dirty="0"/>
              <a:t>База данных – это совокупность массивов и файлов данных, организованная по определённым правилам, предусматривающим стандартные принципы описания, хранения и обработки данных независимо от их вида</a:t>
            </a:r>
          </a:p>
        </p:txBody>
      </p:sp>
    </p:spTree>
    <p:extLst>
      <p:ext uri="{BB962C8B-B14F-4D97-AF65-F5344CB8AC3E}">
        <p14:creationId xmlns:p14="http://schemas.microsoft.com/office/powerpoint/2010/main" val="6034598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CA1045-4A43-4D78-8CBC-9C1D07BC0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</a:t>
            </a:r>
            <a:r>
              <a:rPr lang="ru-RU"/>
              <a:t>базы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68A540-1F0A-4C78-8F0B-594287E39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Одно из основных свойств БД – независимость данных от программы, использующих эти данные. Работа с базой данных требует решения различных задач, основные из них следующие:</a:t>
            </a:r>
          </a:p>
          <a:p>
            <a:pPr lvl="1"/>
            <a:r>
              <a:rPr lang="ru-RU" dirty="0"/>
              <a:t>создание базы;</a:t>
            </a:r>
          </a:p>
          <a:p>
            <a:pPr lvl="1"/>
            <a:r>
              <a:rPr lang="ru-RU" dirty="0"/>
              <a:t>запись данных в базу;</a:t>
            </a:r>
          </a:p>
          <a:p>
            <a:pPr lvl="1"/>
            <a:r>
              <a:rPr lang="ru-RU" dirty="0"/>
              <a:t>корректировка данных;</a:t>
            </a:r>
          </a:p>
          <a:p>
            <a:pPr lvl="1"/>
            <a:r>
              <a:rPr lang="ru-RU" dirty="0"/>
              <a:t>выборка данных из базы по запросам пользователя.</a:t>
            </a:r>
          </a:p>
        </p:txBody>
      </p:sp>
    </p:spTree>
    <p:extLst>
      <p:ext uri="{BB962C8B-B14F-4D97-AF65-F5344CB8AC3E}">
        <p14:creationId xmlns:p14="http://schemas.microsoft.com/office/powerpoint/2010/main" val="391000127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356B01-7FDB-4988-84B8-05C82DA6B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 к информации, содержащейся в базе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6743FC-3A43-48F0-AE9A-8CEE21D90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 информация, содержащаяся в базах данных, должна быть:</a:t>
            </a:r>
          </a:p>
          <a:p>
            <a:pPr lvl="1"/>
            <a:r>
              <a:rPr lang="ru-RU" dirty="0"/>
              <a:t>непротиворечивой (не должно быть данных, противоречащих друг другу);</a:t>
            </a:r>
          </a:p>
          <a:p>
            <a:pPr lvl="1"/>
            <a:r>
              <a:rPr lang="ru-RU" dirty="0" err="1"/>
              <a:t>неизбыточной</a:t>
            </a:r>
            <a:r>
              <a:rPr lang="ru-RU" dirty="0"/>
              <a:t> (следует избегать ненужного дублирования информации в базе, избыточность может привести к противоречивости – например, если какие – то данные изменяют, а их копию в другой части базы забыли изменить);</a:t>
            </a:r>
          </a:p>
          <a:p>
            <a:pPr lvl="1"/>
            <a:r>
              <a:rPr lang="ru-RU" dirty="0"/>
              <a:t>целостной (все данные должны быть связаны, не должно быть ссылок на несуществующие в базе данные)</a:t>
            </a:r>
          </a:p>
        </p:txBody>
      </p:sp>
    </p:spTree>
    <p:extLst>
      <p:ext uri="{BB962C8B-B14F-4D97-AF65-F5344CB8AC3E}">
        <p14:creationId xmlns:p14="http://schemas.microsoft.com/office/powerpoint/2010/main" val="4276885060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08DC92-426B-4CD2-91D4-43E9186BB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Системы управления базами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71EA28-1865-4511-BD19-108340F87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Систе́ма</a:t>
            </a:r>
            <a:r>
              <a:rPr lang="ru-RU" dirty="0"/>
              <a:t> </a:t>
            </a:r>
            <a:r>
              <a:rPr lang="ru-RU" dirty="0" err="1"/>
              <a:t>управле́ния</a:t>
            </a:r>
            <a:r>
              <a:rPr lang="ru-RU" dirty="0"/>
              <a:t> </a:t>
            </a:r>
            <a:r>
              <a:rPr lang="ru-RU" dirty="0" err="1"/>
              <a:t>ба́зами</a:t>
            </a:r>
            <a:r>
              <a:rPr lang="ru-RU" dirty="0"/>
              <a:t> </a:t>
            </a:r>
            <a:r>
              <a:rPr lang="ru-RU" dirty="0" err="1"/>
              <a:t>да́нных</a:t>
            </a:r>
            <a:r>
              <a:rPr lang="ru-RU" dirty="0"/>
              <a:t>, (СУБД) — совокупность программных и лингвистических средств общего или специального назначения, обеспечивающих управление созданием и использованием баз данных. </a:t>
            </a:r>
          </a:p>
          <a:p>
            <a:r>
              <a:rPr lang="ru-RU" dirty="0"/>
              <a:t>СУБД — комплекс программ, позволяющих создать базу данных и манипулировать данными</a:t>
            </a:r>
          </a:p>
          <a:p>
            <a:r>
              <a:rPr lang="ru-RU" dirty="0"/>
              <a:t>Примеры СУБД:</a:t>
            </a:r>
          </a:p>
          <a:p>
            <a:pPr lvl="1"/>
            <a:r>
              <a:rPr lang="en-US" dirty="0"/>
              <a:t>Microsoft SQL Server</a:t>
            </a:r>
          </a:p>
          <a:p>
            <a:pPr lvl="1"/>
            <a:r>
              <a:rPr lang="en-US" dirty="0" err="1"/>
              <a:t>Postgre</a:t>
            </a:r>
            <a:r>
              <a:rPr lang="en-US" dirty="0"/>
              <a:t> SQL</a:t>
            </a:r>
          </a:p>
          <a:p>
            <a:pPr lvl="1"/>
            <a:r>
              <a:rPr lang="en-US" dirty="0"/>
              <a:t>Mongo DB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1844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613A1F-3958-40B8-B9AC-1E60B3C1B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Отступы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4A5433-C223-475F-8C4C-5665F8DA6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Программа на </a:t>
            </a:r>
            <a:r>
              <a:rPr lang="en-US" dirty="0"/>
              <a:t>Python </a:t>
            </a:r>
            <a:r>
              <a:rPr lang="ru-RU" dirty="0"/>
              <a:t>может состоять из логических блоков</a:t>
            </a:r>
          </a:p>
          <a:p>
            <a:r>
              <a:rPr lang="ru-RU" dirty="0"/>
              <a:t>Чтобы показать, что один логический блок вложен в другой, используются отступы</a:t>
            </a:r>
          </a:p>
          <a:p>
            <a:r>
              <a:rPr lang="ru-RU" dirty="0"/>
              <a:t>Программа начинает работу со строки, в которой с первой позиции начинается команда (кроме комментария!)</a:t>
            </a:r>
          </a:p>
        </p:txBody>
      </p:sp>
    </p:spTree>
    <p:extLst>
      <p:ext uri="{BB962C8B-B14F-4D97-AF65-F5344CB8AC3E}">
        <p14:creationId xmlns:p14="http://schemas.microsoft.com/office/powerpoint/2010/main" val="1182340981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8587E8-7A77-4CC8-8673-AD55BDE59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Реляционная модель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39CB1E-F363-45D5-B07D-14A36B332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база данных представляет собой набор таблиц, связанных друг с другом отношениями</a:t>
            </a:r>
            <a:endParaRPr lang="en-US" dirty="0"/>
          </a:p>
          <a:p>
            <a:r>
              <a:rPr lang="ru-RU" dirty="0"/>
              <a:t>Сами таблицы ничего не знают друг о друге</a:t>
            </a:r>
          </a:p>
          <a:p>
            <a:r>
              <a:rPr lang="ru-RU" dirty="0"/>
              <a:t>Отношение между таблицами поддерживается реляционной СУБД</a:t>
            </a:r>
          </a:p>
        </p:txBody>
      </p:sp>
    </p:spTree>
    <p:extLst>
      <p:ext uri="{BB962C8B-B14F-4D97-AF65-F5344CB8AC3E}">
        <p14:creationId xmlns:p14="http://schemas.microsoft.com/office/powerpoint/2010/main" val="2959661660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F02D56-36C7-4E04-A070-E48EF6A38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Таблица в реляционной модели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16354F-5EC3-4F25-9CB6-EE3E6FB09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Таблица представляет собой двумерный массив, в котором хранятся данные</a:t>
            </a:r>
          </a:p>
          <a:p>
            <a:r>
              <a:rPr lang="ru-RU" dirty="0"/>
              <a:t>Столбцы таблицы называются полями, строки – записями</a:t>
            </a:r>
          </a:p>
          <a:p>
            <a:r>
              <a:rPr lang="ru-RU" dirty="0"/>
              <a:t> Количество полей таблицы фиксировано, количество записей – нет</a:t>
            </a:r>
          </a:p>
          <a:p>
            <a:r>
              <a:rPr lang="ru-RU" dirty="0"/>
              <a:t>Фактически таблица – нефиксированный массив записей с одинаковой структурой полей в каждой записи</a:t>
            </a:r>
          </a:p>
        </p:txBody>
      </p:sp>
    </p:spTree>
    <p:extLst>
      <p:ext uri="{BB962C8B-B14F-4D97-AF65-F5344CB8AC3E}">
        <p14:creationId xmlns:p14="http://schemas.microsoft.com/office/powerpoint/2010/main" val="2097527093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F02D56-36C7-4E04-A070-E48EF6A38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Таблица в реляционной модели данных</a:t>
            </a:r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2DA579DB-E201-495C-832C-A40B610349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148931"/>
              </p:ext>
            </p:extLst>
          </p:nvPr>
        </p:nvGraphicFramePr>
        <p:xfrm>
          <a:off x="649769" y="1772289"/>
          <a:ext cx="500675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236">
                  <a:extLst>
                    <a:ext uri="{9D8B030D-6E8A-4147-A177-3AD203B41FA5}">
                      <a16:colId xmlns:a16="http://schemas.microsoft.com/office/drawing/2014/main" val="2884936111"/>
                    </a:ext>
                  </a:extLst>
                </a:gridCol>
                <a:gridCol w="1477925">
                  <a:extLst>
                    <a:ext uri="{9D8B030D-6E8A-4147-A177-3AD203B41FA5}">
                      <a16:colId xmlns:a16="http://schemas.microsoft.com/office/drawing/2014/main" val="2372461429"/>
                    </a:ext>
                  </a:extLst>
                </a:gridCol>
                <a:gridCol w="2413591">
                  <a:extLst>
                    <a:ext uri="{9D8B030D-6E8A-4147-A177-3AD203B41FA5}">
                      <a16:colId xmlns:a16="http://schemas.microsoft.com/office/drawing/2014/main" val="19531788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Номер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Фамилия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Имя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6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Иванов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Петр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257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Петров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Иван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30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Сидоров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Николай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87626"/>
                  </a:ext>
                </a:extLst>
              </a:tr>
            </a:tbl>
          </a:graphicData>
        </a:graphic>
      </p:graphicFrame>
      <p:graphicFrame>
        <p:nvGraphicFramePr>
          <p:cNvPr id="7" name="Таблица 7">
            <a:extLst>
              <a:ext uri="{FF2B5EF4-FFF2-40B4-BE49-F238E27FC236}">
                <a16:creationId xmlns:a16="http://schemas.microsoft.com/office/drawing/2014/main" id="{0A966A33-A1D5-4601-B23C-77FE100D31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222174"/>
              </p:ext>
            </p:extLst>
          </p:nvPr>
        </p:nvGraphicFramePr>
        <p:xfrm>
          <a:off x="3722577" y="3824373"/>
          <a:ext cx="8127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6232">
                  <a:extLst>
                    <a:ext uri="{9D8B030D-6E8A-4147-A177-3AD203B41FA5}">
                      <a16:colId xmlns:a16="http://schemas.microsoft.com/office/drawing/2014/main" val="294013524"/>
                    </a:ext>
                  </a:extLst>
                </a:gridCol>
                <a:gridCol w="3019647">
                  <a:extLst>
                    <a:ext uri="{9D8B030D-6E8A-4147-A177-3AD203B41FA5}">
                      <a16:colId xmlns:a16="http://schemas.microsoft.com/office/drawing/2014/main" val="3089659588"/>
                    </a:ext>
                  </a:extLst>
                </a:gridCol>
                <a:gridCol w="3472120">
                  <a:extLst>
                    <a:ext uri="{9D8B030D-6E8A-4147-A177-3AD203B41FA5}">
                      <a16:colId xmlns:a16="http://schemas.microsoft.com/office/drawing/2014/main" val="1555870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Номер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Телефон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Местоположение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566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111-222-333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Офис 1010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115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333-444-111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481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555-333-333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571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111-000-222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Кабинет 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315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333-000-111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Загородная дача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926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8892658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DAEA68-7664-4CF8-9E2E-359A9FC2A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Проектируем таблицы для задачи «Расписание»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6E7EAB6-8919-4B51-A2C6-47530D4444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00" t="14143" r="4122" b="6284"/>
          <a:stretch/>
        </p:blipFill>
        <p:spPr>
          <a:xfrm>
            <a:off x="2392325" y="1616149"/>
            <a:ext cx="6432698" cy="2583712"/>
          </a:xfrm>
          <a:prstGeom prst="rect">
            <a:avLst/>
          </a:prstGeom>
        </p:spPr>
      </p:pic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6A48F1F6-B3DC-4FFF-82C5-7F4C8355CF27}"/>
              </a:ext>
            </a:extLst>
          </p:cNvPr>
          <p:cNvSpPr/>
          <p:nvPr/>
        </p:nvSpPr>
        <p:spPr>
          <a:xfrm>
            <a:off x="350874" y="5241851"/>
            <a:ext cx="2169042" cy="1095153"/>
          </a:xfrm>
          <a:prstGeom prst="wedgeRectCallout">
            <a:avLst>
              <a:gd name="adj1" fmla="val 84559"/>
              <a:gd name="adj2" fmla="val -1928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Таблица, которая хранит список станций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41AFCBA5-933E-49B6-9705-9C28A4A0075D}"/>
              </a:ext>
            </a:extLst>
          </p:cNvPr>
          <p:cNvSpPr/>
          <p:nvPr/>
        </p:nvSpPr>
        <p:spPr>
          <a:xfrm>
            <a:off x="8825023" y="5397722"/>
            <a:ext cx="2169042" cy="1095153"/>
          </a:xfrm>
          <a:prstGeom prst="wedgeRectCallout">
            <a:avLst>
              <a:gd name="adj1" fmla="val -83578"/>
              <a:gd name="adj2" fmla="val -2268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Таблица, которая хранит список поездов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10A9250E-1B58-4807-9A6E-C5BA0B7D70DD}"/>
              </a:ext>
            </a:extLst>
          </p:cNvPr>
          <p:cNvSpPr/>
          <p:nvPr/>
        </p:nvSpPr>
        <p:spPr>
          <a:xfrm>
            <a:off x="4380614" y="5482782"/>
            <a:ext cx="2987748" cy="1010093"/>
          </a:xfrm>
          <a:prstGeom prst="wedgeRectCallout">
            <a:avLst>
              <a:gd name="adj1" fmla="val -8734"/>
              <a:gd name="adj2" fmla="val -297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Связь между таблицами, указывает, что из </a:t>
            </a:r>
            <a:r>
              <a:rPr lang="en-US" dirty="0"/>
              <a:t>Trains </a:t>
            </a:r>
            <a:r>
              <a:rPr lang="ru-RU" dirty="0"/>
              <a:t>есть ссылка на таблицу </a:t>
            </a:r>
            <a:r>
              <a:rPr lang="en-US" dirty="0"/>
              <a:t>Stations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8366055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8F6954-1200-4570-8EDE-F809CFB14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наполнить таблицы данными и как получить данные из таблиц?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3EAAD1-5805-460B-8B06-A859681D0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работы с таблицами используется специальный язык структурированных запросов (</a:t>
            </a:r>
            <a:r>
              <a:rPr lang="en-US" dirty="0"/>
              <a:t>Structured Query Language)</a:t>
            </a:r>
          </a:p>
          <a:p>
            <a:r>
              <a:rPr lang="en-US" dirty="0"/>
              <a:t>SQL </a:t>
            </a:r>
            <a:r>
              <a:rPr lang="ru-RU" dirty="0"/>
              <a:t>поддерживает следующие типы команд:</a:t>
            </a:r>
          </a:p>
          <a:p>
            <a:pPr lvl="1"/>
            <a:r>
              <a:rPr lang="ru-RU" dirty="0"/>
              <a:t>Команды по управлению таблицами базы данных (</a:t>
            </a:r>
            <a:r>
              <a:rPr lang="en-US" dirty="0"/>
              <a:t>CREATE, DROP,…)</a:t>
            </a:r>
          </a:p>
          <a:p>
            <a:pPr lvl="1"/>
            <a:r>
              <a:rPr lang="en-US" dirty="0"/>
              <a:t>SELECT- </a:t>
            </a:r>
            <a:r>
              <a:rPr lang="ru-RU" dirty="0"/>
              <a:t>выборка записей из таблиц в соответствии с указанными критериями</a:t>
            </a:r>
          </a:p>
          <a:p>
            <a:pPr lvl="1"/>
            <a:r>
              <a:rPr lang="en-US" dirty="0"/>
              <a:t>INSERT –</a:t>
            </a:r>
            <a:r>
              <a:rPr lang="ru-RU" dirty="0"/>
              <a:t> вставка одной или несколько записей в таблицу</a:t>
            </a:r>
          </a:p>
          <a:p>
            <a:pPr lvl="1"/>
            <a:r>
              <a:rPr lang="en-US" dirty="0"/>
              <a:t>UPDATE – </a:t>
            </a:r>
            <a:r>
              <a:rPr lang="ru-RU" dirty="0"/>
              <a:t>обновление записей таблицы, удовлетворяющих указанным критериям</a:t>
            </a:r>
          </a:p>
          <a:p>
            <a:pPr lvl="1"/>
            <a:r>
              <a:rPr lang="en-US" dirty="0"/>
              <a:t>DELETE – </a:t>
            </a:r>
            <a:r>
              <a:rPr lang="ru-RU" dirty="0"/>
              <a:t>удаление записей таблицы, удовлетворяющих указанным критериям</a:t>
            </a:r>
          </a:p>
        </p:txBody>
      </p:sp>
    </p:spTree>
    <p:extLst>
      <p:ext uri="{BB962C8B-B14F-4D97-AF65-F5344CB8AC3E}">
        <p14:creationId xmlns:p14="http://schemas.microsoft.com/office/powerpoint/2010/main" val="2940123618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EB1BBA-EFE2-4E03-935E-ED3C900ED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работать с таблицами?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3BC592-A0D2-40DB-85A4-D6C4FAE2E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изменения состава и структура таблиц используются следующие команды</a:t>
            </a:r>
            <a:r>
              <a:rPr lang="en-US" dirty="0"/>
              <a:t> SQL</a:t>
            </a:r>
            <a:r>
              <a:rPr lang="ru-RU" dirty="0"/>
              <a:t>:</a:t>
            </a:r>
          </a:p>
          <a:p>
            <a:pPr lvl="1"/>
            <a:r>
              <a:rPr lang="en-US" dirty="0"/>
              <a:t>CREATE TABLE – </a:t>
            </a:r>
            <a:r>
              <a:rPr lang="ru-RU" dirty="0"/>
              <a:t>создание таблицы с указанными полями</a:t>
            </a:r>
          </a:p>
          <a:p>
            <a:pPr lvl="1"/>
            <a:r>
              <a:rPr lang="en-US" dirty="0"/>
              <a:t>DROP TABLE – </a:t>
            </a:r>
            <a:r>
              <a:rPr lang="ru-RU" dirty="0"/>
              <a:t>удаление таблицы</a:t>
            </a:r>
          </a:p>
          <a:p>
            <a:pPr lvl="1"/>
            <a:r>
              <a:rPr lang="en-US" dirty="0"/>
              <a:t>ALTER TABLE – </a:t>
            </a:r>
            <a:r>
              <a:rPr lang="ru-RU" dirty="0"/>
              <a:t>изменение в таблице состава полей</a:t>
            </a:r>
          </a:p>
        </p:txBody>
      </p:sp>
    </p:spTree>
    <p:extLst>
      <p:ext uri="{BB962C8B-B14F-4D97-AF65-F5344CB8AC3E}">
        <p14:creationId xmlns:p14="http://schemas.microsoft.com/office/powerpoint/2010/main" val="1106299646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976A41-2090-40DB-8C59-94AE9539F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таблиц для задачи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EAF41A-ED2C-4F2D-85FA-0ADD5CE21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Изучите нижеследующие команды по созданию таблиц:</a:t>
            </a:r>
          </a:p>
          <a:p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14F23C-EC5E-4D98-87BA-1B30305C5591}"/>
              </a:ext>
            </a:extLst>
          </p:cNvPr>
          <p:cNvSpPr txBox="1"/>
          <p:nvPr/>
        </p:nvSpPr>
        <p:spPr>
          <a:xfrm>
            <a:off x="1156290" y="2573377"/>
            <a:ext cx="881704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CREATE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public.stations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id </a:t>
            </a:r>
            <a:r>
              <a:rPr lang="en-US" sz="18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bigint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GENERATED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ALWAYS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IDENTITY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title </a:t>
            </a: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varchar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50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</a:p>
          <a:p>
            <a:pPr algn="l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18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C50AFE-D902-4A10-AD42-67C4FA510807}"/>
              </a:ext>
            </a:extLst>
          </p:cNvPr>
          <p:cNvSpPr txBox="1"/>
          <p:nvPr/>
        </p:nvSpPr>
        <p:spPr>
          <a:xfrm>
            <a:off x="1156290" y="3959672"/>
            <a:ext cx="843427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CREATE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public.trains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id </a:t>
            </a:r>
            <a:r>
              <a:rPr lang="en-US" sz="18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bigint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GENERATED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ALWAYS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IDENTITY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departurestation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bigint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arrivalstation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bigint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departuretime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time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arrivaltime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time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</a:p>
          <a:p>
            <a:pPr algn="l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18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3442607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BDF83E-8DFB-4197-8817-3306A89DF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Подключение к БД </a:t>
            </a:r>
            <a:r>
              <a:rPr lang="en-US" dirty="0" err="1"/>
              <a:t>Postgre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172B2A-5D01-4472-B2C8-BB05D978B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6643"/>
            <a:ext cx="10515600" cy="4815663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Для подключения к БД необходимо сформировать словарь с конфигурацией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Данные для конфигурации узнайте у сетевого</a:t>
            </a:r>
            <a:br>
              <a:rPr lang="ru-RU" dirty="0"/>
            </a:br>
            <a:r>
              <a:rPr lang="ru-RU" dirty="0"/>
              <a:t>администратора</a:t>
            </a:r>
          </a:p>
          <a:p>
            <a:r>
              <a:rPr lang="ru-RU" dirty="0"/>
              <a:t>Этот словарь необходимо разместить в файле </a:t>
            </a:r>
            <a:r>
              <a:rPr lang="en-US" dirty="0"/>
              <a:t>config.py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CC905F-E4FC-45AD-A819-C3C3EBDB5185}"/>
              </a:ext>
            </a:extLst>
          </p:cNvPr>
          <p:cNvSpPr txBox="1"/>
          <p:nvPr/>
        </p:nvSpPr>
        <p:spPr>
          <a:xfrm>
            <a:off x="1349449" y="2701338"/>
            <a:ext cx="4819207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dbname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'train-schedule'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'user'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'password'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*****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'host'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'127.0.0.1'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4B175DC5-9B68-4D9E-A513-3F0E447DD585}"/>
              </a:ext>
            </a:extLst>
          </p:cNvPr>
          <p:cNvSpPr/>
          <p:nvPr/>
        </p:nvSpPr>
        <p:spPr>
          <a:xfrm>
            <a:off x="7634177" y="2307265"/>
            <a:ext cx="2254102" cy="776177"/>
          </a:xfrm>
          <a:prstGeom prst="wedgeRectCallout">
            <a:avLst>
              <a:gd name="adj1" fmla="val -132625"/>
              <a:gd name="adj2" fmla="val 515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Указывается имя базы данных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827D4C35-4801-437C-8A0D-7F0D57CB1C82}"/>
              </a:ext>
            </a:extLst>
          </p:cNvPr>
          <p:cNvSpPr/>
          <p:nvPr/>
        </p:nvSpPr>
        <p:spPr>
          <a:xfrm>
            <a:off x="8867553" y="3218379"/>
            <a:ext cx="2254102" cy="776177"/>
          </a:xfrm>
          <a:prstGeom prst="wedgeRectCallout">
            <a:avLst>
              <a:gd name="adj1" fmla="val -262342"/>
              <a:gd name="adj2" fmla="val -196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Указывается имя пользователя СУБД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C8DDF3A4-864A-449F-9CEE-09E4D7715DDE}"/>
              </a:ext>
            </a:extLst>
          </p:cNvPr>
          <p:cNvSpPr/>
          <p:nvPr/>
        </p:nvSpPr>
        <p:spPr>
          <a:xfrm>
            <a:off x="8867553" y="4122313"/>
            <a:ext cx="2254102" cy="776177"/>
          </a:xfrm>
          <a:prstGeom prst="wedgeRectCallout">
            <a:avLst>
              <a:gd name="adj1" fmla="val -223663"/>
              <a:gd name="adj2" fmla="val -1046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Указывается пароль пользователя СУБД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1A33081C-924C-4F23-82B3-23E674F09A9D}"/>
              </a:ext>
            </a:extLst>
          </p:cNvPr>
          <p:cNvSpPr/>
          <p:nvPr/>
        </p:nvSpPr>
        <p:spPr>
          <a:xfrm>
            <a:off x="9651705" y="5073457"/>
            <a:ext cx="2254102" cy="776177"/>
          </a:xfrm>
          <a:prstGeom prst="wedgeRectCallout">
            <a:avLst>
              <a:gd name="adj1" fmla="val -262814"/>
              <a:gd name="adj2" fmla="val -1840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Указывается адрес сервера СУБД</a:t>
            </a:r>
          </a:p>
        </p:txBody>
      </p:sp>
    </p:spTree>
    <p:extLst>
      <p:ext uri="{BB962C8B-B14F-4D97-AF65-F5344CB8AC3E}">
        <p14:creationId xmlns:p14="http://schemas.microsoft.com/office/powerpoint/2010/main" val="1751056234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27D53F-2231-4DFA-A28A-DC784A7F4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Подключение к БД </a:t>
            </a:r>
            <a:r>
              <a:rPr lang="en-US" dirty="0" err="1"/>
              <a:t>Postgre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CAEA1E-A650-4D2B-BF0F-CEE1CDAF079E}"/>
              </a:ext>
            </a:extLst>
          </p:cNvPr>
          <p:cNvSpPr txBox="1"/>
          <p:nvPr/>
        </p:nvSpPr>
        <p:spPr>
          <a:xfrm>
            <a:off x="646814" y="1583444"/>
            <a:ext cx="8603512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...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9CDC433A-F5BD-45E3-ACA4-91BDF16D629D}"/>
              </a:ext>
            </a:extLst>
          </p:cNvPr>
          <p:cNvSpPr/>
          <p:nvPr/>
        </p:nvSpPr>
        <p:spPr>
          <a:xfrm>
            <a:off x="9250326" y="4104167"/>
            <a:ext cx="2775097" cy="829339"/>
          </a:xfrm>
          <a:prstGeom prst="wedgeRectCallout">
            <a:avLst>
              <a:gd name="adj1" fmla="val -243821"/>
              <a:gd name="adj2" fmla="val -1785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Устанавливается подключение к БД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FD6F158E-47C5-48EF-8716-CF0B3BD69ED7}"/>
              </a:ext>
            </a:extLst>
          </p:cNvPr>
          <p:cNvSpPr/>
          <p:nvPr/>
        </p:nvSpPr>
        <p:spPr>
          <a:xfrm>
            <a:off x="4997301" y="4603897"/>
            <a:ext cx="3859619" cy="942257"/>
          </a:xfrm>
          <a:prstGeom prst="wedgeRectCallout">
            <a:avLst>
              <a:gd name="adj1" fmla="val -112293"/>
              <a:gd name="adj2" fmla="val -1880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Если подключение успешно, то в этом блоке будут дальнейшие действия с БД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EE7FA9-0BB2-40DA-8852-B1E8F08A6E70}"/>
              </a:ext>
            </a:extLst>
          </p:cNvPr>
          <p:cNvSpPr txBox="1"/>
          <p:nvPr/>
        </p:nvSpPr>
        <p:spPr>
          <a:xfrm>
            <a:off x="1058161" y="6028248"/>
            <a:ext cx="10295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Использование оператора </a:t>
            </a:r>
            <a:r>
              <a:rPr lang="en-US" b="1" dirty="0"/>
              <a:t>with</a:t>
            </a:r>
            <a:r>
              <a:rPr lang="en-US" dirty="0"/>
              <a:t> </a:t>
            </a:r>
            <a:r>
              <a:rPr lang="ru-RU" dirty="0"/>
              <a:t>позволяет автоматически закрыть подключение к БД, когда оно станет</a:t>
            </a:r>
            <a:br>
              <a:rPr lang="ru-RU" dirty="0"/>
            </a:br>
            <a:r>
              <a:rPr lang="ru-RU" dirty="0"/>
              <a:t>не нужным!</a:t>
            </a:r>
          </a:p>
        </p:txBody>
      </p:sp>
    </p:spTree>
    <p:extLst>
      <p:ext uri="{BB962C8B-B14F-4D97-AF65-F5344CB8AC3E}">
        <p14:creationId xmlns:p14="http://schemas.microsoft.com/office/powerpoint/2010/main" val="2730427003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6EABEA-B36E-457A-AA6A-26E0C776E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18"/>
            <a:ext cx="10515600" cy="1325563"/>
          </a:xfrm>
        </p:spPr>
        <p:txBody>
          <a:bodyPr/>
          <a:lstStyle/>
          <a:p>
            <a:r>
              <a:rPr lang="ru-RU" dirty="0"/>
              <a:t>Взаимодействие с БД через курсор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272ECB-0CD9-4842-8AF9-D0399893D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ru-RU" dirty="0"/>
              <a:t>Курсор – это виртуальный указатель на базу данных</a:t>
            </a:r>
          </a:p>
          <a:p>
            <a:r>
              <a:rPr lang="ru-RU" dirty="0"/>
              <a:t>После подключения к БД необходимо получить курсор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213DC3-8124-433C-8551-C931F543490C}"/>
              </a:ext>
            </a:extLst>
          </p:cNvPr>
          <p:cNvSpPr txBox="1"/>
          <p:nvPr/>
        </p:nvSpPr>
        <p:spPr>
          <a:xfrm>
            <a:off x="954271" y="2338357"/>
            <a:ext cx="8593765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...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59771231-EFDE-46E4-8A90-A697394598CE}"/>
              </a:ext>
            </a:extLst>
          </p:cNvPr>
          <p:cNvSpPr/>
          <p:nvPr/>
        </p:nvSpPr>
        <p:spPr>
          <a:xfrm>
            <a:off x="9409814" y="5025582"/>
            <a:ext cx="2158410" cy="797442"/>
          </a:xfrm>
          <a:prstGeom prst="wedgeRectCallout">
            <a:avLst>
              <a:gd name="adj1" fmla="val -313937"/>
              <a:gd name="adj2" fmla="val -1748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Получение курсора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523A3485-084F-437F-BD00-DB56CD34C195}"/>
              </a:ext>
            </a:extLst>
          </p:cNvPr>
          <p:cNvSpPr/>
          <p:nvPr/>
        </p:nvSpPr>
        <p:spPr>
          <a:xfrm>
            <a:off x="3370521" y="5117978"/>
            <a:ext cx="4199859" cy="797441"/>
          </a:xfrm>
          <a:prstGeom prst="wedgeRectCallout">
            <a:avLst>
              <a:gd name="adj1" fmla="val -76023"/>
              <a:gd name="adj2" fmla="val -157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 этом блоке будут выполняться дальнейшие шаги по работе с данными БД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FAF274-75CA-4730-AA51-00007DD9CBAA}"/>
              </a:ext>
            </a:extLst>
          </p:cNvPr>
          <p:cNvSpPr txBox="1"/>
          <p:nvPr/>
        </p:nvSpPr>
        <p:spPr>
          <a:xfrm>
            <a:off x="1058161" y="6028248"/>
            <a:ext cx="9149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Использование оператора </a:t>
            </a:r>
            <a:r>
              <a:rPr lang="en-US" b="1" dirty="0"/>
              <a:t>with</a:t>
            </a:r>
            <a:r>
              <a:rPr lang="en-US" dirty="0"/>
              <a:t> </a:t>
            </a:r>
            <a:r>
              <a:rPr lang="ru-RU" dirty="0"/>
              <a:t>позволяет автоматически закрыть курсор, когда он станет</a:t>
            </a:r>
            <a:br>
              <a:rPr lang="ru-RU" dirty="0"/>
            </a:br>
            <a:r>
              <a:rPr lang="ru-RU" dirty="0"/>
              <a:t>не нужным!</a:t>
            </a:r>
          </a:p>
        </p:txBody>
      </p:sp>
    </p:spTree>
    <p:extLst>
      <p:ext uri="{BB962C8B-B14F-4D97-AF65-F5344CB8AC3E}">
        <p14:creationId xmlns:p14="http://schemas.microsoft.com/office/powerpoint/2010/main" val="4178467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02A56F-DF2C-4D2F-A46D-B4AD73988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405" y="99313"/>
            <a:ext cx="10515600" cy="1325563"/>
          </a:xfrm>
        </p:spPr>
        <p:txBody>
          <a:bodyPr/>
          <a:lstStyle/>
          <a:p>
            <a:r>
              <a:rPr lang="ru-RU" dirty="0"/>
              <a:t>Отступы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220E72-9BED-4132-B505-6E7C16ABEAE8}"/>
              </a:ext>
            </a:extLst>
          </p:cNvPr>
          <p:cNvSpPr txBox="1"/>
          <p:nvPr/>
        </p:nvSpPr>
        <p:spPr>
          <a:xfrm>
            <a:off x="3415319" y="1323491"/>
            <a:ext cx="6097772" cy="535531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math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(b**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-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a * c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 &gt;=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x1 = -d +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x2 = -d -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x2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Корней нет'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Правая круглая скобка 13">
            <a:extLst>
              <a:ext uri="{FF2B5EF4-FFF2-40B4-BE49-F238E27FC236}">
                <a16:creationId xmlns:a16="http://schemas.microsoft.com/office/drawing/2014/main" id="{DD56298C-911D-4205-A378-22BC27121F8B}"/>
              </a:ext>
            </a:extLst>
          </p:cNvPr>
          <p:cNvSpPr/>
          <p:nvPr/>
        </p:nvSpPr>
        <p:spPr>
          <a:xfrm rot="5400000">
            <a:off x="3669792" y="5193792"/>
            <a:ext cx="158496" cy="451104"/>
          </a:xfrm>
          <a:prstGeom prst="rightBracket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9DC33E70-94F0-4F1B-B61E-4B81CD59CD34}"/>
              </a:ext>
            </a:extLst>
          </p:cNvPr>
          <p:cNvCxnSpPr/>
          <p:nvPr/>
        </p:nvCxnSpPr>
        <p:spPr>
          <a:xfrm>
            <a:off x="3464087" y="1174210"/>
            <a:ext cx="0" cy="523878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Правая круглая скобка 16">
            <a:extLst>
              <a:ext uri="{FF2B5EF4-FFF2-40B4-BE49-F238E27FC236}">
                <a16:creationId xmlns:a16="http://schemas.microsoft.com/office/drawing/2014/main" id="{7EA1C3DB-4ABA-4A0C-A0ED-92C759AE6D6F}"/>
              </a:ext>
            </a:extLst>
          </p:cNvPr>
          <p:cNvSpPr/>
          <p:nvPr/>
        </p:nvSpPr>
        <p:spPr>
          <a:xfrm rot="5400000">
            <a:off x="3669792" y="5680813"/>
            <a:ext cx="158496" cy="451104"/>
          </a:xfrm>
          <a:prstGeom prst="rightBracket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1473470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D3F996-BD3F-4CC7-9BAF-8C9F0116E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таблицы через курсор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3775AA-0AA3-4D88-BFD4-AB84240FF65A}"/>
              </a:ext>
            </a:extLst>
          </p:cNvPr>
          <p:cNvSpPr txBox="1"/>
          <p:nvPr/>
        </p:nvSpPr>
        <p:spPr>
          <a:xfrm>
            <a:off x="349103" y="1690688"/>
            <a:ext cx="8308458" cy="369331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sql_cmd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"""CREATE TABLE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public.stations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(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id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bigint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NOT NULL GENERATED ALWAYS AS IDENTITY,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title varchar(50) NOT NULL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);"""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cursor.execute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sql_cmd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conn.commit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FD254D9F-FA7F-421D-A785-8E1DB7E9762D}"/>
              </a:ext>
            </a:extLst>
          </p:cNvPr>
          <p:cNvSpPr/>
          <p:nvPr/>
        </p:nvSpPr>
        <p:spPr>
          <a:xfrm>
            <a:off x="9112102" y="3104707"/>
            <a:ext cx="2594345" cy="1010093"/>
          </a:xfrm>
          <a:prstGeom prst="wedgeRectCallout">
            <a:avLst>
              <a:gd name="adj1" fmla="val -135177"/>
              <a:gd name="adj2" fmla="val 130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Команда </a:t>
            </a:r>
            <a:r>
              <a:rPr lang="en-US" dirty="0"/>
              <a:t>SQL </a:t>
            </a:r>
            <a:r>
              <a:rPr lang="ru-RU" dirty="0"/>
              <a:t>располагается в обычной строке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13111C4C-7C19-452A-880E-2B3C3202E3B3}"/>
              </a:ext>
            </a:extLst>
          </p:cNvPr>
          <p:cNvSpPr/>
          <p:nvPr/>
        </p:nvSpPr>
        <p:spPr>
          <a:xfrm>
            <a:off x="9473609" y="4795283"/>
            <a:ext cx="2369288" cy="733535"/>
          </a:xfrm>
          <a:prstGeom prst="wedgeRectCallout">
            <a:avLst>
              <a:gd name="adj1" fmla="val -264513"/>
              <a:gd name="adj2" fmla="val -389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Подготовка команды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F41C9DDB-0A38-4D47-855D-6EFD56A7E000}"/>
              </a:ext>
            </a:extLst>
          </p:cNvPr>
          <p:cNvSpPr/>
          <p:nvPr/>
        </p:nvSpPr>
        <p:spPr>
          <a:xfrm>
            <a:off x="7485321" y="5699051"/>
            <a:ext cx="2753832" cy="793824"/>
          </a:xfrm>
          <a:prstGeom prst="wedgeRectCallout">
            <a:avLst>
              <a:gd name="adj1" fmla="val -212339"/>
              <a:gd name="adj2" fmla="val -1196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Запуск подготовленных команд на выполнение</a:t>
            </a:r>
          </a:p>
        </p:txBody>
      </p:sp>
    </p:spTree>
    <p:extLst>
      <p:ext uri="{BB962C8B-B14F-4D97-AF65-F5344CB8AC3E}">
        <p14:creationId xmlns:p14="http://schemas.microsoft.com/office/powerpoint/2010/main" val="3147232562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92FF90-D4B1-4A1B-AD53-05711C442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таблиц для задачи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E105A0-94AC-47CA-B82B-8DF876878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Дополните вашу программу, которая при старте будет создавать таблицы БД</a:t>
            </a:r>
          </a:p>
          <a:p>
            <a:r>
              <a:rPr lang="ru-RU" dirty="0"/>
              <a:t>Примените команду </a:t>
            </a:r>
            <a:r>
              <a:rPr lang="en-US" dirty="0"/>
              <a:t>DROP TABLE STATIONS </a:t>
            </a:r>
            <a:r>
              <a:rPr lang="ru-RU" dirty="0"/>
              <a:t>для удаление таблицы, если она уже была создана на предыдущем шаге. Используйте курсор и его метод </a:t>
            </a:r>
            <a:r>
              <a:rPr lang="en-US" dirty="0"/>
              <a:t>execute</a:t>
            </a:r>
          </a:p>
          <a:p>
            <a:r>
              <a:rPr lang="ru-RU" dirty="0"/>
              <a:t>Примените последовательно команды по созданию таблиц, согласно предыдущему </a:t>
            </a:r>
            <a:r>
              <a:rPr lang="ru-RU" dirty="0" err="1"/>
              <a:t>упражению</a:t>
            </a:r>
            <a:r>
              <a:rPr lang="ru-RU" dirty="0"/>
              <a:t> и после этого вызовите метод </a:t>
            </a:r>
            <a:r>
              <a:rPr lang="en-US" dirty="0"/>
              <a:t>commit() </a:t>
            </a:r>
            <a:r>
              <a:rPr lang="ru-RU" dirty="0"/>
              <a:t>подключения к БД</a:t>
            </a:r>
          </a:p>
        </p:txBody>
      </p:sp>
    </p:spTree>
    <p:extLst>
      <p:ext uri="{BB962C8B-B14F-4D97-AF65-F5344CB8AC3E}">
        <p14:creationId xmlns:p14="http://schemas.microsoft.com/office/powerpoint/2010/main" val="313092960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7EBCD3-9943-4620-9C4B-B276149C7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ошибок при работе с БД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C73106-FA7E-48FE-9FBC-9570498A7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6706" y="1825625"/>
            <a:ext cx="3677093" cy="4351338"/>
          </a:xfrm>
        </p:spPr>
        <p:txBody>
          <a:bodyPr/>
          <a:lstStyle/>
          <a:p>
            <a:r>
              <a:rPr lang="ru-RU" dirty="0"/>
              <a:t>Имя исключения, связанного с той или иной ошибкой нужно смотреть в документации библиотеки</a:t>
            </a:r>
            <a:r>
              <a:rPr lang="en-US" dirty="0"/>
              <a:t> psycop2</a:t>
            </a:r>
            <a:r>
              <a:rPr lang="ru-RU" dirty="0"/>
              <a:t>!</a:t>
            </a:r>
          </a:p>
        </p:txBody>
      </p: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F947E070-E952-435C-BA7F-CDC898DCF819}"/>
              </a:ext>
            </a:extLst>
          </p:cNvPr>
          <p:cNvGrpSpPr/>
          <p:nvPr/>
        </p:nvGrpSpPr>
        <p:grpSpPr>
          <a:xfrm>
            <a:off x="552893" y="1552354"/>
            <a:ext cx="6634716" cy="5071730"/>
            <a:chOff x="2169042" y="1095154"/>
            <a:chExt cx="6634716" cy="5071730"/>
          </a:xfrm>
        </p:grpSpPr>
        <p:sp>
          <p:nvSpPr>
            <p:cNvPr id="37" name="Прямоугольник: скругленные углы 36">
              <a:extLst>
                <a:ext uri="{FF2B5EF4-FFF2-40B4-BE49-F238E27FC236}">
                  <a16:creationId xmlns:a16="http://schemas.microsoft.com/office/drawing/2014/main" id="{07F581A6-43EE-4EC6-9AA1-28D5716E1B74}"/>
                </a:ext>
              </a:extLst>
            </p:cNvPr>
            <p:cNvSpPr/>
            <p:nvPr/>
          </p:nvSpPr>
          <p:spPr>
            <a:xfrm>
              <a:off x="2169042" y="1095154"/>
              <a:ext cx="6634716" cy="50717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/>
                <a:t>try:</a:t>
              </a:r>
            </a:p>
            <a:p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endParaRPr lang="ru-RU" sz="2000" dirty="0"/>
            </a:p>
            <a:p>
              <a:r>
                <a:rPr lang="en-US" sz="2000" dirty="0"/>
                <a:t>except    </a:t>
              </a:r>
              <a:r>
                <a:rPr lang="ru-RU" sz="2000" dirty="0"/>
                <a:t>    </a:t>
              </a:r>
              <a:r>
                <a:rPr lang="en-US" sz="2000" dirty="0"/>
                <a:t>            </a:t>
              </a:r>
              <a:r>
                <a:rPr lang="ru-RU" sz="2000" dirty="0"/>
                <a:t>            </a:t>
              </a:r>
              <a:r>
                <a:rPr lang="en-US" sz="2000" dirty="0"/>
                <a:t> as:</a:t>
              </a:r>
            </a:p>
            <a:p>
              <a:endParaRPr lang="ru-RU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except             </a:t>
              </a:r>
              <a:r>
                <a:rPr lang="ru-RU" sz="2000" dirty="0"/>
                <a:t>    </a:t>
              </a:r>
              <a:r>
                <a:rPr lang="en-US" sz="2000" dirty="0"/>
                <a:t>  </a:t>
              </a:r>
              <a:r>
                <a:rPr lang="ru-RU" sz="2000" dirty="0"/>
                <a:t>             </a:t>
              </a:r>
              <a:r>
                <a:rPr lang="en-US" sz="2000" dirty="0"/>
                <a:t> as:</a:t>
              </a:r>
            </a:p>
            <a:p>
              <a:r>
                <a:rPr lang="ru-RU" sz="2000" dirty="0"/>
                <a:t>      </a:t>
              </a:r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finally:</a:t>
              </a:r>
            </a:p>
            <a:p>
              <a:endParaRPr lang="ru-RU" sz="2000" dirty="0"/>
            </a:p>
          </p:txBody>
        </p:sp>
        <p:sp>
          <p:nvSpPr>
            <p:cNvPr id="38" name="Прямоугольник: скругленные углы 37">
              <a:extLst>
                <a:ext uri="{FF2B5EF4-FFF2-40B4-BE49-F238E27FC236}">
                  <a16:creationId xmlns:a16="http://schemas.microsoft.com/office/drawing/2014/main" id="{AF0D41F9-535B-4064-B186-5934F424CBBD}"/>
                </a:ext>
              </a:extLst>
            </p:cNvPr>
            <p:cNvSpPr/>
            <p:nvPr/>
          </p:nvSpPr>
          <p:spPr>
            <a:xfrm>
              <a:off x="2519916" y="1662299"/>
              <a:ext cx="5709683" cy="701749"/>
            </a:xfrm>
            <a:prstGeom prst="roundRect">
              <a:avLst/>
            </a:prstGeom>
            <a:solidFill>
              <a:srgbClr val="00B05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КОД, В КОТОРОМ МОГУТ БЫТЬ ОШИБКИ</a:t>
              </a:r>
            </a:p>
          </p:txBody>
        </p:sp>
        <p:sp>
          <p:nvSpPr>
            <p:cNvPr id="39" name="Прямоугольник: скругленные углы 38">
              <a:extLst>
                <a:ext uri="{FF2B5EF4-FFF2-40B4-BE49-F238E27FC236}">
                  <a16:creationId xmlns:a16="http://schemas.microsoft.com/office/drawing/2014/main" id="{D5245881-5494-4880-8082-34F9FD8C48F1}"/>
                </a:ext>
              </a:extLst>
            </p:cNvPr>
            <p:cNvSpPr/>
            <p:nvPr/>
          </p:nvSpPr>
          <p:spPr>
            <a:xfrm>
              <a:off x="3232298" y="2525288"/>
              <a:ext cx="1743739" cy="531628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40" name="Прямоугольник: скругленные углы 39">
              <a:extLst>
                <a:ext uri="{FF2B5EF4-FFF2-40B4-BE49-F238E27FC236}">
                  <a16:creationId xmlns:a16="http://schemas.microsoft.com/office/drawing/2014/main" id="{C80EC5F2-0921-49DF-B66A-C134F069261A}"/>
                </a:ext>
              </a:extLst>
            </p:cNvPr>
            <p:cNvSpPr/>
            <p:nvPr/>
          </p:nvSpPr>
          <p:spPr>
            <a:xfrm>
              <a:off x="3232297" y="3942103"/>
              <a:ext cx="1743739" cy="53162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41" name="Прямоугольник: скругленные углы 40">
              <a:extLst>
                <a:ext uri="{FF2B5EF4-FFF2-40B4-BE49-F238E27FC236}">
                  <a16:creationId xmlns:a16="http://schemas.microsoft.com/office/drawing/2014/main" id="{2CEF38B5-73AE-4344-997F-035C1DF56AB2}"/>
                </a:ext>
              </a:extLst>
            </p:cNvPr>
            <p:cNvSpPr/>
            <p:nvPr/>
          </p:nvSpPr>
          <p:spPr>
            <a:xfrm>
              <a:off x="5486400" y="2525288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42" name="Прямоугольник: скругленные углы 41">
              <a:extLst>
                <a:ext uri="{FF2B5EF4-FFF2-40B4-BE49-F238E27FC236}">
                  <a16:creationId xmlns:a16="http://schemas.microsoft.com/office/drawing/2014/main" id="{AAE442AE-9BB9-411E-9075-7512E1F32A7D}"/>
                </a:ext>
              </a:extLst>
            </p:cNvPr>
            <p:cNvSpPr/>
            <p:nvPr/>
          </p:nvSpPr>
          <p:spPr>
            <a:xfrm>
              <a:off x="5450070" y="3981071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43" name="Прямоугольник: скругленные углы 42">
              <a:extLst>
                <a:ext uri="{FF2B5EF4-FFF2-40B4-BE49-F238E27FC236}">
                  <a16:creationId xmlns:a16="http://schemas.microsoft.com/office/drawing/2014/main" id="{DA17D22F-ECE5-49FB-AEEF-3759BB20E35C}"/>
                </a:ext>
              </a:extLst>
            </p:cNvPr>
            <p:cNvSpPr/>
            <p:nvPr/>
          </p:nvSpPr>
          <p:spPr>
            <a:xfrm>
              <a:off x="3232297" y="3317358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44" name="Прямоугольник: скругленные углы 43">
              <a:extLst>
                <a:ext uri="{FF2B5EF4-FFF2-40B4-BE49-F238E27FC236}">
                  <a16:creationId xmlns:a16="http://schemas.microsoft.com/office/drawing/2014/main" id="{DD22E488-26A6-4F9A-811F-54D4AA8B0998}"/>
                </a:ext>
              </a:extLst>
            </p:cNvPr>
            <p:cNvSpPr/>
            <p:nvPr/>
          </p:nvSpPr>
          <p:spPr>
            <a:xfrm>
              <a:off x="3160526" y="4644786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45" name="Прямоугольник: скругленные углы 44">
              <a:extLst>
                <a:ext uri="{FF2B5EF4-FFF2-40B4-BE49-F238E27FC236}">
                  <a16:creationId xmlns:a16="http://schemas.microsoft.com/office/drawing/2014/main" id="{01B82BDC-6908-4D90-B943-5C269A6320A9}"/>
                </a:ext>
              </a:extLst>
            </p:cNvPr>
            <p:cNvSpPr/>
            <p:nvPr/>
          </p:nvSpPr>
          <p:spPr>
            <a:xfrm>
              <a:off x="3160525" y="5596454"/>
              <a:ext cx="3856077" cy="53162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ГАРАНТИРОВАННОГО ВЫПОЛНЕНИЯ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9248347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E54A83-32D0-42D8-9CCF-7C7BF9068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943"/>
            <a:ext cx="10515600" cy="1325563"/>
          </a:xfrm>
        </p:spPr>
        <p:txBody>
          <a:bodyPr/>
          <a:lstStyle/>
          <a:p>
            <a:r>
              <a:rPr lang="ru-RU" dirty="0"/>
              <a:t>Опасность </a:t>
            </a:r>
            <a:r>
              <a:rPr lang="en-US" dirty="0"/>
              <a:t>SQL</a:t>
            </a:r>
            <a:r>
              <a:rPr lang="ru-RU" dirty="0"/>
              <a:t>-</a:t>
            </a:r>
            <a:r>
              <a:rPr lang="ru-RU" dirty="0" err="1"/>
              <a:t>иньекции</a:t>
            </a:r>
            <a:r>
              <a:rPr lang="ru-RU" dirty="0"/>
              <a:t> при формировании </a:t>
            </a:r>
            <a:r>
              <a:rPr lang="en-US" dirty="0"/>
              <a:t>SQL</a:t>
            </a:r>
            <a:r>
              <a:rPr lang="ru-RU" dirty="0"/>
              <a:t>-запросов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571BA8-52FD-4E55-A851-BF0C24066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656" y="1761761"/>
            <a:ext cx="10515600" cy="4351338"/>
          </a:xfrm>
        </p:spPr>
        <p:txBody>
          <a:bodyPr/>
          <a:lstStyle/>
          <a:p>
            <a:r>
              <a:rPr lang="ru-RU" dirty="0"/>
              <a:t>Необходимо использовать специальный модуль </a:t>
            </a:r>
            <a:r>
              <a:rPr lang="en-US" dirty="0" err="1"/>
              <a:t>sql</a:t>
            </a:r>
            <a:r>
              <a:rPr lang="en-US" dirty="0"/>
              <a:t> </a:t>
            </a:r>
            <a:r>
              <a:rPr lang="ru-RU" dirty="0"/>
              <a:t>для формирования строки запроса, чтобы в запрос нельзя было передать </a:t>
            </a:r>
            <a:r>
              <a:rPr lang="en-US" dirty="0"/>
              <a:t>SQL-</a:t>
            </a:r>
            <a:r>
              <a:rPr lang="ru-RU" dirty="0" err="1"/>
              <a:t>иньекцию</a:t>
            </a:r>
            <a:endParaRPr lang="ru-RU" dirty="0"/>
          </a:p>
          <a:p>
            <a:r>
              <a:rPr lang="en-US" dirty="0"/>
              <a:t>SQL</a:t>
            </a:r>
            <a:r>
              <a:rPr lang="ru-RU" dirty="0"/>
              <a:t>-</a:t>
            </a:r>
            <a:r>
              <a:rPr lang="ru-RU" dirty="0" err="1"/>
              <a:t>иньекция</a:t>
            </a:r>
            <a:r>
              <a:rPr lang="ru-RU" dirty="0"/>
              <a:t> – специальным образом сформированная команда призванная нанести вред при выполнении обычной команды </a:t>
            </a:r>
            <a:r>
              <a:rPr lang="en-US" dirty="0"/>
              <a:t>SQL</a:t>
            </a:r>
          </a:p>
          <a:p>
            <a:endParaRPr lang="en-US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/>
              <a:t>DELETE FROM TABLE WHERE ID=2 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 ID &lt;&gt; 0</a:t>
            </a:r>
            <a:endParaRPr lang="ru-RU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ru-RU" dirty="0"/>
          </a:p>
        </p:txBody>
      </p:sp>
      <p:sp>
        <p:nvSpPr>
          <p:cNvPr id="4" name="Облачко с текстом: прямоугольное 3">
            <a:extLst>
              <a:ext uri="{FF2B5EF4-FFF2-40B4-BE49-F238E27FC236}">
                <a16:creationId xmlns:a16="http://schemas.microsoft.com/office/drawing/2014/main" id="{41BEBC52-3D93-4984-9FF0-20178463B083}"/>
              </a:ext>
            </a:extLst>
          </p:cNvPr>
          <p:cNvSpPr/>
          <p:nvPr/>
        </p:nvSpPr>
        <p:spPr>
          <a:xfrm>
            <a:off x="834656" y="4023146"/>
            <a:ext cx="3413051" cy="797442"/>
          </a:xfrm>
          <a:prstGeom prst="wedgeRectCallout">
            <a:avLst>
              <a:gd name="adj1" fmla="val -861"/>
              <a:gd name="adj2" fmla="val 798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Обычная команда, которая удаляет запись, в которой поле </a:t>
            </a:r>
            <a:r>
              <a:rPr lang="en-US" dirty="0"/>
              <a:t>ID </a:t>
            </a:r>
            <a:r>
              <a:rPr lang="ru-RU" dirty="0"/>
              <a:t>содержит значение 2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AF6A302C-63BD-40C4-92BC-2C1DDB071EBD}"/>
              </a:ext>
            </a:extLst>
          </p:cNvPr>
          <p:cNvSpPr/>
          <p:nvPr/>
        </p:nvSpPr>
        <p:spPr>
          <a:xfrm>
            <a:off x="7474689" y="3937430"/>
            <a:ext cx="3700130" cy="968874"/>
          </a:xfrm>
          <a:prstGeom prst="wedgeRectCallout">
            <a:avLst>
              <a:gd name="adj1" fmla="val -75891"/>
              <a:gd name="adj2" fmla="val 6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Дополнение, внедренное хакером приведет к стиранию всех записей таблицы. 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B7F0616F-D021-4552-B84E-61623E184361}"/>
              </a:ext>
            </a:extLst>
          </p:cNvPr>
          <p:cNvSpPr/>
          <p:nvPr/>
        </p:nvSpPr>
        <p:spPr>
          <a:xfrm>
            <a:off x="6716234" y="5604669"/>
            <a:ext cx="5367670" cy="889095"/>
          </a:xfrm>
          <a:prstGeom prst="wedgeRectCallout">
            <a:avLst>
              <a:gd name="adj1" fmla="val -84490"/>
              <a:gd name="adj2" fmla="val -699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Команда удаляет все записи, в которых поле </a:t>
            </a:r>
            <a:r>
              <a:rPr lang="en-US" dirty="0"/>
              <a:t>ID </a:t>
            </a:r>
            <a:r>
              <a:rPr lang="ru-RU" dirty="0"/>
              <a:t>содержит значение 2, а также все поля в которых значение </a:t>
            </a:r>
            <a:r>
              <a:rPr lang="en-US" dirty="0"/>
              <a:t>ID </a:t>
            </a:r>
            <a:r>
              <a:rPr lang="ru-RU" dirty="0"/>
              <a:t>не содержит ноль</a:t>
            </a:r>
          </a:p>
        </p:txBody>
      </p:sp>
    </p:spTree>
    <p:extLst>
      <p:ext uri="{BB962C8B-B14F-4D97-AF65-F5344CB8AC3E}">
        <p14:creationId xmlns:p14="http://schemas.microsoft.com/office/powerpoint/2010/main" val="3077236191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20684F-8972-4606-8B71-FFE384885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данных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877F6CE6-CBE8-49A0-9741-1528BFE4FB5E}"/>
              </a:ext>
            </a:extLst>
          </p:cNvPr>
          <p:cNvSpPr/>
          <p:nvPr/>
        </p:nvSpPr>
        <p:spPr>
          <a:xfrm>
            <a:off x="882501" y="2541181"/>
            <a:ext cx="10643191" cy="17012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INSERT INTO                                     </a:t>
            </a:r>
            <a:r>
              <a:rPr lang="ru-RU" dirty="0"/>
              <a:t>       ( (                                     )  </a:t>
            </a:r>
            <a:r>
              <a:rPr lang="en-US" dirty="0"/>
              <a:t>VALUES (                                    </a:t>
            </a:r>
            <a:r>
              <a:rPr lang="ru-RU" dirty="0"/>
              <a:t>                       </a:t>
            </a:r>
            <a:r>
              <a:rPr lang="en-US" dirty="0"/>
              <a:t> </a:t>
            </a:r>
            <a:r>
              <a:rPr lang="ru-RU" dirty="0"/>
              <a:t>  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B8F520BA-85DD-48BC-9938-78ACCB51DB11}"/>
              </a:ext>
            </a:extLst>
          </p:cNvPr>
          <p:cNvSpPr/>
          <p:nvPr/>
        </p:nvSpPr>
        <p:spPr>
          <a:xfrm>
            <a:off x="2317898" y="3211032"/>
            <a:ext cx="2126512" cy="36150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ИМЯ ТАБЛИЦЫ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551024A2-A799-4576-9745-3345294715FA}"/>
              </a:ext>
            </a:extLst>
          </p:cNvPr>
          <p:cNvSpPr/>
          <p:nvPr/>
        </p:nvSpPr>
        <p:spPr>
          <a:xfrm>
            <a:off x="4890977" y="3211032"/>
            <a:ext cx="1648046" cy="36150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КОЛ1, КОЛ2, …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069572E-2E77-4C73-98FB-F61D4E72C775}"/>
              </a:ext>
            </a:extLst>
          </p:cNvPr>
          <p:cNvSpPr/>
          <p:nvPr/>
        </p:nvSpPr>
        <p:spPr>
          <a:xfrm>
            <a:off x="7772399" y="3211032"/>
            <a:ext cx="2945220" cy="36150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ЗНАЧКОЛ1, ЗНАЧКОЛ2, …</a:t>
            </a:r>
          </a:p>
        </p:txBody>
      </p:sp>
    </p:spTree>
    <p:extLst>
      <p:ext uri="{BB962C8B-B14F-4D97-AF65-F5344CB8AC3E}">
        <p14:creationId xmlns:p14="http://schemas.microsoft.com/office/powerpoint/2010/main" val="1540097481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33BBE7-A4A1-40A4-B303-2966F2B2D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данных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2025C3-4DF2-406E-A6C9-24D46B89F369}"/>
              </a:ext>
            </a:extLst>
          </p:cNvPr>
          <p:cNvSpPr txBox="1"/>
          <p:nvPr/>
        </p:nvSpPr>
        <p:spPr>
          <a:xfrm>
            <a:off x="148855" y="1690688"/>
            <a:ext cx="8899451" cy="35394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columns = 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"title"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values = 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Вольный поселок"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,)</a:t>
            </a:r>
          </a:p>
          <a:p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'INSERT INTO 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public."stations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 VALUES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RETURNING id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b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format(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).join(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sql.Identifier,columns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)),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).join(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sql.Literal,values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)))              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cursor.execute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conn.commit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cursor.fetchone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 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E6452D03-7835-4FDF-BA15-758434B7A1A1}"/>
              </a:ext>
            </a:extLst>
          </p:cNvPr>
          <p:cNvSpPr/>
          <p:nvPr/>
        </p:nvSpPr>
        <p:spPr>
          <a:xfrm>
            <a:off x="9356650" y="202075"/>
            <a:ext cx="2454349" cy="1325562"/>
          </a:xfrm>
          <a:prstGeom prst="wedgeRectCallout">
            <a:avLst>
              <a:gd name="adj1" fmla="val -305887"/>
              <a:gd name="adj2" fmla="val 1900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Указываются в кортеже все колонки, в которые вставляются данные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7BEAD958-149E-4282-8721-ADB252CBF5DA}"/>
              </a:ext>
            </a:extLst>
          </p:cNvPr>
          <p:cNvSpPr/>
          <p:nvPr/>
        </p:nvSpPr>
        <p:spPr>
          <a:xfrm>
            <a:off x="9431079" y="1913860"/>
            <a:ext cx="2413591" cy="1148317"/>
          </a:xfrm>
          <a:prstGeom prst="wedgeRectCallout">
            <a:avLst>
              <a:gd name="adj1" fmla="val -276780"/>
              <a:gd name="adj2" fmla="val 912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Указываются в кортеже все значения колонок, в которые вставляются данные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B1F2395E-1819-41DC-ADD5-99D4089852DE}"/>
              </a:ext>
            </a:extLst>
          </p:cNvPr>
          <p:cNvSpPr/>
          <p:nvPr/>
        </p:nvSpPr>
        <p:spPr>
          <a:xfrm>
            <a:off x="9431078" y="3285348"/>
            <a:ext cx="2413591" cy="1509935"/>
          </a:xfrm>
          <a:prstGeom prst="wedgeRectCallout">
            <a:avLst>
              <a:gd name="adj1" fmla="val -85150"/>
              <a:gd name="adj2" fmla="val -178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RETURNING id </a:t>
            </a:r>
            <a:r>
              <a:rPr lang="ru-RU" dirty="0"/>
              <a:t>позволит получить суррогатный ключ только что вставленной записи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987A135B-D1C4-422A-BB70-905C97F3DCC3}"/>
              </a:ext>
            </a:extLst>
          </p:cNvPr>
          <p:cNvSpPr/>
          <p:nvPr/>
        </p:nvSpPr>
        <p:spPr>
          <a:xfrm>
            <a:off x="8837428" y="5357484"/>
            <a:ext cx="3007241" cy="1032459"/>
          </a:xfrm>
          <a:prstGeom prst="wedgeRectCallout">
            <a:avLst>
              <a:gd name="adj1" fmla="val -226254"/>
              <a:gd name="adj2" fmla="val -806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Непосредственное получение значения суррогатного ключа только что вставленной записи</a:t>
            </a:r>
          </a:p>
        </p:txBody>
      </p:sp>
    </p:spTree>
    <p:extLst>
      <p:ext uri="{BB962C8B-B14F-4D97-AF65-F5344CB8AC3E}">
        <p14:creationId xmlns:p14="http://schemas.microsoft.com/office/powerpoint/2010/main" val="4288253386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46C684-B654-4DA2-8344-74462B757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данных с временем и датой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743F1F-AC17-4C7B-98E4-33AAE72A4768}"/>
              </a:ext>
            </a:extLst>
          </p:cNvPr>
          <p:cNvSpPr txBox="1"/>
          <p:nvPr/>
        </p:nvSpPr>
        <p:spPr>
          <a:xfrm>
            <a:off x="606056" y="1690688"/>
            <a:ext cx="677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Для формирования значения даты или времени модулем </a:t>
            </a:r>
            <a:r>
              <a:rPr lang="en-US" dirty="0"/>
              <a:t>datetime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722EA8-1249-46FE-9B06-3CB33FA79F08}"/>
              </a:ext>
            </a:extLst>
          </p:cNvPr>
          <p:cNvSpPr txBox="1"/>
          <p:nvPr/>
        </p:nvSpPr>
        <p:spPr>
          <a:xfrm>
            <a:off x="2155751" y="2198201"/>
            <a:ext cx="6097772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datetime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datetime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datetime.now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ru-RU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текущее время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year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now.strftime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"%Y"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"year:"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year)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month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now.strftime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"%m"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"month:"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month)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day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now.strftime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"day:"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day)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time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now.strftime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"%H:%M:%S"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"time:"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time)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date_time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now.strftime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"%m/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/%Y, %H:%M:%S"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"date and time:"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date_time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  </a:t>
            </a:r>
          </a:p>
        </p:txBody>
      </p:sp>
    </p:spTree>
    <p:extLst>
      <p:ext uri="{BB962C8B-B14F-4D97-AF65-F5344CB8AC3E}">
        <p14:creationId xmlns:p14="http://schemas.microsoft.com/office/powerpoint/2010/main" val="549171201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5F7F07-A8EE-4876-9BDE-2D2A47DF6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данных для задачи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5B0800-EE7B-4C26-9071-1826E5232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081" y="1825625"/>
            <a:ext cx="10515600" cy="4351338"/>
          </a:xfrm>
        </p:spPr>
        <p:txBody>
          <a:bodyPr/>
          <a:lstStyle/>
          <a:p>
            <a:r>
              <a:rPr lang="ru-RU" dirty="0"/>
              <a:t>Удалите таблицы с помощью команды </a:t>
            </a:r>
            <a:r>
              <a:rPr lang="en-US" dirty="0"/>
              <a:t>DROP TABLE</a:t>
            </a:r>
            <a:r>
              <a:rPr lang="ru-RU" dirty="0"/>
              <a:t>, которую передайте аналогичным образом через курсор</a:t>
            </a:r>
          </a:p>
          <a:p>
            <a:r>
              <a:rPr lang="ru-RU" dirty="0"/>
              <a:t>Измените тип полей «</a:t>
            </a:r>
            <a:r>
              <a:rPr lang="en-US" dirty="0" err="1"/>
              <a:t>departuretime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ru-RU" dirty="0"/>
              <a:t>и</a:t>
            </a:r>
            <a:r>
              <a:rPr lang="en-US" dirty="0"/>
              <a:t> </a:t>
            </a:r>
            <a:r>
              <a:rPr lang="ru-RU" dirty="0"/>
              <a:t>«</a:t>
            </a:r>
            <a:r>
              <a:rPr lang="en-US" dirty="0" err="1"/>
              <a:t>arrivaltime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ru-RU" dirty="0"/>
              <a:t>на тип «</a:t>
            </a:r>
            <a:r>
              <a:rPr lang="en-US" dirty="0"/>
              <a:t>datetime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ru-RU" dirty="0"/>
              <a:t>для чего внесите исправления в примеры в каталоге </a:t>
            </a:r>
            <a:r>
              <a:rPr lang="en-US" dirty="0"/>
              <a:t>Module7\Live</a:t>
            </a:r>
            <a:endParaRPr lang="ru-RU" dirty="0"/>
          </a:p>
          <a:p>
            <a:r>
              <a:rPr lang="ru-RU" dirty="0"/>
              <a:t>Разработайте программу, которая выполняется отдельно от бота и формирует расписание по вашим станциям на несколько дней</a:t>
            </a:r>
            <a:endParaRPr lang="en-US" dirty="0"/>
          </a:p>
          <a:p>
            <a:r>
              <a:rPr lang="ru-RU" dirty="0"/>
              <a:t>Для формирования даты используйте функции из пакета </a:t>
            </a:r>
            <a:r>
              <a:rPr lang="en-US" dirty="0"/>
              <a:t>datetime</a:t>
            </a:r>
            <a:r>
              <a:rPr lang="ru-RU" dirty="0"/>
              <a:t>, создающие строки, содержащие дату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2920686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EE12F6-743D-4E1F-A7C6-4111D96C7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E9BF69-4901-4BDB-95D2-F2C1F5F18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выборки данных используют запрос </a:t>
            </a:r>
            <a:r>
              <a:rPr lang="en-US" dirty="0"/>
              <a:t>SQL </a:t>
            </a:r>
            <a:r>
              <a:rPr lang="ru-RU" dirty="0"/>
              <a:t>по одной или нескольким таблицам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7D26F35E-75E0-4FD4-B7D1-D3C6D6EC3045}"/>
              </a:ext>
            </a:extLst>
          </p:cNvPr>
          <p:cNvSpPr/>
          <p:nvPr/>
        </p:nvSpPr>
        <p:spPr>
          <a:xfrm>
            <a:off x="999460" y="2806995"/>
            <a:ext cx="10079666" cy="1325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SELECT                                              FROM                                    </a:t>
            </a:r>
            <a:r>
              <a:rPr lang="ru-RU" dirty="0"/>
              <a:t> </a:t>
            </a:r>
            <a:r>
              <a:rPr lang="en-US" dirty="0"/>
              <a:t>WHERE </a:t>
            </a:r>
            <a:endParaRPr lang="ru-RU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3BBB2E12-6EA9-49ED-9BA0-7708DC9CA942}"/>
              </a:ext>
            </a:extLst>
          </p:cNvPr>
          <p:cNvSpPr/>
          <p:nvPr/>
        </p:nvSpPr>
        <p:spPr>
          <a:xfrm>
            <a:off x="1967023" y="3267757"/>
            <a:ext cx="2083982" cy="40403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ПОЛЕ1, ПОЛЕ2, …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48B3657D-B87C-4A32-9B13-950EF2D4DC15}"/>
              </a:ext>
            </a:extLst>
          </p:cNvPr>
          <p:cNvSpPr/>
          <p:nvPr/>
        </p:nvSpPr>
        <p:spPr>
          <a:xfrm>
            <a:off x="4954772" y="3267757"/>
            <a:ext cx="1552354" cy="40403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ТАБЛИЦА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BBD19D54-05FC-454B-9F7D-84CE67983C3E}"/>
              </a:ext>
            </a:extLst>
          </p:cNvPr>
          <p:cNvGrpSpPr/>
          <p:nvPr/>
        </p:nvGrpSpPr>
        <p:grpSpPr>
          <a:xfrm>
            <a:off x="6668386" y="3035595"/>
            <a:ext cx="4327452" cy="786809"/>
            <a:chOff x="6751674" y="4359349"/>
            <a:chExt cx="4327452" cy="786809"/>
          </a:xfrm>
        </p:grpSpPr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0ACACAB3-6507-43E9-84B6-F032F6D049C5}"/>
                </a:ext>
              </a:extLst>
            </p:cNvPr>
            <p:cNvSpPr/>
            <p:nvPr/>
          </p:nvSpPr>
          <p:spPr>
            <a:xfrm>
              <a:off x="6751674" y="4359349"/>
              <a:ext cx="4327452" cy="786809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WHERE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3605AE9D-D950-4A52-85F8-5F002336AA63}"/>
                </a:ext>
              </a:extLst>
            </p:cNvPr>
            <p:cNvSpPr/>
            <p:nvPr/>
          </p:nvSpPr>
          <p:spPr>
            <a:xfrm>
              <a:off x="7857460" y="4550734"/>
              <a:ext cx="2743200" cy="404037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 ОТБОРА</a:t>
              </a:r>
            </a:p>
          </p:txBody>
        </p:sp>
      </p:grp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FFDF59CA-56E3-40F1-A6CA-46861231FE30}"/>
              </a:ext>
            </a:extLst>
          </p:cNvPr>
          <p:cNvSpPr/>
          <p:nvPr/>
        </p:nvSpPr>
        <p:spPr>
          <a:xfrm>
            <a:off x="999460" y="5167423"/>
            <a:ext cx="2583712" cy="871870"/>
          </a:xfrm>
          <a:prstGeom prst="wedgeRectCallout">
            <a:avLst>
              <a:gd name="adj1" fmla="val 12089"/>
              <a:gd name="adj2" fmla="val -2082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Можно указать «*», что означает все поля, но это не рекомендуется</a:t>
            </a:r>
          </a:p>
        </p:txBody>
      </p:sp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1915BC09-C041-4CD8-8F2F-FD548455A256}"/>
              </a:ext>
            </a:extLst>
          </p:cNvPr>
          <p:cNvSpPr/>
          <p:nvPr/>
        </p:nvSpPr>
        <p:spPr>
          <a:xfrm>
            <a:off x="3911009" y="5167423"/>
            <a:ext cx="4369981" cy="871870"/>
          </a:xfrm>
          <a:prstGeom prst="wedgeRectCallout">
            <a:avLst>
              <a:gd name="adj1" fmla="val 16393"/>
              <a:gd name="adj2" fmla="val -2326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WHERE </a:t>
            </a:r>
            <a:r>
              <a:rPr lang="ru-RU" dirty="0"/>
              <a:t>не является обязательным. Если не указано, то выбираются все записи таблицы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CE4DC01F-6BBC-4A29-B44D-15C0F7B5E9FA}"/>
              </a:ext>
            </a:extLst>
          </p:cNvPr>
          <p:cNvSpPr/>
          <p:nvPr/>
        </p:nvSpPr>
        <p:spPr>
          <a:xfrm>
            <a:off x="8608827" y="4465342"/>
            <a:ext cx="3150779" cy="1573951"/>
          </a:xfrm>
          <a:prstGeom prst="wedgeRectCallout">
            <a:avLst>
              <a:gd name="adj1" fmla="val -46142"/>
              <a:gd name="adj2" fmla="val -1064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Условие отбора, как правило, записывается</a:t>
            </a:r>
          </a:p>
          <a:p>
            <a:pPr algn="ctr"/>
            <a:r>
              <a:rPr lang="ru-RU" dirty="0"/>
              <a:t>ИМЯПОЛЯ ЗНАК ЗНАЧЕНИЕ, где ЗНАК: </a:t>
            </a:r>
            <a:r>
              <a:rPr lang="en-US" dirty="0">
                <a:solidFill>
                  <a:srgbClr val="00B050"/>
                </a:solidFill>
              </a:rPr>
              <a:t>&gt; &lt; &gt;= &lt;= = &lt;&gt;</a:t>
            </a:r>
            <a:endParaRPr lang="ru-RU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49766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47725D-CBB6-4B60-9E12-58D0A33D4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полученных данных от </a:t>
            </a:r>
            <a:r>
              <a:rPr lang="en-US" dirty="0"/>
              <a:t>SQL-</a:t>
            </a:r>
            <a:r>
              <a:rPr lang="ru-RU" dirty="0"/>
              <a:t>запроса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C04CF4-1F59-45E8-922F-23BEEF98A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После выполнения запроса вы можете воспользоваться следующими методами объекта курсор:</a:t>
            </a:r>
          </a:p>
          <a:p>
            <a:pPr lvl="1"/>
            <a:r>
              <a:rPr lang="en-US" dirty="0" err="1"/>
              <a:t>fetchone</a:t>
            </a:r>
            <a:r>
              <a:rPr lang="en-US" dirty="0"/>
              <a:t>() – </a:t>
            </a:r>
            <a:r>
              <a:rPr lang="ru-RU" dirty="0"/>
              <a:t>возвращает кортеж, соответствующей одной текущей записи из базы данных, выбранных командой </a:t>
            </a:r>
            <a:r>
              <a:rPr lang="en-US" dirty="0"/>
              <a:t>SELECT</a:t>
            </a:r>
            <a:endParaRPr lang="ru-RU" dirty="0"/>
          </a:p>
          <a:p>
            <a:pPr lvl="1"/>
            <a:r>
              <a:rPr lang="en-US" dirty="0" err="1"/>
              <a:t>fetchall</a:t>
            </a:r>
            <a:r>
              <a:rPr lang="en-US" dirty="0"/>
              <a:t>() – </a:t>
            </a:r>
            <a:r>
              <a:rPr lang="ru-RU" dirty="0"/>
              <a:t>возвращает кортеж кортежей, которые соответствуют всем </a:t>
            </a:r>
            <a:r>
              <a:rPr lang="ru-RU" dirty="0" err="1"/>
              <a:t>выбраным</a:t>
            </a:r>
            <a:r>
              <a:rPr lang="ru-RU" dirty="0"/>
              <a:t> записям из базы данных командой </a:t>
            </a:r>
            <a:r>
              <a:rPr lang="en-US" dirty="0"/>
              <a:t>SELECT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901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A97C56-B3E5-4AC4-9986-A5A5453D0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Итоги модуля 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B2045B-B57E-4927-982E-FF162E45B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Актуальная версия </a:t>
            </a:r>
            <a:r>
              <a:rPr lang="en-US" dirty="0"/>
              <a:t>Python 3.8 (</a:t>
            </a:r>
            <a:r>
              <a:rPr lang="ru-RU" dirty="0"/>
              <a:t>по состоянию на 22 октября)</a:t>
            </a:r>
          </a:p>
          <a:p>
            <a:r>
              <a:rPr lang="ru-RU" dirty="0"/>
              <a:t>Программа – это последовательность команд, которая работает с данными</a:t>
            </a:r>
          </a:p>
          <a:p>
            <a:r>
              <a:rPr lang="ru-RU" dirty="0"/>
              <a:t>Для выделения логических блоков программы используются отступы</a:t>
            </a:r>
          </a:p>
        </p:txBody>
      </p:sp>
      <p:pic>
        <p:nvPicPr>
          <p:cNvPr id="1026" name="Picture 2" descr="Бесплатное изображение: Книга, очки, язык, чтение, Сербия, Бумага,  литература, знания, образование, текст">
            <a:extLst>
              <a:ext uri="{FF2B5EF4-FFF2-40B4-BE49-F238E27FC236}">
                <a16:creationId xmlns:a16="http://schemas.microsoft.com/office/drawing/2014/main" id="{294C5EA4-EA3E-4019-849C-788CD1736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4061" y="3982184"/>
            <a:ext cx="3772897" cy="2510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5312601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47725D-CBB6-4B60-9E12-58D0A33D4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полученных данных от </a:t>
            </a:r>
            <a:r>
              <a:rPr lang="en-US" dirty="0"/>
              <a:t>SQL-</a:t>
            </a:r>
            <a:r>
              <a:rPr lang="ru-RU" dirty="0"/>
              <a:t>запроса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D50DF1-B30D-407B-B49E-6DD1D5CE6379}"/>
              </a:ext>
            </a:extLst>
          </p:cNvPr>
          <p:cNvSpPr txBox="1"/>
          <p:nvPr/>
        </p:nvSpPr>
        <p:spPr>
          <a:xfrm>
            <a:off x="274675" y="1662072"/>
            <a:ext cx="8709837" cy="480131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columns = 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id"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"title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where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Поселение хоббитов"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'SELECT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from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public."stations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where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format(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).join(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sql.Identifier,columns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'title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).format(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sql.Literal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(where))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cursor.execute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recordset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cursor.fetchall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recordset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title=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12E7830E-7EE1-4A9B-A1D1-2EB7587A68A8}"/>
              </a:ext>
            </a:extLst>
          </p:cNvPr>
          <p:cNvSpPr/>
          <p:nvPr/>
        </p:nvSpPr>
        <p:spPr>
          <a:xfrm>
            <a:off x="9462977" y="3306726"/>
            <a:ext cx="2454348" cy="1116418"/>
          </a:xfrm>
          <a:prstGeom prst="wedgeRectCallout">
            <a:avLst>
              <a:gd name="adj1" fmla="val -228775"/>
              <a:gd name="adj2" fmla="val 1615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Получаем записи, выбранные командой </a:t>
            </a:r>
            <a:r>
              <a:rPr lang="en-US" dirty="0"/>
              <a:t>SELECT</a:t>
            </a:r>
            <a:endParaRPr lang="ru-RU" dirty="0"/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82E53468-FCD2-4C1E-92AA-23FC039A6C68}"/>
              </a:ext>
            </a:extLst>
          </p:cNvPr>
          <p:cNvSpPr/>
          <p:nvPr/>
        </p:nvSpPr>
        <p:spPr>
          <a:xfrm>
            <a:off x="9462977" y="5390707"/>
            <a:ext cx="2454348" cy="988828"/>
          </a:xfrm>
          <a:prstGeom prst="wedgeRectCallout">
            <a:avLst>
              <a:gd name="adj1" fmla="val -251302"/>
              <a:gd name="adj2" fmla="val 130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Обрабатываем каждую запись</a:t>
            </a:r>
          </a:p>
        </p:txBody>
      </p:sp>
    </p:spTree>
    <p:extLst>
      <p:ext uri="{BB962C8B-B14F-4D97-AF65-F5344CB8AC3E}">
        <p14:creationId xmlns:p14="http://schemas.microsoft.com/office/powerpoint/2010/main" val="124989646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6E417C-648E-447A-B483-4C5A316A6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из нескольких таблиц</a:t>
            </a:r>
          </a:p>
        </p:txBody>
      </p:sp>
      <p:graphicFrame>
        <p:nvGraphicFramePr>
          <p:cNvPr id="4" name="Таблица 6">
            <a:extLst>
              <a:ext uri="{FF2B5EF4-FFF2-40B4-BE49-F238E27FC236}">
                <a16:creationId xmlns:a16="http://schemas.microsoft.com/office/drawing/2014/main" id="{B4AEF960-9A13-44D6-8D6B-FA4A04C5E1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969881"/>
              </p:ext>
            </p:extLst>
          </p:nvPr>
        </p:nvGraphicFramePr>
        <p:xfrm>
          <a:off x="649769" y="1772289"/>
          <a:ext cx="500675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236">
                  <a:extLst>
                    <a:ext uri="{9D8B030D-6E8A-4147-A177-3AD203B41FA5}">
                      <a16:colId xmlns:a16="http://schemas.microsoft.com/office/drawing/2014/main" val="2884936111"/>
                    </a:ext>
                  </a:extLst>
                </a:gridCol>
                <a:gridCol w="1477925">
                  <a:extLst>
                    <a:ext uri="{9D8B030D-6E8A-4147-A177-3AD203B41FA5}">
                      <a16:colId xmlns:a16="http://schemas.microsoft.com/office/drawing/2014/main" val="2372461429"/>
                    </a:ext>
                  </a:extLst>
                </a:gridCol>
                <a:gridCol w="2413591">
                  <a:extLst>
                    <a:ext uri="{9D8B030D-6E8A-4147-A177-3AD203B41FA5}">
                      <a16:colId xmlns:a16="http://schemas.microsoft.com/office/drawing/2014/main" val="19531788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Номер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Фамилия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Имя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6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Иванов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Петр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257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Петров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Иван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30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Сидоров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Николай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87626"/>
                  </a:ext>
                </a:extLst>
              </a:tr>
            </a:tbl>
          </a:graphicData>
        </a:graphic>
      </p:graphicFrame>
      <p:graphicFrame>
        <p:nvGraphicFramePr>
          <p:cNvPr id="6" name="Таблица 7">
            <a:extLst>
              <a:ext uri="{FF2B5EF4-FFF2-40B4-BE49-F238E27FC236}">
                <a16:creationId xmlns:a16="http://schemas.microsoft.com/office/drawing/2014/main" id="{FF3B6BB3-B1E6-4423-8CF1-A8C996DB25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382222"/>
              </p:ext>
            </p:extLst>
          </p:nvPr>
        </p:nvGraphicFramePr>
        <p:xfrm>
          <a:off x="3722577" y="3824373"/>
          <a:ext cx="8127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6232">
                  <a:extLst>
                    <a:ext uri="{9D8B030D-6E8A-4147-A177-3AD203B41FA5}">
                      <a16:colId xmlns:a16="http://schemas.microsoft.com/office/drawing/2014/main" val="294013524"/>
                    </a:ext>
                  </a:extLst>
                </a:gridCol>
                <a:gridCol w="3019647">
                  <a:extLst>
                    <a:ext uri="{9D8B030D-6E8A-4147-A177-3AD203B41FA5}">
                      <a16:colId xmlns:a16="http://schemas.microsoft.com/office/drawing/2014/main" val="3089659588"/>
                    </a:ext>
                  </a:extLst>
                </a:gridCol>
                <a:gridCol w="3472120">
                  <a:extLst>
                    <a:ext uri="{9D8B030D-6E8A-4147-A177-3AD203B41FA5}">
                      <a16:colId xmlns:a16="http://schemas.microsoft.com/office/drawing/2014/main" val="1555870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Номер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Телефон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Местоположение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566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111-222-333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Офис 1010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115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333-444-111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481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555-333-333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571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111-000-222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Кабинет 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315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333-000-111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Загородная дача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926198"/>
                  </a:ext>
                </a:extLst>
              </a:tr>
            </a:tbl>
          </a:graphicData>
        </a:graphic>
      </p:graphicFrame>
      <p:cxnSp>
        <p:nvCxnSpPr>
          <p:cNvPr id="8" name="Соединитель: уступ 7">
            <a:extLst>
              <a:ext uri="{FF2B5EF4-FFF2-40B4-BE49-F238E27FC236}">
                <a16:creationId xmlns:a16="http://schemas.microsoft.com/office/drawing/2014/main" id="{0C84E18E-269A-4D77-9420-4AE3F2AFF500}"/>
              </a:ext>
            </a:extLst>
          </p:cNvPr>
          <p:cNvCxnSpPr/>
          <p:nvPr/>
        </p:nvCxnSpPr>
        <p:spPr>
          <a:xfrm>
            <a:off x="1254642" y="2307265"/>
            <a:ext cx="2604977" cy="208398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Соединитель: уступ 9">
            <a:extLst>
              <a:ext uri="{FF2B5EF4-FFF2-40B4-BE49-F238E27FC236}">
                <a16:creationId xmlns:a16="http://schemas.microsoft.com/office/drawing/2014/main" id="{710673B1-6772-48F1-B1C8-253C1C607749}"/>
              </a:ext>
            </a:extLst>
          </p:cNvPr>
          <p:cNvCxnSpPr/>
          <p:nvPr/>
        </p:nvCxnSpPr>
        <p:spPr>
          <a:xfrm>
            <a:off x="1254642" y="2307265"/>
            <a:ext cx="2711302" cy="2509284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Соединитель: уступ 11">
            <a:extLst>
              <a:ext uri="{FF2B5EF4-FFF2-40B4-BE49-F238E27FC236}">
                <a16:creationId xmlns:a16="http://schemas.microsoft.com/office/drawing/2014/main" id="{4D23073B-DFDA-4CA5-BA2D-DC3C7F55967E}"/>
              </a:ext>
            </a:extLst>
          </p:cNvPr>
          <p:cNvCxnSpPr/>
          <p:nvPr/>
        </p:nvCxnSpPr>
        <p:spPr>
          <a:xfrm>
            <a:off x="882502" y="2679405"/>
            <a:ext cx="2977117" cy="291332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Соединитель: уступ 13">
            <a:extLst>
              <a:ext uri="{FF2B5EF4-FFF2-40B4-BE49-F238E27FC236}">
                <a16:creationId xmlns:a16="http://schemas.microsoft.com/office/drawing/2014/main" id="{51F747E8-C4F9-437B-A319-B089AA4D811D}"/>
              </a:ext>
            </a:extLst>
          </p:cNvPr>
          <p:cNvCxnSpPr/>
          <p:nvPr/>
        </p:nvCxnSpPr>
        <p:spPr>
          <a:xfrm>
            <a:off x="1137684" y="2977116"/>
            <a:ext cx="2721935" cy="2190307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Соединитель: уступ 15">
            <a:extLst>
              <a:ext uri="{FF2B5EF4-FFF2-40B4-BE49-F238E27FC236}">
                <a16:creationId xmlns:a16="http://schemas.microsoft.com/office/drawing/2014/main" id="{14694982-0D53-4B07-AA17-8D993C03A482}"/>
              </a:ext>
            </a:extLst>
          </p:cNvPr>
          <p:cNvCxnSpPr/>
          <p:nvPr/>
        </p:nvCxnSpPr>
        <p:spPr>
          <a:xfrm>
            <a:off x="1127642" y="3125972"/>
            <a:ext cx="2838302" cy="2753833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0010490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BCC861-AD8F-4EE3-92D1-34E8D2304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из нескольких таблиц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397D64C4-A5FC-4ACF-9BEE-53B868660426}"/>
              </a:ext>
            </a:extLst>
          </p:cNvPr>
          <p:cNvSpPr/>
          <p:nvPr/>
        </p:nvSpPr>
        <p:spPr>
          <a:xfrm>
            <a:off x="838200" y="1690688"/>
            <a:ext cx="10079666" cy="22434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SELECT                                              FROM                                    </a:t>
            </a:r>
            <a:r>
              <a:rPr lang="ru-RU" dirty="0"/>
              <a:t> </a:t>
            </a:r>
            <a:r>
              <a:rPr lang="en-US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INNER</a:t>
            </a:r>
            <a:r>
              <a:rPr lang="en-US" dirty="0"/>
              <a:t> JOIN                              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                                                                                            </a:t>
            </a:r>
            <a:endParaRPr lang="ru-RU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74E42E11-6A68-48AE-853B-5E0CC9E7F063}"/>
              </a:ext>
            </a:extLst>
          </p:cNvPr>
          <p:cNvSpPr/>
          <p:nvPr/>
        </p:nvSpPr>
        <p:spPr>
          <a:xfrm>
            <a:off x="1805763" y="2151450"/>
            <a:ext cx="2083982" cy="40403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ПОЛЕ1, ПОЛЕ2, …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9BA71DDA-02C7-4AE3-82B7-3DBA642AD080}"/>
              </a:ext>
            </a:extLst>
          </p:cNvPr>
          <p:cNvSpPr/>
          <p:nvPr/>
        </p:nvSpPr>
        <p:spPr>
          <a:xfrm>
            <a:off x="4793512" y="2151450"/>
            <a:ext cx="1552354" cy="40403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ТАБЛИЦА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B9ACA090-59B7-4E08-AF8D-CF8CFDB7DF20}"/>
              </a:ext>
            </a:extLst>
          </p:cNvPr>
          <p:cNvSpPr/>
          <p:nvPr/>
        </p:nvSpPr>
        <p:spPr>
          <a:xfrm>
            <a:off x="4793512" y="2828372"/>
            <a:ext cx="4327452" cy="78680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WHERE</a:t>
            </a:r>
            <a:endParaRPr lang="ru-RU" dirty="0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9797632D-DF09-477B-9341-6ECFDA1D85C1}"/>
              </a:ext>
            </a:extLst>
          </p:cNvPr>
          <p:cNvSpPr/>
          <p:nvPr/>
        </p:nvSpPr>
        <p:spPr>
          <a:xfrm>
            <a:off x="7850373" y="2197542"/>
            <a:ext cx="1552354" cy="40403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ТАБЛИЦА</a:t>
            </a:r>
          </a:p>
        </p:txBody>
      </p:sp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47EEF452-F05A-4587-BD35-A043A1B3484C}"/>
              </a:ext>
            </a:extLst>
          </p:cNvPr>
          <p:cNvSpPr/>
          <p:nvPr/>
        </p:nvSpPr>
        <p:spPr>
          <a:xfrm>
            <a:off x="9120964" y="4380614"/>
            <a:ext cx="2787501" cy="1736833"/>
          </a:xfrm>
          <a:prstGeom prst="wedgeRectCallout">
            <a:avLst>
              <a:gd name="adj1" fmla="val -124965"/>
              <a:gd name="adj2" fmla="val -1529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Таких </a:t>
            </a:r>
            <a:r>
              <a:rPr lang="en-US" dirty="0"/>
              <a:t>INNER JOIN </a:t>
            </a:r>
            <a:r>
              <a:rPr lang="ru-RU" dirty="0"/>
              <a:t>может быть несколько…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Может быть </a:t>
            </a:r>
            <a:r>
              <a:rPr lang="en-US" dirty="0"/>
              <a:t>LEFT JOIN </a:t>
            </a:r>
            <a:r>
              <a:rPr lang="ru-RU" dirty="0"/>
              <a:t>и т.д.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7D1AF6CA-9395-40DD-A93D-F9D0786CDBE9}"/>
              </a:ext>
            </a:extLst>
          </p:cNvPr>
          <p:cNvSpPr/>
          <p:nvPr/>
        </p:nvSpPr>
        <p:spPr>
          <a:xfrm>
            <a:off x="4953001" y="4441012"/>
            <a:ext cx="4008474" cy="1066653"/>
          </a:xfrm>
          <a:prstGeom prst="wedgeRectCallout">
            <a:avLst>
              <a:gd name="adj1" fmla="val -96961"/>
              <a:gd name="adj2" fmla="val -1242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Условие соединения, как правило указывает, что поле одной таблицы, равно полю другой таблицы</a:t>
            </a:r>
          </a:p>
        </p:txBody>
      </p:sp>
      <p:sp>
        <p:nvSpPr>
          <p:cNvPr id="13" name="Облачко с текстом: прямоугольное 12">
            <a:extLst>
              <a:ext uri="{FF2B5EF4-FFF2-40B4-BE49-F238E27FC236}">
                <a16:creationId xmlns:a16="http://schemas.microsoft.com/office/drawing/2014/main" id="{BA988860-BCD2-4C0F-B461-037284EBEEB7}"/>
              </a:ext>
            </a:extLst>
          </p:cNvPr>
          <p:cNvSpPr/>
          <p:nvPr/>
        </p:nvSpPr>
        <p:spPr>
          <a:xfrm>
            <a:off x="136453" y="4745847"/>
            <a:ext cx="3157869" cy="1371600"/>
          </a:xfrm>
          <a:prstGeom prst="wedgeRectCallout">
            <a:avLst>
              <a:gd name="adj1" fmla="val 17888"/>
              <a:gd name="adj2" fmla="val -2119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Здесь ПОЛЕ указывается в формате ТАБЛИЦА.ИМЯПОЛЯ, чтобы можно было отображать поля из нескольких таблиц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20804423-F228-4416-A587-50CA8E328CB9}"/>
              </a:ext>
            </a:extLst>
          </p:cNvPr>
          <p:cNvSpPr/>
          <p:nvPr/>
        </p:nvSpPr>
        <p:spPr>
          <a:xfrm>
            <a:off x="1561214" y="3016249"/>
            <a:ext cx="2966484" cy="404037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УСЛОВИЕ СОЕДИНЕНИЯ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7752C6CC-47B8-43B7-ACB8-47F736F61C62}"/>
              </a:ext>
            </a:extLst>
          </p:cNvPr>
          <p:cNvSpPr/>
          <p:nvPr/>
        </p:nvSpPr>
        <p:spPr>
          <a:xfrm>
            <a:off x="5867401" y="3019759"/>
            <a:ext cx="2743200" cy="40403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УСЛОВИЕ ОТБОРА</a:t>
            </a:r>
          </a:p>
        </p:txBody>
      </p:sp>
    </p:spTree>
    <p:extLst>
      <p:ext uri="{BB962C8B-B14F-4D97-AF65-F5344CB8AC3E}">
        <p14:creationId xmlns:p14="http://schemas.microsoft.com/office/powerpoint/2010/main" val="3244676736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C464E3-8A7F-41CA-8E66-2D52B9CD4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из нескольких таблиц</a:t>
            </a:r>
            <a:r>
              <a:rPr lang="en-US" dirty="0"/>
              <a:t> (INNER JOIN)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E5CAFE-9241-46F9-8DD1-46683575FD09}"/>
              </a:ext>
            </a:extLst>
          </p:cNvPr>
          <p:cNvSpPr txBox="1"/>
          <p:nvPr/>
        </p:nvSpPr>
        <p:spPr>
          <a:xfrm>
            <a:off x="614917" y="1516336"/>
            <a:ext cx="10634330" cy="480131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columns = 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departuretime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arrivaltime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"title"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'SELECT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from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public."trains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inner join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public."stations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on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trains.departurestation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= stations .id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).format(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).join(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sql.Identifier,columns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)),       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cursor.execute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recordset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cursor.fetchall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recordset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],c[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],c[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160521186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018BB5-C54C-499B-B609-1E71F79A1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из нескольких таблиц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1A4823-7A9F-4F17-8083-F513C51A3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Используя </a:t>
            </a:r>
            <a:r>
              <a:rPr lang="en-US" dirty="0"/>
              <a:t>INNER JOIN </a:t>
            </a:r>
            <a:r>
              <a:rPr lang="ru-RU" dirty="0"/>
              <a:t>мы можем объединить несколько таблиц по условиям</a:t>
            </a:r>
          </a:p>
          <a:p>
            <a:r>
              <a:rPr lang="ru-RU" dirty="0"/>
              <a:t>Для корректного отображения расписания нам необходимо вместо идентификаторов станций в таблице «</a:t>
            </a:r>
            <a:r>
              <a:rPr lang="en-US" dirty="0"/>
              <a:t>trains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ru-RU" dirty="0"/>
              <a:t>подставить их имена</a:t>
            </a:r>
          </a:p>
          <a:p>
            <a:r>
              <a:rPr lang="ru-RU" dirty="0"/>
              <a:t>Для этого следует использовать, в нашем случае, </a:t>
            </a:r>
            <a:r>
              <a:rPr lang="en-US" dirty="0"/>
              <a:t>LEFT JOIN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9472643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ED94FA-01C3-4C12-A546-94DDE54E8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из нескольких таблиц (</a:t>
            </a:r>
            <a:r>
              <a:rPr lang="en-US" dirty="0"/>
              <a:t>LEFT JOIN)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65F680-F049-4CE5-BDFF-1865AE582D40}"/>
              </a:ext>
            </a:extLst>
          </p:cNvPr>
          <p:cNvSpPr txBox="1"/>
          <p:nvPr/>
        </p:nvSpPr>
        <p:spPr>
          <a:xfrm>
            <a:off x="202018" y="1690688"/>
            <a:ext cx="11787963" cy="427809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b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columns = 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"source.title"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"destination.title"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"trains.departuretime"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"trains.arrivaltime"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"""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   select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source.title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,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destination.title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,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departuretime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arrivaltime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from trains 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left join stations as source on source.id =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trains.departurestation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left join stations as destination on destination.id =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trains.arrivalstation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"""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cursor.execute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recordset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cursor.fetchall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recordset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(c[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],c[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],c[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],c[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1482677490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3CD7F7-34CF-4765-91FA-CD342ADF4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Выполнение </a:t>
            </a:r>
            <a:r>
              <a:rPr lang="en-US" dirty="0"/>
              <a:t>SQL  </a:t>
            </a:r>
            <a:r>
              <a:rPr lang="ru-RU" dirty="0"/>
              <a:t>запроса на выборку данных для задачи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4A3C4D-EF5A-4C81-8152-D1AD4B851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351338"/>
          </a:xfrm>
        </p:spPr>
        <p:txBody>
          <a:bodyPr/>
          <a:lstStyle/>
          <a:p>
            <a:r>
              <a:rPr lang="ru-RU" dirty="0"/>
              <a:t>Напишите скрипт, который показывает расписание поездов по станции отправления</a:t>
            </a:r>
          </a:p>
          <a:p>
            <a:r>
              <a:rPr lang="ru-RU" dirty="0"/>
              <a:t>Напишите скрипт, который показывает расписание поездов по станции отправления</a:t>
            </a:r>
          </a:p>
          <a:p>
            <a:r>
              <a:rPr lang="ru-RU" dirty="0"/>
              <a:t>Напишите скрипт, который показывает расписание поездов в определенный интервал времени. Вам необходимо будет задать сложное логическое условие вида </a:t>
            </a:r>
            <a:r>
              <a:rPr lang="ru-RU" b="1" dirty="0"/>
              <a:t>ПОЛЕ </a:t>
            </a:r>
            <a:r>
              <a:rPr lang="en-US" b="1" dirty="0"/>
              <a:t>&gt;</a:t>
            </a:r>
            <a:r>
              <a:rPr lang="ru-RU" b="1" dirty="0"/>
              <a:t>=</a:t>
            </a:r>
            <a:r>
              <a:rPr lang="en-US" b="1" dirty="0"/>
              <a:t> </a:t>
            </a:r>
            <a:r>
              <a:rPr lang="ru-RU" b="1" dirty="0"/>
              <a:t>ЗНАЧ </a:t>
            </a:r>
            <a:r>
              <a:rPr lang="en-US" b="1" dirty="0"/>
              <a:t>AND </a:t>
            </a:r>
            <a:r>
              <a:rPr lang="ru-RU" b="1" dirty="0"/>
              <a:t>ПОЛЕ </a:t>
            </a:r>
            <a:r>
              <a:rPr lang="en-US" b="1" dirty="0"/>
              <a:t>&lt;= </a:t>
            </a:r>
            <a:r>
              <a:rPr lang="ru-RU" b="1" dirty="0"/>
              <a:t>ЗНАЧ</a:t>
            </a:r>
          </a:p>
        </p:txBody>
      </p:sp>
    </p:spTree>
    <p:extLst>
      <p:ext uri="{BB962C8B-B14F-4D97-AF65-F5344CB8AC3E}">
        <p14:creationId xmlns:p14="http://schemas.microsoft.com/office/powerpoint/2010/main" val="260608088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1A2192-A991-4D38-BC3B-AEBE1282B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Самостоятельное изучение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6DBD40-7319-4875-8718-72C12E74F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Попробуйте самостоятельно поменять расписание по станции, написав для этого соответствующий скрипт отдельно от бота</a:t>
            </a:r>
          </a:p>
          <a:p>
            <a:r>
              <a:rPr lang="ru-RU" dirty="0"/>
              <a:t>Для этого изучите формат запроса </a:t>
            </a:r>
            <a:r>
              <a:rPr lang="en-US" dirty="0"/>
              <a:t>UPDATE</a:t>
            </a:r>
            <a:r>
              <a:rPr lang="ru-RU" dirty="0"/>
              <a:t>, который может обновлять записи</a:t>
            </a:r>
          </a:p>
          <a:p>
            <a:r>
              <a:rPr lang="ru-RU" dirty="0"/>
              <a:t>Для </a:t>
            </a:r>
            <a:r>
              <a:rPr lang="en-US" dirty="0"/>
              <a:t>UPDATE </a:t>
            </a:r>
            <a:r>
              <a:rPr lang="ru-RU" dirty="0"/>
              <a:t>использование условия </a:t>
            </a:r>
            <a:r>
              <a:rPr lang="en-US" dirty="0"/>
              <a:t>WHERE </a:t>
            </a:r>
            <a:r>
              <a:rPr lang="ru-RU" dirty="0"/>
              <a:t>необходимо, иначе все записи будут обновлены одним и тем же значением</a:t>
            </a:r>
            <a:endParaRPr lang="en-US" dirty="0"/>
          </a:p>
          <a:p>
            <a:r>
              <a:rPr lang="ru-RU" dirty="0"/>
              <a:t>Команда </a:t>
            </a:r>
            <a:r>
              <a:rPr lang="en-US" dirty="0"/>
              <a:t>UPDATE  </a:t>
            </a:r>
            <a:r>
              <a:rPr lang="ru-RU" dirty="0"/>
              <a:t>имеет следующий формат:</a:t>
            </a:r>
          </a:p>
          <a:p>
            <a:r>
              <a:rPr lang="en-US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UPDATE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ИМЯТАБЛИЦЫ </a:t>
            </a:r>
            <a:r>
              <a:rPr lang="en-US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SET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КОЛОНКА1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ru-RU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ЗНАЧЕНИЕ1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ru-RU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КОЛОНКА2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ru-RU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ЗНАЧЕНИЕ2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, ... </a:t>
            </a:r>
            <a:r>
              <a:rPr lang="en-US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WHERE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УСЛОВИЕ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3813036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EFB63D-B595-4CF2-B019-D713E4B7A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Завершение задачи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930B35-6AC8-40E4-A2C7-2692D0490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Напишите бота, который будет по запросу пользователя возвращать расписание поездов по станции</a:t>
            </a:r>
          </a:p>
          <a:p>
            <a:r>
              <a:rPr lang="ru-RU" dirty="0"/>
              <a:t>Вам необходимо сформировать </a:t>
            </a:r>
            <a:r>
              <a:rPr lang="en-US" dirty="0"/>
              <a:t>SELECT </a:t>
            </a:r>
            <a:r>
              <a:rPr lang="ru-RU" dirty="0"/>
              <a:t>запрос, полученные данные превратить в строку и возвратить как результат функции, </a:t>
            </a:r>
            <a:r>
              <a:rPr lang="ru-RU"/>
              <a:t>вызванной ботом</a:t>
            </a:r>
          </a:p>
        </p:txBody>
      </p:sp>
    </p:spTree>
    <p:extLst>
      <p:ext uri="{BB962C8B-B14F-4D97-AF65-F5344CB8AC3E}">
        <p14:creationId xmlns:p14="http://schemas.microsoft.com/office/powerpoint/2010/main" val="3600904434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0E5CE2-0246-4999-912E-A463B27D9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</a:t>
            </a:r>
            <a:r>
              <a:rPr lang="ru-RU" dirty="0"/>
              <a:t> базы данных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5E3A6E1-6C79-45A9-A015-525DF8658D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8</a:t>
            </a:r>
          </a:p>
        </p:txBody>
      </p:sp>
    </p:spTree>
    <p:extLst>
      <p:ext uri="{BB962C8B-B14F-4D97-AF65-F5344CB8AC3E}">
        <p14:creationId xmlns:p14="http://schemas.microsoft.com/office/powerpoint/2010/main" val="22006238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57371C-4866-4A3F-B003-264E80A6D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Средства разработки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2E8FF35-0798-4F75-9FD3-82085B1850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2</a:t>
            </a:r>
          </a:p>
        </p:txBody>
      </p:sp>
    </p:spTree>
    <p:extLst>
      <p:ext uri="{BB962C8B-B14F-4D97-AF65-F5344CB8AC3E}">
        <p14:creationId xmlns:p14="http://schemas.microsoft.com/office/powerpoint/2010/main" val="659499365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7F34ED-4C40-40F4-8F3C-DAF3CE595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«Бот-эксперт»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A24123-6A60-4A7F-B225-75FB4AA3F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Пользователь пишет некоторый вопрос. По ключевым словам, которые, выделяет бот, производится поиск в базе данных и выдается ответ пользователю. Если ни по одному ключевому слову нет информации, бот должен сообщить об этом пользователю</a:t>
            </a:r>
          </a:p>
          <a:p>
            <a:pPr lvl="1"/>
            <a:r>
              <a:rPr lang="ru-RU" dirty="0"/>
              <a:t>Узнаем что такое реляционные базы данных</a:t>
            </a:r>
          </a:p>
          <a:p>
            <a:pPr lvl="1"/>
            <a:r>
              <a:rPr lang="ru-RU" dirty="0"/>
              <a:t>Научимся работать с базой данных средствами </a:t>
            </a:r>
            <a:r>
              <a:rPr lang="en-US" dirty="0"/>
              <a:t>Python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5331877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BB5D20-0DCB-4197-AE9F-8FB747EBF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</a:t>
            </a:r>
            <a:r>
              <a:rPr lang="ru-RU" dirty="0"/>
              <a:t> базы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B10EA9-B5F3-44F7-9304-6160E5BD3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9823"/>
            <a:ext cx="10515600" cy="4351338"/>
          </a:xfrm>
        </p:spPr>
        <p:txBody>
          <a:bodyPr/>
          <a:lstStyle/>
          <a:p>
            <a:r>
              <a:rPr lang="en-US" dirty="0"/>
              <a:t>NoSQL </a:t>
            </a:r>
            <a:r>
              <a:rPr lang="ru-RU" dirty="0"/>
              <a:t>базы данных не используют реляционную модель таблиц</a:t>
            </a:r>
          </a:p>
          <a:p>
            <a:r>
              <a:rPr lang="ru-RU" dirty="0"/>
              <a:t> </a:t>
            </a:r>
            <a:r>
              <a:rPr lang="en-US" dirty="0"/>
              <a:t>NoSQL </a:t>
            </a:r>
            <a:r>
              <a:rPr lang="ru-RU" dirty="0"/>
              <a:t>базы данных хранят документы – произвольные структурированные объекты</a:t>
            </a:r>
          </a:p>
          <a:p>
            <a:r>
              <a:rPr lang="en-US" dirty="0"/>
              <a:t>NoSQL </a:t>
            </a:r>
            <a:r>
              <a:rPr lang="ru-RU" dirty="0"/>
              <a:t>базы данных используют таблицы «Ключ-значение» для хранения и быстрого доступа к данным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9BBB0827-0077-406E-9DC2-432BB14BE7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469080"/>
              </p:ext>
            </p:extLst>
          </p:nvPr>
        </p:nvGraphicFramePr>
        <p:xfrm>
          <a:off x="1010092" y="3974037"/>
          <a:ext cx="9341294" cy="274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0647">
                  <a:extLst>
                    <a:ext uri="{9D8B030D-6E8A-4147-A177-3AD203B41FA5}">
                      <a16:colId xmlns:a16="http://schemas.microsoft.com/office/drawing/2014/main" val="2404568214"/>
                    </a:ext>
                  </a:extLst>
                </a:gridCol>
                <a:gridCol w="4670647">
                  <a:extLst>
                    <a:ext uri="{9D8B030D-6E8A-4147-A177-3AD203B41FA5}">
                      <a16:colId xmlns:a16="http://schemas.microsoft.com/office/drawing/2014/main" val="32421036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Ключ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Значение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155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{8AA263F5-C273-49B2-B61F-4812230B1816}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0562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{8025F5FD-D417-4EA6-B5DD-D3D3BA0ABB8F}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400679"/>
                  </a:ext>
                </a:extLst>
              </a:tr>
            </a:tbl>
          </a:graphicData>
        </a:graphic>
      </p:graphicFrame>
      <p:sp>
        <p:nvSpPr>
          <p:cNvPr id="5" name="Прямоугольник: один усеченный угол 4">
            <a:extLst>
              <a:ext uri="{FF2B5EF4-FFF2-40B4-BE49-F238E27FC236}">
                <a16:creationId xmlns:a16="http://schemas.microsoft.com/office/drawing/2014/main" id="{9C3CF80F-6437-4CD3-91AA-3DBD0814D199}"/>
              </a:ext>
            </a:extLst>
          </p:cNvPr>
          <p:cNvSpPr/>
          <p:nvPr/>
        </p:nvSpPr>
        <p:spPr>
          <a:xfrm>
            <a:off x="6372446" y="4497572"/>
            <a:ext cx="3313814" cy="786810"/>
          </a:xfrm>
          <a:prstGeom prst="snip1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Объект</a:t>
            </a:r>
          </a:p>
        </p:txBody>
      </p:sp>
      <p:sp>
        <p:nvSpPr>
          <p:cNvPr id="6" name="Прямоугольник: один усеченный угол 5">
            <a:extLst>
              <a:ext uri="{FF2B5EF4-FFF2-40B4-BE49-F238E27FC236}">
                <a16:creationId xmlns:a16="http://schemas.microsoft.com/office/drawing/2014/main" id="{B1CE96E5-7B2C-4AC2-AEEC-1A17EC3CC91F}"/>
              </a:ext>
            </a:extLst>
          </p:cNvPr>
          <p:cNvSpPr/>
          <p:nvPr/>
        </p:nvSpPr>
        <p:spPr>
          <a:xfrm>
            <a:off x="6372446" y="5699052"/>
            <a:ext cx="3313814" cy="914400"/>
          </a:xfrm>
          <a:prstGeom prst="snip1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Объект</a:t>
            </a:r>
          </a:p>
        </p:txBody>
      </p:sp>
    </p:spTree>
    <p:extLst>
      <p:ext uri="{BB962C8B-B14F-4D97-AF65-F5344CB8AC3E}">
        <p14:creationId xmlns:p14="http://schemas.microsoft.com/office/powerpoint/2010/main" val="1520462482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163294-53C0-408B-AB2D-9D0A02624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Ключ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E4E297-A33D-4535-A831-5D52D00E4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Ключ должен быть уникальным</a:t>
            </a:r>
          </a:p>
          <a:p>
            <a:r>
              <a:rPr lang="ru-RU" dirty="0"/>
              <a:t>Ключ может быть:</a:t>
            </a:r>
          </a:p>
          <a:p>
            <a:pPr lvl="1"/>
            <a:r>
              <a:rPr lang="ru-RU" dirty="0"/>
              <a:t>Строкой</a:t>
            </a:r>
          </a:p>
          <a:p>
            <a:pPr lvl="1"/>
            <a:r>
              <a:rPr lang="ru-RU" dirty="0"/>
              <a:t>Числом</a:t>
            </a:r>
          </a:p>
          <a:p>
            <a:pPr lvl="1"/>
            <a:r>
              <a:rPr lang="ru-RU" dirty="0"/>
              <a:t>Специальным идентификатором (</a:t>
            </a:r>
            <a:r>
              <a:rPr lang="en-US" dirty="0"/>
              <a:t>GUID)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0680061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47807A-A5FA-4F38-B15F-E9F84B536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 </a:t>
            </a:r>
            <a:r>
              <a:rPr lang="ru-RU" dirty="0"/>
              <a:t>СУБД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92F6D6-EF4A-4822-8FFA-BB5215DCD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323"/>
            <a:ext cx="10515600" cy="5092552"/>
          </a:xfrm>
        </p:spPr>
        <p:txBody>
          <a:bodyPr>
            <a:normAutofit/>
          </a:bodyPr>
          <a:lstStyle/>
          <a:p>
            <a:r>
              <a:rPr lang="ru-RU" dirty="0" err="1"/>
              <a:t>Документоориентированные</a:t>
            </a:r>
            <a:r>
              <a:rPr lang="ru-RU" dirty="0"/>
              <a:t> СУБД</a:t>
            </a:r>
            <a:r>
              <a:rPr lang="en-US" dirty="0"/>
              <a:t> </a:t>
            </a:r>
            <a:endParaRPr lang="ru-RU" dirty="0"/>
          </a:p>
          <a:p>
            <a:pPr lvl="1"/>
            <a:r>
              <a:rPr lang="en-US" dirty="0"/>
              <a:t>CouchDB</a:t>
            </a:r>
            <a:endParaRPr lang="ru-RU" dirty="0"/>
          </a:p>
          <a:p>
            <a:pPr lvl="1"/>
            <a:r>
              <a:rPr lang="en-US" dirty="0"/>
              <a:t>Couchbase</a:t>
            </a:r>
            <a:endParaRPr lang="ru-RU" dirty="0"/>
          </a:p>
          <a:p>
            <a:pPr lvl="1"/>
            <a:r>
              <a:rPr lang="en-US" dirty="0"/>
              <a:t>MongoDB</a:t>
            </a:r>
            <a:endParaRPr lang="ru-RU" dirty="0"/>
          </a:p>
          <a:p>
            <a:pPr lvl="1"/>
            <a:r>
              <a:rPr lang="en-US" dirty="0" err="1"/>
              <a:t>eXist</a:t>
            </a:r>
            <a:endParaRPr lang="ru-RU" dirty="0"/>
          </a:p>
          <a:p>
            <a:pPr lvl="1"/>
            <a:r>
              <a:rPr lang="en-US" dirty="0"/>
              <a:t>Berkeley DB XML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4074032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634DD0AD-A09F-4937-88EF-D27896813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ADA51CA-CEE5-49DB-9537-58DC3F47B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MongoDB</a:t>
            </a:r>
            <a:r>
              <a:rPr lang="ru-RU" dirty="0"/>
              <a:t> — </a:t>
            </a:r>
            <a:r>
              <a:rPr lang="ru-RU" dirty="0" err="1"/>
              <a:t>документоориентированная</a:t>
            </a:r>
            <a:r>
              <a:rPr lang="ru-RU" dirty="0"/>
              <a:t> система управления базами данных, не требующая описания схемы таблиц. </a:t>
            </a:r>
            <a:endParaRPr lang="en-US" dirty="0"/>
          </a:p>
          <a:p>
            <a:r>
              <a:rPr lang="ru-RU" dirty="0"/>
              <a:t>Считается одним из классических примеров </a:t>
            </a:r>
            <a:r>
              <a:rPr lang="ru-RU" dirty="0" err="1"/>
              <a:t>NoSQL</a:t>
            </a:r>
            <a:r>
              <a:rPr lang="ru-RU" dirty="0"/>
              <a:t>-систем</a:t>
            </a:r>
          </a:p>
          <a:p>
            <a:r>
              <a:rPr lang="ru-RU" dirty="0"/>
              <a:t>Использует JSON-подобные документы и схему базы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3799538189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634DD0AD-A09F-4937-88EF-D27896813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ADA51CA-CEE5-49DB-9537-58DC3F47B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Система поддерживает запросы: </a:t>
            </a:r>
          </a:p>
          <a:p>
            <a:pPr lvl="1"/>
            <a:r>
              <a:rPr lang="ru-RU" dirty="0"/>
              <a:t>они могут возвращать конкретные поля документов и пользовательские </a:t>
            </a:r>
            <a:r>
              <a:rPr lang="ru-RU" dirty="0" err="1"/>
              <a:t>JavaScript</a:t>
            </a:r>
            <a:r>
              <a:rPr lang="ru-RU" dirty="0"/>
              <a:t>-функции</a:t>
            </a:r>
          </a:p>
          <a:p>
            <a:pPr lvl="1"/>
            <a:r>
              <a:rPr lang="ru-RU" dirty="0"/>
              <a:t>Поддерживается поиск по регулярным выражениям. </a:t>
            </a:r>
          </a:p>
          <a:p>
            <a:pPr lvl="1"/>
            <a:r>
              <a:rPr lang="ru-RU" dirty="0"/>
              <a:t>Можно настроить запрос на возвращение случайного набора результатов</a:t>
            </a:r>
          </a:p>
          <a:p>
            <a:r>
              <a:rPr lang="ru-RU" dirty="0"/>
              <a:t>Система может быть использована в качестве файлового хранилища с балансировкой нагрузки и репликацией данных</a:t>
            </a:r>
          </a:p>
          <a:p>
            <a:r>
              <a:rPr lang="ru-RU" dirty="0"/>
              <a:t>Может работать в соответствии с парадигмой </a:t>
            </a:r>
            <a:r>
              <a:rPr lang="ru-RU" dirty="0" err="1"/>
              <a:t>MapReduce</a:t>
            </a:r>
            <a:endParaRPr lang="ru-RU" dirty="0"/>
          </a:p>
          <a:p>
            <a:r>
              <a:rPr lang="ru-RU" dirty="0"/>
              <a:t>Поддерживается </a:t>
            </a:r>
            <a:r>
              <a:rPr lang="ru-RU" dirty="0" err="1"/>
              <a:t>JavaScript</a:t>
            </a:r>
            <a:r>
              <a:rPr lang="ru-RU" dirty="0"/>
              <a:t> в запросах, функциях агрегации (например, в </a:t>
            </a:r>
            <a:r>
              <a:rPr lang="ru-RU" dirty="0" err="1"/>
              <a:t>MapReduce</a:t>
            </a:r>
            <a:r>
              <a:rPr lang="ru-RU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88828724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E980FB-D51B-4E56-A365-6FA2D1678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Соответствие терминов реляционных баз данных и </a:t>
            </a:r>
            <a:r>
              <a:rPr lang="en-US" dirty="0"/>
              <a:t>MongoDB</a:t>
            </a:r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5F27D8F6-4D25-43FA-9AF2-4F9EDA76E5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0143784"/>
              </p:ext>
            </p:extLst>
          </p:nvPr>
        </p:nvGraphicFramePr>
        <p:xfrm>
          <a:off x="838200" y="2654965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36811678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595717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Реляционные базы данных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MongoDB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299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Database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Database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246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Table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Collection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8217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Column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Field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214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Primary Key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Primary Key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636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Table Join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Embedded Document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9280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9176246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24F152-05EB-4FAD-B5DF-C31914869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Подключение к </a:t>
            </a:r>
            <a:r>
              <a:rPr lang="en-US" dirty="0"/>
              <a:t>MongoDB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57916E-A93A-4E49-BAF0-B0BC868BA39B}"/>
              </a:ext>
            </a:extLst>
          </p:cNvPr>
          <p:cNvSpPr txBox="1"/>
          <p:nvPr/>
        </p:nvSpPr>
        <p:spPr>
          <a:xfrm>
            <a:off x="295054" y="2664606"/>
            <a:ext cx="6520416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AB0860D8-B384-46D1-B18F-6FC12FCACE80}"/>
              </a:ext>
            </a:extLst>
          </p:cNvPr>
          <p:cNvSpPr/>
          <p:nvPr/>
        </p:nvSpPr>
        <p:spPr>
          <a:xfrm>
            <a:off x="7804298" y="1690688"/>
            <a:ext cx="3317358" cy="1116307"/>
          </a:xfrm>
          <a:prstGeom prst="wedgeRectCallout">
            <a:avLst>
              <a:gd name="adj1" fmla="val -116986"/>
              <a:gd name="adj2" fmla="val 1044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объекта для связи  с </a:t>
            </a:r>
            <a:r>
              <a:rPr lang="en-US" dirty="0"/>
              <a:t>MongoDB. </a:t>
            </a:r>
            <a:r>
              <a:rPr lang="ru-RU" dirty="0"/>
              <a:t>Узнайте параметры подключения у вашего администратора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E9D0F8DE-49CD-4ABD-9E52-385D33F48274}"/>
              </a:ext>
            </a:extLst>
          </p:cNvPr>
          <p:cNvSpPr/>
          <p:nvPr/>
        </p:nvSpPr>
        <p:spPr>
          <a:xfrm>
            <a:off x="7963786" y="3583172"/>
            <a:ext cx="3390014" cy="1190847"/>
          </a:xfrm>
          <a:prstGeom prst="wedgeRectCallout">
            <a:avLst>
              <a:gd name="adj1" fmla="val -204314"/>
              <a:gd name="adj2" fmla="val -401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Получения доступа к объекту базы данных. Если такой базы данных нет, она будет создана</a:t>
            </a:r>
          </a:p>
        </p:txBody>
      </p:sp>
    </p:spTree>
    <p:extLst>
      <p:ext uri="{BB962C8B-B14F-4D97-AF65-F5344CB8AC3E}">
        <p14:creationId xmlns:p14="http://schemas.microsoft.com/office/powerpoint/2010/main" val="4217868101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13AC94-2565-4055-AD9E-B0F1858B6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документа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5CFFA5-C767-4432-9C01-68D8FF989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формирования объекта с данными используется словарь</a:t>
            </a:r>
          </a:p>
          <a:p>
            <a:r>
              <a:rPr lang="ru-RU" dirty="0"/>
              <a:t>Объекты, могут быть сколь угодно сложными</a:t>
            </a:r>
          </a:p>
          <a:p>
            <a:r>
              <a:rPr lang="ru-RU" dirty="0"/>
              <a:t>После сохранения, каждый документ получает атрибут «_</a:t>
            </a:r>
            <a:r>
              <a:rPr lang="en-US" dirty="0"/>
              <a:t>id</a:t>
            </a:r>
            <a:r>
              <a:rPr lang="ru-RU" dirty="0"/>
              <a:t>», в котором хранится уникальный ключ объекта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1972280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13AC94-2565-4055-AD9E-B0F1858B6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одного документа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A97D48-9A61-4587-8A77-F1014D3C82F3}"/>
              </a:ext>
            </a:extLst>
          </p:cNvPr>
          <p:cNvSpPr txBox="1"/>
          <p:nvPr/>
        </p:nvSpPr>
        <p:spPr>
          <a:xfrm>
            <a:off x="255181" y="1690688"/>
            <a:ext cx="8444909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"Introduction to MongoDB and 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articles.insert_one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(article)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"First article key is: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result.inserted_id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31D7CFC7-0F3A-4847-BF9D-E3C94F45A2E2}"/>
              </a:ext>
            </a:extLst>
          </p:cNvPr>
          <p:cNvSpPr/>
          <p:nvPr/>
        </p:nvSpPr>
        <p:spPr>
          <a:xfrm>
            <a:off x="9406270" y="2766219"/>
            <a:ext cx="2530549" cy="1325562"/>
          </a:xfrm>
          <a:prstGeom prst="wedgeRectCallout">
            <a:avLst>
              <a:gd name="adj1" fmla="val -291001"/>
              <a:gd name="adj2" fmla="val 477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Получение доступа к коллекции. Если коллекции нет, она будет создана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A956C929-7A1D-440D-90B6-1B15ACCDB0A7}"/>
              </a:ext>
            </a:extLst>
          </p:cNvPr>
          <p:cNvSpPr/>
          <p:nvPr/>
        </p:nvSpPr>
        <p:spPr>
          <a:xfrm>
            <a:off x="9406269" y="4263654"/>
            <a:ext cx="2530549" cy="818707"/>
          </a:xfrm>
          <a:prstGeom prst="wedgeRectCallout">
            <a:avLst>
              <a:gd name="adj1" fmla="val -222934"/>
              <a:gd name="adj2" fmla="val -452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Вставка документа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6DB85D23-6C5A-4AF9-9B3D-EE5B42A81FF0}"/>
              </a:ext>
            </a:extLst>
          </p:cNvPr>
          <p:cNvSpPr/>
          <p:nvPr/>
        </p:nvSpPr>
        <p:spPr>
          <a:xfrm>
            <a:off x="9406270" y="1137684"/>
            <a:ext cx="2530549" cy="1010093"/>
          </a:xfrm>
          <a:prstGeom prst="wedgeRectCallout">
            <a:avLst>
              <a:gd name="adj1" fmla="val -182598"/>
              <a:gd name="adj2" fmla="val 1246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Словарь-документ для сохранения в базе данных</a:t>
            </a:r>
          </a:p>
        </p:txBody>
      </p:sp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9B96FBBD-99AB-45D7-92B4-10D081287E2A}"/>
              </a:ext>
            </a:extLst>
          </p:cNvPr>
          <p:cNvSpPr/>
          <p:nvPr/>
        </p:nvSpPr>
        <p:spPr>
          <a:xfrm>
            <a:off x="3753292" y="5599740"/>
            <a:ext cx="2977117" cy="893135"/>
          </a:xfrm>
          <a:prstGeom prst="wedgeRectCallout">
            <a:avLst>
              <a:gd name="adj1" fmla="val 30596"/>
              <a:gd name="adj2" fmla="val -1505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Уникальный ключ сохраненного документа</a:t>
            </a:r>
          </a:p>
        </p:txBody>
      </p:sp>
    </p:spTree>
    <p:extLst>
      <p:ext uri="{BB962C8B-B14F-4D97-AF65-F5344CB8AC3E}">
        <p14:creationId xmlns:p14="http://schemas.microsoft.com/office/powerpoint/2010/main" val="35250854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0C4E0D-277E-4EF4-A019-818B8BB9B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Средства разработки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2C6EB8-6C67-4759-BC65-3A51377E8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Интерпретатор командной строки</a:t>
            </a:r>
          </a:p>
          <a:p>
            <a:r>
              <a:rPr lang="en-US" dirty="0"/>
              <a:t>PyCharm</a:t>
            </a:r>
          </a:p>
          <a:p>
            <a:r>
              <a:rPr lang="en-US" dirty="0"/>
              <a:t>Visual Studio Code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8434238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E5EB19-CBC3-4A1C-B653-1876772B3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нескольких документов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18A815-72EE-43E3-9D6F-94DBA947EFFC}"/>
              </a:ext>
            </a:extLst>
          </p:cNvPr>
          <p:cNvSpPr txBox="1"/>
          <p:nvPr/>
        </p:nvSpPr>
        <p:spPr>
          <a:xfrm>
            <a:off x="838199" y="1423129"/>
            <a:ext cx="8348331" cy="501675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 = {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"Introduction to MongoDB and Python"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 =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</a:t>
            </a:r>
            <a:endParaRPr lang="ru-RU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article1 = {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"Emmanuel Kens"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Knn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and Python"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Knn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article2 = {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"Daniel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Kimeli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"Web Development and Python"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"web"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"design"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"HTML"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new_articles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articles.insert_many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([article1, article2])</a:t>
            </a:r>
          </a:p>
          <a:p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"The new article IDs are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new_articles.inserted_ids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0900905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671766-8FF3-4D99-878B-F781306D5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Получение документа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045BF8-71A4-4C96-A2A0-AAF5EBA8435F}"/>
              </a:ext>
            </a:extLst>
          </p:cNvPr>
          <p:cNvSpPr txBox="1"/>
          <p:nvPr/>
        </p:nvSpPr>
        <p:spPr>
          <a:xfrm>
            <a:off x="350875" y="1690688"/>
            <a:ext cx="8763886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"Introduction to MongoDB and 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article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articles.find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(article)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7B3361C9-BE2C-41FE-A338-131D879DD27C}"/>
              </a:ext>
            </a:extLst>
          </p:cNvPr>
          <p:cNvSpPr/>
          <p:nvPr/>
        </p:nvSpPr>
        <p:spPr>
          <a:xfrm>
            <a:off x="7325833" y="4242391"/>
            <a:ext cx="3870251" cy="1222744"/>
          </a:xfrm>
          <a:prstGeom prst="wedgeRectCallout">
            <a:avLst>
              <a:gd name="adj1" fmla="val -125503"/>
              <a:gd name="adj2" fmla="val -435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Метод </a:t>
            </a:r>
            <a:r>
              <a:rPr lang="en-US" dirty="0"/>
              <a:t>find </a:t>
            </a:r>
            <a:r>
              <a:rPr lang="ru-RU" dirty="0"/>
              <a:t>без параметров возвращает всю коллекцию документов в виде контейнера словарей</a:t>
            </a:r>
          </a:p>
        </p:txBody>
      </p:sp>
    </p:spTree>
    <p:extLst>
      <p:ext uri="{BB962C8B-B14F-4D97-AF65-F5344CB8AC3E}">
        <p14:creationId xmlns:p14="http://schemas.microsoft.com/office/powerpoint/2010/main" val="1329580989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8C76EF-BECE-44DE-A93C-9E95A447D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Получение документа по ключу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9EF053-E11B-4D5A-BA3B-B512E272D539}"/>
              </a:ext>
            </a:extLst>
          </p:cNvPr>
          <p:cNvSpPr txBox="1"/>
          <p:nvPr/>
        </p:nvSpPr>
        <p:spPr>
          <a:xfrm>
            <a:off x="327837" y="1889304"/>
            <a:ext cx="8571614" cy="39703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bson.objectid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ObjectId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"Introduction to MongoDB and 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articles.insert_one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(article)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document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articles.find_one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'_id'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ObjectId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result.inserted_id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)})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(document)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3991ECE6-AC61-4D6C-A6DB-212A0D98AE8D}"/>
              </a:ext>
            </a:extLst>
          </p:cNvPr>
          <p:cNvSpPr/>
          <p:nvPr/>
        </p:nvSpPr>
        <p:spPr>
          <a:xfrm>
            <a:off x="9409814" y="1709988"/>
            <a:ext cx="2454349" cy="1010093"/>
          </a:xfrm>
          <a:prstGeom prst="wedgeRectCallout">
            <a:avLst>
              <a:gd name="adj1" fmla="val -237873"/>
              <a:gd name="adj2" fmla="val 435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Импорт функции для создания ключа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5BFFFD46-4572-444C-A331-9D8D3FFEBA5B}"/>
              </a:ext>
            </a:extLst>
          </p:cNvPr>
          <p:cNvSpPr/>
          <p:nvPr/>
        </p:nvSpPr>
        <p:spPr>
          <a:xfrm>
            <a:off x="9250324" y="4482899"/>
            <a:ext cx="2264735" cy="612648"/>
          </a:xfrm>
          <a:prstGeom prst="wedgeRectCallout">
            <a:avLst>
              <a:gd name="adj1" fmla="val -203462"/>
              <a:gd name="adj2" fmla="val 798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ключа для поиска</a:t>
            </a:r>
          </a:p>
        </p:txBody>
      </p:sp>
    </p:spTree>
    <p:extLst>
      <p:ext uri="{BB962C8B-B14F-4D97-AF65-F5344CB8AC3E}">
        <p14:creationId xmlns:p14="http://schemas.microsoft.com/office/powerpoint/2010/main" val="339046395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6DF057-FC31-4DD2-BE86-D1DCC5C17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Получение отдельных полей документа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4257CF-7725-4448-AF98-6DA2AA859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Первый параметр методов </a:t>
            </a:r>
            <a:r>
              <a:rPr lang="en-US" dirty="0" err="1"/>
              <a:t>find_one</a:t>
            </a:r>
            <a:r>
              <a:rPr lang="en-US" dirty="0"/>
              <a:t>() </a:t>
            </a:r>
            <a:r>
              <a:rPr lang="ru-RU" dirty="0"/>
              <a:t>или </a:t>
            </a:r>
            <a:r>
              <a:rPr lang="en-US" dirty="0"/>
              <a:t>find() </a:t>
            </a:r>
            <a:r>
              <a:rPr lang="ru-RU" dirty="0"/>
              <a:t>указывает условия поиска</a:t>
            </a:r>
          </a:p>
          <a:p>
            <a:r>
              <a:rPr lang="ru-RU" dirty="0"/>
              <a:t>Второй параметр этих методов указывает какие поля требуется отображать, а какие нет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E2CDE1-DE9C-477C-9866-88882C951519}"/>
              </a:ext>
            </a:extLst>
          </p:cNvPr>
          <p:cNvSpPr txBox="1"/>
          <p:nvPr/>
        </p:nvSpPr>
        <p:spPr>
          <a:xfrm>
            <a:off x="838200" y="4235210"/>
            <a:ext cx="11071152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document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articles.find_one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'_id'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ObjectId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result.inserted_id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)},</a:t>
            </a:r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"_id"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(document)</a:t>
            </a:r>
          </a:p>
        </p:txBody>
      </p:sp>
    </p:spTree>
    <p:extLst>
      <p:ext uri="{BB962C8B-B14F-4D97-AF65-F5344CB8AC3E}">
        <p14:creationId xmlns:p14="http://schemas.microsoft.com/office/powerpoint/2010/main" val="2009194050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F7D200-D8B5-4ADC-98BE-6D8286D6E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Условия поиска документов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25A825-D94F-4AD0-8543-5E59BF7E3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US" dirty="0"/>
              <a:t>MongoDB </a:t>
            </a:r>
            <a:r>
              <a:rPr lang="ru-RU" dirty="0"/>
              <a:t>поддерживает язык запросов для получения документов по конкретным параметрам</a:t>
            </a:r>
          </a:p>
          <a:p>
            <a:r>
              <a:rPr lang="ru-RU" dirty="0"/>
              <a:t>Объект запроса может включать несколько условий</a:t>
            </a: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48A2C1EF-474D-4FCC-BFFC-B490E6AE29CE}"/>
              </a:ext>
            </a:extLst>
          </p:cNvPr>
          <p:cNvGrpSpPr/>
          <p:nvPr/>
        </p:nvGrpSpPr>
        <p:grpSpPr>
          <a:xfrm>
            <a:off x="1531088" y="2693130"/>
            <a:ext cx="7644810" cy="999460"/>
            <a:chOff x="1531088" y="3561907"/>
            <a:chExt cx="7644810" cy="999460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58FA9CEC-4429-4958-88B2-3F1F4BB69A8F}"/>
                </a:ext>
              </a:extLst>
            </p:cNvPr>
            <p:cNvSpPr/>
            <p:nvPr/>
          </p:nvSpPr>
          <p:spPr>
            <a:xfrm>
              <a:off x="1531088" y="3561907"/>
              <a:ext cx="7644810" cy="9994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{                                </a:t>
              </a:r>
              <a:r>
                <a:rPr lang="ru-RU" dirty="0"/>
                <a:t>        </a:t>
              </a:r>
              <a:r>
                <a:rPr lang="en-US" dirty="0"/>
                <a:t>:  {  </a:t>
              </a:r>
              <a:r>
                <a:rPr lang="ru-RU" dirty="0"/>
                <a:t>                                   </a:t>
              </a:r>
              <a:r>
                <a:rPr lang="en-US" dirty="0"/>
                <a:t>:                                     }    }</a:t>
              </a:r>
              <a:endParaRPr lang="ru-RU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50550F27-6BA4-4AA1-97C4-223902C41F96}"/>
                </a:ext>
              </a:extLst>
            </p:cNvPr>
            <p:cNvSpPr/>
            <p:nvPr/>
          </p:nvSpPr>
          <p:spPr>
            <a:xfrm>
              <a:off x="1807535" y="3944679"/>
              <a:ext cx="1903228" cy="287079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ИМЯ ПОЛЯ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7EBE74A6-ED35-4343-9DEA-9B7E2254F5F0}"/>
                </a:ext>
              </a:extLst>
            </p:cNvPr>
            <p:cNvSpPr/>
            <p:nvPr/>
          </p:nvSpPr>
          <p:spPr>
            <a:xfrm>
              <a:off x="4284921" y="3944679"/>
              <a:ext cx="1605516" cy="287079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ОПЕРАТОР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A7584D76-556F-4FFD-AF4D-743FF4EAA6DD}"/>
                </a:ext>
              </a:extLst>
            </p:cNvPr>
            <p:cNvSpPr/>
            <p:nvPr/>
          </p:nvSpPr>
          <p:spPr>
            <a:xfrm>
              <a:off x="6301565" y="3944679"/>
              <a:ext cx="1605516" cy="287079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ЗНАЧЕНИЕ</a:t>
              </a:r>
            </a:p>
          </p:txBody>
        </p:sp>
      </p:grpSp>
      <p:graphicFrame>
        <p:nvGraphicFramePr>
          <p:cNvPr id="9" name="Таблица 9">
            <a:extLst>
              <a:ext uri="{FF2B5EF4-FFF2-40B4-BE49-F238E27FC236}">
                <a16:creationId xmlns:a16="http://schemas.microsoft.com/office/drawing/2014/main" id="{58D56F63-221E-462F-8B15-208F32F41A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759929"/>
              </p:ext>
            </p:extLst>
          </p:nvPr>
        </p:nvGraphicFramePr>
        <p:xfrm>
          <a:off x="1394046" y="3745753"/>
          <a:ext cx="8128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84608507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6635327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Оператор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Условие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143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$</a:t>
                      </a:r>
                      <a:r>
                        <a:rPr lang="en-US" sz="1400" dirty="0" err="1"/>
                        <a:t>lt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&lt;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472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$</a:t>
                      </a:r>
                      <a:r>
                        <a:rPr lang="en-US" sz="1400" dirty="0" err="1"/>
                        <a:t>lte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&lt;=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014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$</a:t>
                      </a:r>
                      <a:r>
                        <a:rPr lang="en-US" sz="1400" dirty="0" err="1"/>
                        <a:t>gt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&gt;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312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$</a:t>
                      </a:r>
                      <a:r>
                        <a:rPr lang="en-US" sz="1400" dirty="0" err="1"/>
                        <a:t>gte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&gt;=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171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$ne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&lt;&gt;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4197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$eq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=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744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$in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Значение из перечисленного в списке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056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6597572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709726-B3A1-4E0B-981E-BF088A9E1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Поиск документов по условию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71D336-A134-4322-98BA-A96D1DA05C1F}"/>
              </a:ext>
            </a:extLst>
          </p:cNvPr>
          <p:cNvSpPr txBox="1"/>
          <p:nvPr/>
        </p:nvSpPr>
        <p:spPr>
          <a:xfrm>
            <a:off x="233914" y="1690688"/>
            <a:ext cx="8910085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bson.objectid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ObjectId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"Introduction to MongoDB and 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articles.find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$in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]}})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result: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document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articles.find_one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$eq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}})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(document)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B5E015EE-4B77-496A-A5FC-A6090A44AEAA}"/>
              </a:ext>
            </a:extLst>
          </p:cNvPr>
          <p:cNvSpPr/>
          <p:nvPr/>
        </p:nvSpPr>
        <p:spPr>
          <a:xfrm>
            <a:off x="8644270" y="2488019"/>
            <a:ext cx="3285460" cy="1233376"/>
          </a:xfrm>
          <a:prstGeom prst="wedgeRectCallout">
            <a:avLst>
              <a:gd name="adj1" fmla="val -115331"/>
              <a:gd name="adj2" fmla="val 1090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Возможные варианты для оператора </a:t>
            </a:r>
            <a:r>
              <a:rPr lang="en-US" dirty="0"/>
              <a:t>$in </a:t>
            </a:r>
            <a:r>
              <a:rPr lang="ru-RU" dirty="0"/>
              <a:t>перечисляются в списке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696739BA-2FCD-4226-B721-1C222D60153C}"/>
              </a:ext>
            </a:extLst>
          </p:cNvPr>
          <p:cNvSpPr/>
          <p:nvPr/>
        </p:nvSpPr>
        <p:spPr>
          <a:xfrm>
            <a:off x="9771321" y="5092995"/>
            <a:ext cx="1998921" cy="845010"/>
          </a:xfrm>
          <a:prstGeom prst="wedgeRectCallout">
            <a:avLst>
              <a:gd name="adj1" fmla="val -244237"/>
              <a:gd name="adj2" fmla="val 159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Оператор </a:t>
            </a:r>
            <a:r>
              <a:rPr lang="en-US" dirty="0"/>
              <a:t>$eq  </a:t>
            </a:r>
            <a:r>
              <a:rPr lang="ru-RU" dirty="0"/>
              <a:t>требует точного совпадения</a:t>
            </a:r>
          </a:p>
        </p:txBody>
      </p:sp>
    </p:spTree>
    <p:extLst>
      <p:ext uri="{BB962C8B-B14F-4D97-AF65-F5344CB8AC3E}">
        <p14:creationId xmlns:p14="http://schemas.microsoft.com/office/powerpoint/2010/main" val="1059317037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38F2EC-2010-4C70-8937-B3E811412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/>
              <a:t>Изменение документа в коллекции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FE881E-E265-4867-A94A-5E181B707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3244"/>
            <a:ext cx="10515600" cy="4351338"/>
          </a:xfrm>
        </p:spPr>
        <p:txBody>
          <a:bodyPr/>
          <a:lstStyle/>
          <a:p>
            <a:r>
              <a:rPr lang="ru-RU" dirty="0"/>
              <a:t>Для изменения объекта достаточно вызвать методы </a:t>
            </a:r>
            <a:r>
              <a:rPr lang="en-US" dirty="0"/>
              <a:t>update() </a:t>
            </a:r>
            <a:r>
              <a:rPr lang="ru-RU" dirty="0"/>
              <a:t>или </a:t>
            </a:r>
            <a:r>
              <a:rPr lang="en-US" dirty="0" err="1"/>
              <a:t>update_one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BCC2C0-9EFE-4EC5-8559-AC532C923AF6}"/>
              </a:ext>
            </a:extLst>
          </p:cNvPr>
          <p:cNvSpPr txBox="1"/>
          <p:nvPr/>
        </p:nvSpPr>
        <p:spPr>
          <a:xfrm>
            <a:off x="404038" y="1989219"/>
            <a:ext cx="7836196" cy="480131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bson.objectid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ObjectId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"Introduction to MongoDB and 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query = {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new_author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{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$set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{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"John David"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 }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articles.update_one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(query,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new_author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article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articles.find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(article)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4C02B3B1-4764-4B0C-B295-5CDF125648F1}"/>
              </a:ext>
            </a:extLst>
          </p:cNvPr>
          <p:cNvSpPr/>
          <p:nvPr/>
        </p:nvSpPr>
        <p:spPr>
          <a:xfrm>
            <a:off x="8856922" y="3678865"/>
            <a:ext cx="2931040" cy="1095154"/>
          </a:xfrm>
          <a:prstGeom prst="wedgeRectCallout">
            <a:avLst>
              <a:gd name="adj1" fmla="val -241752"/>
              <a:gd name="adj2" fmla="val 848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Оператор  </a:t>
            </a:r>
            <a:r>
              <a:rPr lang="en-US" dirty="0"/>
              <a:t>$set </a:t>
            </a:r>
            <a:r>
              <a:rPr lang="ru-RU" dirty="0"/>
              <a:t>в качестве ключа указывает на поля, </a:t>
            </a:r>
            <a:r>
              <a:rPr lang="ru-RU" dirty="0" err="1"/>
              <a:t>котороые</a:t>
            </a:r>
            <a:r>
              <a:rPr lang="ru-RU" dirty="0"/>
              <a:t> будут изменены</a:t>
            </a:r>
          </a:p>
        </p:txBody>
      </p:sp>
    </p:spTree>
    <p:extLst>
      <p:ext uri="{BB962C8B-B14F-4D97-AF65-F5344CB8AC3E}">
        <p14:creationId xmlns:p14="http://schemas.microsoft.com/office/powerpoint/2010/main" val="165331551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02BBB4-FF9D-4513-B203-B356950A2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Удаление документа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888D1A-9B3B-44D0-BCCE-B4F6A4848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удаления документа используем методы коллекции </a:t>
            </a:r>
            <a:r>
              <a:rPr lang="en-US" dirty="0"/>
              <a:t>delete() </a:t>
            </a:r>
            <a:r>
              <a:rPr lang="ru-RU" dirty="0"/>
              <a:t>или </a:t>
            </a:r>
            <a:r>
              <a:rPr lang="en-US" dirty="0" err="1"/>
              <a:t>delete_one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6E6C99-D3B5-470D-B856-4D476B34EDA5}"/>
              </a:ext>
            </a:extLst>
          </p:cNvPr>
          <p:cNvSpPr txBox="1"/>
          <p:nvPr/>
        </p:nvSpPr>
        <p:spPr>
          <a:xfrm>
            <a:off x="1456661" y="2802620"/>
            <a:ext cx="7836196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bson.objectid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ObjectId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"Introduction to MongoDB and 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articles.insert_one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(article)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db.articles.delete_one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"_id"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ObjectId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result.inserted_id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)})</a:t>
            </a:r>
          </a:p>
        </p:txBody>
      </p:sp>
    </p:spTree>
    <p:extLst>
      <p:ext uri="{BB962C8B-B14F-4D97-AF65-F5344CB8AC3E}">
        <p14:creationId xmlns:p14="http://schemas.microsoft.com/office/powerpoint/2010/main" val="3575663027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7EBCD3-9943-4620-9C4B-B276149C7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ошибок при работе с </a:t>
            </a:r>
            <a:r>
              <a:rPr lang="en-US" dirty="0"/>
              <a:t>MongoDB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C73106-FA7E-48FE-9FBC-9570498A7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6706" y="1825625"/>
            <a:ext cx="3677093" cy="4351338"/>
          </a:xfrm>
        </p:spPr>
        <p:txBody>
          <a:bodyPr/>
          <a:lstStyle/>
          <a:p>
            <a:r>
              <a:rPr lang="ru-RU" dirty="0"/>
              <a:t>Имя исключения, связанного с той или иной ошибкой нужно смотреть в документации библиотеки</a:t>
            </a:r>
            <a:r>
              <a:rPr lang="en-US" dirty="0"/>
              <a:t> </a:t>
            </a:r>
            <a:r>
              <a:rPr lang="en-US" dirty="0" err="1"/>
              <a:t>pymongo</a:t>
            </a:r>
            <a:r>
              <a:rPr lang="ru-RU" dirty="0"/>
              <a:t>!</a:t>
            </a:r>
          </a:p>
        </p:txBody>
      </p: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F947E070-E952-435C-BA7F-CDC898DCF819}"/>
              </a:ext>
            </a:extLst>
          </p:cNvPr>
          <p:cNvGrpSpPr/>
          <p:nvPr/>
        </p:nvGrpSpPr>
        <p:grpSpPr>
          <a:xfrm>
            <a:off x="552893" y="1552354"/>
            <a:ext cx="6634716" cy="5071730"/>
            <a:chOff x="2169042" y="1095154"/>
            <a:chExt cx="6634716" cy="5071730"/>
          </a:xfrm>
        </p:grpSpPr>
        <p:sp>
          <p:nvSpPr>
            <p:cNvPr id="37" name="Прямоугольник: скругленные углы 36">
              <a:extLst>
                <a:ext uri="{FF2B5EF4-FFF2-40B4-BE49-F238E27FC236}">
                  <a16:creationId xmlns:a16="http://schemas.microsoft.com/office/drawing/2014/main" id="{07F581A6-43EE-4EC6-9AA1-28D5716E1B74}"/>
                </a:ext>
              </a:extLst>
            </p:cNvPr>
            <p:cNvSpPr/>
            <p:nvPr/>
          </p:nvSpPr>
          <p:spPr>
            <a:xfrm>
              <a:off x="2169042" y="1095154"/>
              <a:ext cx="6634716" cy="50717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/>
                <a:t>try:</a:t>
              </a:r>
            </a:p>
            <a:p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endParaRPr lang="ru-RU" sz="2000" dirty="0"/>
            </a:p>
            <a:p>
              <a:r>
                <a:rPr lang="en-US" sz="2000" dirty="0"/>
                <a:t>except    </a:t>
              </a:r>
              <a:r>
                <a:rPr lang="ru-RU" sz="2000" dirty="0"/>
                <a:t>    </a:t>
              </a:r>
              <a:r>
                <a:rPr lang="en-US" sz="2000" dirty="0"/>
                <a:t>            </a:t>
              </a:r>
              <a:r>
                <a:rPr lang="ru-RU" sz="2000" dirty="0"/>
                <a:t>            </a:t>
              </a:r>
              <a:r>
                <a:rPr lang="en-US" sz="2000" dirty="0"/>
                <a:t> as:</a:t>
              </a:r>
            </a:p>
            <a:p>
              <a:endParaRPr lang="ru-RU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except             </a:t>
              </a:r>
              <a:r>
                <a:rPr lang="ru-RU" sz="2000" dirty="0"/>
                <a:t>    </a:t>
              </a:r>
              <a:r>
                <a:rPr lang="en-US" sz="2000" dirty="0"/>
                <a:t>  </a:t>
              </a:r>
              <a:r>
                <a:rPr lang="ru-RU" sz="2000" dirty="0"/>
                <a:t>             </a:t>
              </a:r>
              <a:r>
                <a:rPr lang="en-US" sz="2000" dirty="0"/>
                <a:t> as:</a:t>
              </a:r>
            </a:p>
            <a:p>
              <a:r>
                <a:rPr lang="ru-RU" sz="2000" dirty="0"/>
                <a:t>      </a:t>
              </a:r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finally:</a:t>
              </a:r>
            </a:p>
            <a:p>
              <a:endParaRPr lang="ru-RU" sz="2000" dirty="0"/>
            </a:p>
          </p:txBody>
        </p:sp>
        <p:sp>
          <p:nvSpPr>
            <p:cNvPr id="38" name="Прямоугольник: скругленные углы 37">
              <a:extLst>
                <a:ext uri="{FF2B5EF4-FFF2-40B4-BE49-F238E27FC236}">
                  <a16:creationId xmlns:a16="http://schemas.microsoft.com/office/drawing/2014/main" id="{AF0D41F9-535B-4064-B186-5934F424CBBD}"/>
                </a:ext>
              </a:extLst>
            </p:cNvPr>
            <p:cNvSpPr/>
            <p:nvPr/>
          </p:nvSpPr>
          <p:spPr>
            <a:xfrm>
              <a:off x="2519916" y="1662299"/>
              <a:ext cx="5709683" cy="701749"/>
            </a:xfrm>
            <a:prstGeom prst="roundRect">
              <a:avLst/>
            </a:prstGeom>
            <a:solidFill>
              <a:srgbClr val="00B05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КОД, В КОТОРОМ МОГУТ БЫТЬ ОШИБКИ</a:t>
              </a:r>
            </a:p>
          </p:txBody>
        </p:sp>
        <p:sp>
          <p:nvSpPr>
            <p:cNvPr id="39" name="Прямоугольник: скругленные углы 38">
              <a:extLst>
                <a:ext uri="{FF2B5EF4-FFF2-40B4-BE49-F238E27FC236}">
                  <a16:creationId xmlns:a16="http://schemas.microsoft.com/office/drawing/2014/main" id="{D5245881-5494-4880-8082-34F9FD8C48F1}"/>
                </a:ext>
              </a:extLst>
            </p:cNvPr>
            <p:cNvSpPr/>
            <p:nvPr/>
          </p:nvSpPr>
          <p:spPr>
            <a:xfrm>
              <a:off x="3232298" y="2525288"/>
              <a:ext cx="1743739" cy="531628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40" name="Прямоугольник: скругленные углы 39">
              <a:extLst>
                <a:ext uri="{FF2B5EF4-FFF2-40B4-BE49-F238E27FC236}">
                  <a16:creationId xmlns:a16="http://schemas.microsoft.com/office/drawing/2014/main" id="{C80EC5F2-0921-49DF-B66A-C134F069261A}"/>
                </a:ext>
              </a:extLst>
            </p:cNvPr>
            <p:cNvSpPr/>
            <p:nvPr/>
          </p:nvSpPr>
          <p:spPr>
            <a:xfrm>
              <a:off x="3232297" y="3942103"/>
              <a:ext cx="1743739" cy="53162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41" name="Прямоугольник: скругленные углы 40">
              <a:extLst>
                <a:ext uri="{FF2B5EF4-FFF2-40B4-BE49-F238E27FC236}">
                  <a16:creationId xmlns:a16="http://schemas.microsoft.com/office/drawing/2014/main" id="{2CEF38B5-73AE-4344-997F-035C1DF56AB2}"/>
                </a:ext>
              </a:extLst>
            </p:cNvPr>
            <p:cNvSpPr/>
            <p:nvPr/>
          </p:nvSpPr>
          <p:spPr>
            <a:xfrm>
              <a:off x="5486400" y="2525288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42" name="Прямоугольник: скругленные углы 41">
              <a:extLst>
                <a:ext uri="{FF2B5EF4-FFF2-40B4-BE49-F238E27FC236}">
                  <a16:creationId xmlns:a16="http://schemas.microsoft.com/office/drawing/2014/main" id="{AAE442AE-9BB9-411E-9075-7512E1F32A7D}"/>
                </a:ext>
              </a:extLst>
            </p:cNvPr>
            <p:cNvSpPr/>
            <p:nvPr/>
          </p:nvSpPr>
          <p:spPr>
            <a:xfrm>
              <a:off x="5450070" y="3981071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43" name="Прямоугольник: скругленные углы 42">
              <a:extLst>
                <a:ext uri="{FF2B5EF4-FFF2-40B4-BE49-F238E27FC236}">
                  <a16:creationId xmlns:a16="http://schemas.microsoft.com/office/drawing/2014/main" id="{DA17D22F-ECE5-49FB-AEEF-3759BB20E35C}"/>
                </a:ext>
              </a:extLst>
            </p:cNvPr>
            <p:cNvSpPr/>
            <p:nvPr/>
          </p:nvSpPr>
          <p:spPr>
            <a:xfrm>
              <a:off x="3232297" y="3317358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44" name="Прямоугольник: скругленные углы 43">
              <a:extLst>
                <a:ext uri="{FF2B5EF4-FFF2-40B4-BE49-F238E27FC236}">
                  <a16:creationId xmlns:a16="http://schemas.microsoft.com/office/drawing/2014/main" id="{DD22E488-26A6-4F9A-811F-54D4AA8B0998}"/>
                </a:ext>
              </a:extLst>
            </p:cNvPr>
            <p:cNvSpPr/>
            <p:nvPr/>
          </p:nvSpPr>
          <p:spPr>
            <a:xfrm>
              <a:off x="3160526" y="4644786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45" name="Прямоугольник: скругленные углы 44">
              <a:extLst>
                <a:ext uri="{FF2B5EF4-FFF2-40B4-BE49-F238E27FC236}">
                  <a16:creationId xmlns:a16="http://schemas.microsoft.com/office/drawing/2014/main" id="{01B82BDC-6908-4D90-B943-5C269A6320A9}"/>
                </a:ext>
              </a:extLst>
            </p:cNvPr>
            <p:cNvSpPr/>
            <p:nvPr/>
          </p:nvSpPr>
          <p:spPr>
            <a:xfrm>
              <a:off x="3160525" y="5596454"/>
              <a:ext cx="3856077" cy="53162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ГАРАНТИРОВАННОГО ВЫПОЛНЕНИЯ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11800288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647F3D-796B-471C-99A3-15EFA47CA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«Бот-эксперт»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0CCAAF-53A2-486F-BAFF-B8468FED7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8459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Разработайте документ, в котором вы будете хранить информацию, которую будет искать бот. Документ может содержать текстовое описание ответа, а также массив тегов, по которым бот будет искать ответ</a:t>
            </a:r>
          </a:p>
          <a:p>
            <a:r>
              <a:rPr lang="ru-RU" dirty="0"/>
              <a:t>Заполните базу отдельными документами в функции </a:t>
            </a:r>
            <a:r>
              <a:rPr lang="en-US" dirty="0" err="1"/>
              <a:t>init</a:t>
            </a:r>
            <a:r>
              <a:rPr lang="en-US" dirty="0"/>
              <a:t>() </a:t>
            </a:r>
            <a:r>
              <a:rPr lang="ru-RU" dirty="0"/>
              <a:t>вашего пользовательского модуля</a:t>
            </a:r>
          </a:p>
          <a:p>
            <a:r>
              <a:rPr lang="ru-RU" dirty="0"/>
              <a:t>Функция, вызываемая ботом передает вопрос пользователя в виде строки, начинающейся с фразы «Скажи мне». Вам необходимо выделить каждое слово после этой фразы и найти документы, в которых это слово является одним из тегов. Полученный ответ необходимо сохранить в строке, которую и вернуть как значение функции бота</a:t>
            </a:r>
          </a:p>
        </p:txBody>
      </p:sp>
    </p:spTree>
    <p:extLst>
      <p:ext uri="{BB962C8B-B14F-4D97-AF65-F5344CB8AC3E}">
        <p14:creationId xmlns:p14="http://schemas.microsoft.com/office/powerpoint/2010/main" val="7005372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AC80FB-048B-44FC-B353-D3D818538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Интерпретатор командной строки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977B07-E659-42D5-AC1D-E54A452E1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Является инструментом</a:t>
            </a:r>
            <a:br>
              <a:rPr lang="ru-RU" dirty="0"/>
            </a:br>
            <a:r>
              <a:rPr lang="ru-RU" dirty="0"/>
              <a:t>для изучения </a:t>
            </a:r>
            <a:r>
              <a:rPr lang="en-US" dirty="0"/>
              <a:t>Python</a:t>
            </a:r>
            <a:endParaRPr lang="ru-RU" dirty="0"/>
          </a:p>
          <a:p>
            <a:r>
              <a:rPr lang="ru-RU" dirty="0"/>
              <a:t>Не содержит удобств</a:t>
            </a:r>
            <a:br>
              <a:rPr lang="ru-RU" dirty="0"/>
            </a:br>
            <a:r>
              <a:rPr lang="ru-RU" dirty="0"/>
              <a:t>для интерактивной</a:t>
            </a:r>
            <a:br>
              <a:rPr lang="ru-RU" dirty="0"/>
            </a:br>
            <a:r>
              <a:rPr lang="ru-RU" dirty="0"/>
              <a:t>отладки программ</a:t>
            </a:r>
            <a:endParaRPr lang="en-US" dirty="0"/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03F34C4-1EBE-434B-B790-CC743120F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285" y="1521230"/>
            <a:ext cx="6444085" cy="445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083335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BA919C-4AE9-4536-9773-D26F5CD8F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Основы сетевого взаимодействия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CF69B0B-9B7A-41B8-A563-B10FAE7D98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9</a:t>
            </a:r>
          </a:p>
        </p:txBody>
      </p:sp>
    </p:spTree>
    <p:extLst>
      <p:ext uri="{BB962C8B-B14F-4D97-AF65-F5344CB8AC3E}">
        <p14:creationId xmlns:p14="http://schemas.microsoft.com/office/powerpoint/2010/main" val="1228487194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C2FC9E-F941-4FCD-868C-F5CD86E1F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Бот «</a:t>
            </a:r>
            <a:r>
              <a:rPr lang="ru-RU" dirty="0" err="1"/>
              <a:t>валютообменник</a:t>
            </a:r>
            <a:r>
              <a:rPr lang="ru-RU" dirty="0"/>
              <a:t>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C4D031-27CE-46DC-83F2-A42C9C9EB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Мы дополним нашего бота функциями обмена валют</a:t>
            </a:r>
          </a:p>
          <a:p>
            <a:r>
              <a:rPr lang="ru-RU" dirty="0"/>
              <a:t>В ответ на фразу «Покажи курс валют» наш бот должен получить курс валют от сервиса Центробанка и отобразить его пользователю</a:t>
            </a:r>
          </a:p>
          <a:p>
            <a:r>
              <a:rPr lang="ru-RU" dirty="0"/>
              <a:t>В ответ на фразу «Сколько будет стоить </a:t>
            </a:r>
            <a:r>
              <a:rPr lang="en-US" dirty="0"/>
              <a:t>XUSD</a:t>
            </a:r>
            <a:r>
              <a:rPr lang="ru-RU" dirty="0"/>
              <a:t>», бот должен сообщить сумму в национальной валюте. </a:t>
            </a:r>
            <a:r>
              <a:rPr lang="en-US" dirty="0"/>
              <a:t>X </a:t>
            </a:r>
            <a:r>
              <a:rPr lang="ru-RU" dirty="0"/>
              <a:t>конкретное число</a:t>
            </a:r>
          </a:p>
          <a:p>
            <a:pPr lvl="1"/>
            <a:r>
              <a:rPr lang="ru-RU" dirty="0"/>
              <a:t>Изучаем протокол </a:t>
            </a:r>
            <a:r>
              <a:rPr lang="en-US" dirty="0"/>
              <a:t>http</a:t>
            </a:r>
            <a:r>
              <a:rPr lang="ru-RU" dirty="0"/>
              <a:t>, а также работу на </a:t>
            </a:r>
            <a:r>
              <a:rPr lang="en-US" dirty="0"/>
              <a:t>python </a:t>
            </a:r>
            <a:r>
              <a:rPr lang="ru-RU" dirty="0"/>
              <a:t>с клиентами </a:t>
            </a:r>
            <a:r>
              <a:rPr lang="en-US" dirty="0"/>
              <a:t>http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1076420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AC1E56-85CD-45CD-B439-8D8FC2E45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«Клиент-Сервер»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6E0E7C92-7EDF-443E-B27C-06E1781B2F9A}"/>
              </a:ext>
            </a:extLst>
          </p:cNvPr>
          <p:cNvSpPr/>
          <p:nvPr/>
        </p:nvSpPr>
        <p:spPr>
          <a:xfrm>
            <a:off x="1041990" y="3200399"/>
            <a:ext cx="2604977" cy="14034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Клиент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895F5FF3-E727-42A3-BB18-A7B46016FA80}"/>
              </a:ext>
            </a:extLst>
          </p:cNvPr>
          <p:cNvSpPr/>
          <p:nvPr/>
        </p:nvSpPr>
        <p:spPr>
          <a:xfrm>
            <a:off x="7442790" y="3164994"/>
            <a:ext cx="2604977" cy="14034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Сервер</a:t>
            </a:r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4B68506A-9020-4262-A698-BBB1FD0C8DA7}"/>
              </a:ext>
            </a:extLst>
          </p:cNvPr>
          <p:cNvCxnSpPr/>
          <p:nvPr/>
        </p:nvCxnSpPr>
        <p:spPr>
          <a:xfrm>
            <a:off x="3838353" y="3487478"/>
            <a:ext cx="33598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2F734BA7-1268-4B9C-A021-3949197DF05D}"/>
              </a:ext>
            </a:extLst>
          </p:cNvPr>
          <p:cNvCxnSpPr/>
          <p:nvPr/>
        </p:nvCxnSpPr>
        <p:spPr>
          <a:xfrm flipH="1">
            <a:off x="3838353" y="4253022"/>
            <a:ext cx="33598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13F2CF3-239B-4B97-A5EF-E4BD58ED08E8}"/>
              </a:ext>
            </a:extLst>
          </p:cNvPr>
          <p:cNvSpPr txBox="1"/>
          <p:nvPr/>
        </p:nvSpPr>
        <p:spPr>
          <a:xfrm>
            <a:off x="4194462" y="2969806"/>
            <a:ext cx="1773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1. Запрос услуги</a:t>
            </a:r>
          </a:p>
        </p:txBody>
      </p:sp>
      <p:cxnSp>
        <p:nvCxnSpPr>
          <p:cNvPr id="12" name="Соединитель: уступ 11">
            <a:extLst>
              <a:ext uri="{FF2B5EF4-FFF2-40B4-BE49-F238E27FC236}">
                <a16:creationId xmlns:a16="http://schemas.microsoft.com/office/drawing/2014/main" id="{03E6F55F-05FA-4BAD-B1B8-A6404FCAF758}"/>
              </a:ext>
            </a:extLst>
          </p:cNvPr>
          <p:cNvCxnSpPr>
            <a:cxnSpLocks/>
            <a:stCxn id="5" idx="0"/>
            <a:endCxn id="5" idx="3"/>
          </p:cNvCxnSpPr>
          <p:nvPr/>
        </p:nvCxnSpPr>
        <p:spPr>
          <a:xfrm rot="16200000" flipH="1">
            <a:off x="9045648" y="2864624"/>
            <a:ext cx="701749" cy="1302488"/>
          </a:xfrm>
          <a:prstGeom prst="bentConnector4">
            <a:avLst>
              <a:gd name="adj1" fmla="val -134092"/>
              <a:gd name="adj2" fmla="val 165714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6B1DBED-E0F7-4CAD-AC25-9A46AD62ED4B}"/>
              </a:ext>
            </a:extLst>
          </p:cNvPr>
          <p:cNvSpPr txBox="1"/>
          <p:nvPr/>
        </p:nvSpPr>
        <p:spPr>
          <a:xfrm>
            <a:off x="8678824" y="1906495"/>
            <a:ext cx="2329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2. Выполнение услуги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D3B34F-E8F9-4118-A828-9B24C20336B6}"/>
              </a:ext>
            </a:extLst>
          </p:cNvPr>
          <p:cNvSpPr txBox="1"/>
          <p:nvPr/>
        </p:nvSpPr>
        <p:spPr>
          <a:xfrm>
            <a:off x="4194461" y="3866743"/>
            <a:ext cx="2886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2. Ответ (результат услуги)</a:t>
            </a:r>
          </a:p>
        </p:txBody>
      </p:sp>
    </p:spTree>
    <p:extLst>
      <p:ext uri="{BB962C8B-B14F-4D97-AF65-F5344CB8AC3E}">
        <p14:creationId xmlns:p14="http://schemas.microsoft.com/office/powerpoint/2010/main" val="1660898228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E81922-C3A6-47D2-A64E-C4F332873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/>
              <a:t>Протокол </a:t>
            </a:r>
            <a:r>
              <a:rPr lang="en-US" dirty="0"/>
              <a:t>Hyper Text </a:t>
            </a:r>
            <a:r>
              <a:rPr lang="en-US" dirty="0" err="1"/>
              <a:t>Tranfer</a:t>
            </a:r>
            <a:r>
              <a:rPr lang="en-US" dirty="0"/>
              <a:t> Protocol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EF047E-E337-4098-9788-E114363C4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7039"/>
            <a:ext cx="10515600" cy="1970198"/>
          </a:xfrm>
        </p:spPr>
        <p:txBody>
          <a:bodyPr>
            <a:normAutofit lnSpcReduction="10000"/>
          </a:bodyPr>
          <a:lstStyle/>
          <a:p>
            <a:r>
              <a:rPr lang="ru-RU" dirty="0"/>
              <a:t>HTTP (англ. </a:t>
            </a:r>
            <a:r>
              <a:rPr lang="ru-RU" dirty="0" err="1"/>
              <a:t>HyperText</a:t>
            </a:r>
            <a:r>
              <a:rPr lang="ru-RU" dirty="0"/>
              <a:t> </a:t>
            </a:r>
            <a:r>
              <a:rPr lang="ru-RU" dirty="0" err="1"/>
              <a:t>Transfer</a:t>
            </a:r>
            <a:r>
              <a:rPr lang="ru-RU" dirty="0"/>
              <a:t> </a:t>
            </a:r>
            <a:r>
              <a:rPr lang="ru-RU" dirty="0" err="1"/>
              <a:t>Protocol</a:t>
            </a:r>
            <a:r>
              <a:rPr lang="ru-RU" dirty="0"/>
              <a:t> — «протокол передачи гипертекста») — протокол прикладного уровня передачи данных, изначально — в виде гипертекстовых документов в формате HTML, в настоящее время используется для передачи произвольных данных</a:t>
            </a:r>
          </a:p>
        </p:txBody>
      </p:sp>
      <p:pic>
        <p:nvPicPr>
          <p:cNvPr id="1026" name="Picture 2" descr="A Web document is the composition of different resources">
            <a:extLst>
              <a:ext uri="{FF2B5EF4-FFF2-40B4-BE49-F238E27FC236}">
                <a16:creationId xmlns:a16="http://schemas.microsoft.com/office/drawing/2014/main" id="{C9DEC270-1E9F-4342-9822-24DE18F1A2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850" y="2954545"/>
            <a:ext cx="6511005" cy="3830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8753037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C85DC5-FCCC-49ED-94DA-D67A58951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</a:t>
            </a:r>
            <a:r>
              <a:rPr lang="en-US" dirty="0"/>
              <a:t>http-</a:t>
            </a:r>
            <a:r>
              <a:rPr lang="ru-RU" dirty="0"/>
              <a:t>запроса</a:t>
            </a:r>
          </a:p>
        </p:txBody>
      </p: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0F6B829D-B7DC-4C08-A762-F5CE9BAAF867}"/>
              </a:ext>
            </a:extLst>
          </p:cNvPr>
          <p:cNvGrpSpPr/>
          <p:nvPr/>
        </p:nvGrpSpPr>
        <p:grpSpPr>
          <a:xfrm>
            <a:off x="2913321" y="1993605"/>
            <a:ext cx="4837814" cy="3710763"/>
            <a:chOff x="2913321" y="1993605"/>
            <a:chExt cx="4837814" cy="3710763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B8562566-90CE-4BE8-8734-AAACBB0B2B86}"/>
                </a:ext>
              </a:extLst>
            </p:cNvPr>
            <p:cNvSpPr/>
            <p:nvPr/>
          </p:nvSpPr>
          <p:spPr>
            <a:xfrm>
              <a:off x="2913321" y="1993605"/>
              <a:ext cx="4837814" cy="371076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3A483505-5C9A-466B-974F-2DEB5FB02FB3}"/>
                </a:ext>
              </a:extLst>
            </p:cNvPr>
            <p:cNvSpPr/>
            <p:nvPr/>
          </p:nvSpPr>
          <p:spPr>
            <a:xfrm>
              <a:off x="3317358" y="2227521"/>
              <a:ext cx="4114800" cy="79744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ru-RU" dirty="0"/>
                <a:t>КОМАНДА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2779ADF5-241E-411D-954A-C6ED4ACAC440}"/>
                </a:ext>
              </a:extLst>
            </p:cNvPr>
            <p:cNvSpPr/>
            <p:nvPr/>
          </p:nvSpPr>
          <p:spPr>
            <a:xfrm>
              <a:off x="4837814" y="2440172"/>
              <a:ext cx="2488019" cy="393405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URL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E59F8C46-2CA9-4C38-8628-1609F5D0D6EF}"/>
                </a:ext>
              </a:extLst>
            </p:cNvPr>
            <p:cNvSpPr/>
            <p:nvPr/>
          </p:nvSpPr>
          <p:spPr>
            <a:xfrm>
              <a:off x="3317358" y="3120656"/>
              <a:ext cx="4114800" cy="1509823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ЗАГОЛОВОК</a:t>
              </a:r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endParaRPr lang="ru-RU" dirty="0"/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01826F01-0A78-4A1C-99B2-A970CE0EBC02}"/>
                </a:ext>
              </a:extLst>
            </p:cNvPr>
            <p:cNvSpPr/>
            <p:nvPr/>
          </p:nvSpPr>
          <p:spPr>
            <a:xfrm>
              <a:off x="3498112" y="3939362"/>
              <a:ext cx="3827721" cy="45720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КЛЮЧ : ЗНАЧЕНИЕ</a:t>
              </a:r>
            </a:p>
          </p:txBody>
        </p:sp>
        <p:sp>
          <p:nvSpPr>
            <p:cNvPr id="10" name="Прямоугольник: скругленные углы 9">
              <a:extLst>
                <a:ext uri="{FF2B5EF4-FFF2-40B4-BE49-F238E27FC236}">
                  <a16:creationId xmlns:a16="http://schemas.microsoft.com/office/drawing/2014/main" id="{68C20C0B-D818-47DB-B378-73F706A3A7AB}"/>
                </a:ext>
              </a:extLst>
            </p:cNvPr>
            <p:cNvSpPr/>
            <p:nvPr/>
          </p:nvSpPr>
          <p:spPr>
            <a:xfrm>
              <a:off x="3317358" y="4800600"/>
              <a:ext cx="4114800" cy="680484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ТЕЛО ЗАПРОСА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03322350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6DDD747-692C-48DA-8C1C-60A94E2D5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команды </a:t>
            </a:r>
            <a:r>
              <a:rPr lang="en-US" dirty="0"/>
              <a:t>http-</a:t>
            </a:r>
            <a:r>
              <a:rPr lang="ru-RU" dirty="0"/>
              <a:t>запроса</a:t>
            </a:r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D4805052-AFC8-4D46-8C51-BFFD950CD3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8588798"/>
              </p:ext>
            </p:extLst>
          </p:nvPr>
        </p:nvGraphicFramePr>
        <p:xfrm>
          <a:off x="838200" y="1825625"/>
          <a:ext cx="10515600" cy="385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8944">
                  <a:extLst>
                    <a:ext uri="{9D8B030D-6E8A-4147-A177-3AD203B41FA5}">
                      <a16:colId xmlns:a16="http://schemas.microsoft.com/office/drawing/2014/main" val="1847345988"/>
                    </a:ext>
                  </a:extLst>
                </a:gridCol>
                <a:gridCol w="9216656">
                  <a:extLst>
                    <a:ext uri="{9D8B030D-6E8A-4147-A177-3AD203B41FA5}">
                      <a16:colId xmlns:a16="http://schemas.microsoft.com/office/drawing/2014/main" val="3981932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Команда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916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Используется для запроса содержимого указанного ресурса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Клиент может передавать параметры выполнения запроса в URI целевого ресурса после символа «?»:</a:t>
                      </a:r>
                    </a:p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 /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path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/resource?param1=value1&amp;param2=value2 HTTP/1.1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dirty="0"/>
                        <a:t>Согласно стандарту HTTP, запросы типа GET считаются идемпотентными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34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HEAD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Аналогичен методу GET, за исключением того, что в ответе сервера отсутствует тело. Запрос HEAD обычно применяется для извлечения метаданных, проверки наличия ресурса (валидация URL) и чтобы узнать, не изменился ли он с момента последнего обращения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4442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Применяется для загрузки содержимого запроса на указанный в запросе URI.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024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DELETE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указанный ресурс.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330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Применяется для передачи пользовательских данных заданному ресурсу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многократное повторение одних и тех же запросов </a:t>
                      </a:r>
                      <a:r>
                        <a:rPr lang="ru-RU" dirty="0"/>
                        <a:t>POST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может возвращать разные результаты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414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4188707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22607C-2B35-495A-917B-920F4DD30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заголовки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DD08193-CF27-4764-A006-0D1F4B17A9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5663666"/>
              </p:ext>
            </p:extLst>
          </p:nvPr>
        </p:nvGraphicFramePr>
        <p:xfrm>
          <a:off x="838200" y="1825625"/>
          <a:ext cx="10515600" cy="2984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1056">
                  <a:extLst>
                    <a:ext uri="{9D8B030D-6E8A-4147-A177-3AD203B41FA5}">
                      <a16:colId xmlns:a16="http://schemas.microsoft.com/office/drawing/2014/main" val="4118221282"/>
                    </a:ext>
                  </a:extLst>
                </a:gridCol>
                <a:gridCol w="8004544">
                  <a:extLst>
                    <a:ext uri="{9D8B030D-6E8A-4147-A177-3AD203B41FA5}">
                      <a16:colId xmlns:a16="http://schemas.microsoft.com/office/drawing/2014/main" val="41611648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Заголовок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933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Accept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Список MIME типов, которые ожидает клиент.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464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Accept-Charset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>
                          <a:effectLst/>
                        </a:rPr>
                        <a:t>Список кодировок, которые ожидает клиент.</a:t>
                      </a:r>
                    </a:p>
                  </a:txBody>
                  <a:tcPr marL="76200" marR="76200" marT="57150" marB="57150" anchor="ctr"/>
                </a:tc>
                <a:extLst>
                  <a:ext uri="{0D108BD9-81ED-4DB2-BD59-A6C34878D82A}">
                    <a16:rowId xmlns:a16="http://schemas.microsoft.com/office/drawing/2014/main" val="3408405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Content-Length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Размер тела в байтах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692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Content-Type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Позволяет клиенту определить MIME тип документа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2702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Location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URL </a:t>
                      </a:r>
                      <a:r>
                        <a:rPr lang="ru-RU" dirty="0"/>
                        <a:t>документа (используется в ответе при переадресации)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124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User-Agent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Имя клиента, с которого отправлен запрос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034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Cache-Control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Управление кешированием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5488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5489223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E5C374-01FA-4C23-993F-ADFA1FAEC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MIME</a:t>
            </a:r>
            <a:r>
              <a:rPr lang="ru-RU" dirty="0"/>
              <a:t>-типы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FB1F6C-F09F-4D61-B4BD-B1AA511C8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5141"/>
            <a:ext cx="10515600" cy="5542738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 </a:t>
            </a:r>
            <a:r>
              <a:rPr lang="ru-RU" dirty="0" err="1"/>
              <a:t>Multipurpose</a:t>
            </a:r>
            <a:r>
              <a:rPr lang="ru-RU" dirty="0"/>
              <a:t> </a:t>
            </a:r>
            <a:r>
              <a:rPr lang="ru-RU" dirty="0" err="1"/>
              <a:t>Internet</a:t>
            </a:r>
            <a:r>
              <a:rPr lang="ru-RU" dirty="0"/>
              <a:t> </a:t>
            </a:r>
            <a:r>
              <a:rPr lang="ru-RU" dirty="0" err="1"/>
              <a:t>Mail</a:t>
            </a:r>
            <a:r>
              <a:rPr lang="ru-RU" dirty="0"/>
              <a:t> </a:t>
            </a:r>
            <a:r>
              <a:rPr lang="ru-RU" dirty="0" err="1"/>
              <a:t>Extensions</a:t>
            </a:r>
            <a:r>
              <a:rPr lang="ru-RU" dirty="0"/>
              <a:t> — многоцелевые расширения интернет-почты) — стандарт, описывающий передачу различных типов данных по электронной почте, а также, в общем случае, спецификация для кодирования информации и форматирования сообщений таким образом, чтобы их можно было пересылать по Интернету.</a:t>
            </a:r>
            <a:endParaRPr lang="en-US" dirty="0"/>
          </a:p>
          <a:p>
            <a:r>
              <a:rPr lang="ru-RU" dirty="0"/>
              <a:t>Базовые типы передаваемых данных: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application;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audio;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example;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image;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message;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model;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multipart;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text;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video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0258615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80E8F3D0-380C-4B59-AD16-BE56BE6B6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MIME-</a:t>
            </a:r>
            <a:r>
              <a:rPr lang="ru-RU" dirty="0"/>
              <a:t>типы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A61C0C62-B113-410A-A42A-374EE4E11E5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image/gif</a:t>
            </a:r>
            <a:endParaRPr lang="ru-RU" dirty="0"/>
          </a:p>
          <a:p>
            <a:r>
              <a:rPr lang="en-US" dirty="0"/>
              <a:t>image/jpeg</a:t>
            </a:r>
            <a:endParaRPr lang="ru-RU" dirty="0"/>
          </a:p>
          <a:p>
            <a:r>
              <a:rPr lang="en-US" dirty="0"/>
              <a:t>image/</a:t>
            </a:r>
            <a:r>
              <a:rPr lang="en-US" dirty="0" err="1"/>
              <a:t>pjpeg</a:t>
            </a:r>
            <a:endParaRPr lang="ru-RU" dirty="0"/>
          </a:p>
          <a:p>
            <a:r>
              <a:rPr lang="en-US" dirty="0"/>
              <a:t>image/</a:t>
            </a:r>
            <a:r>
              <a:rPr lang="en-US" dirty="0" err="1"/>
              <a:t>png</a:t>
            </a:r>
            <a:endParaRPr lang="ru-RU" dirty="0"/>
          </a:p>
          <a:p>
            <a:r>
              <a:rPr lang="en-US" dirty="0"/>
              <a:t>text/</a:t>
            </a:r>
            <a:r>
              <a:rPr lang="en-US" dirty="0" err="1"/>
              <a:t>css</a:t>
            </a:r>
            <a:endParaRPr lang="en-US" dirty="0"/>
          </a:p>
          <a:p>
            <a:r>
              <a:rPr lang="en-US" dirty="0"/>
              <a:t>text/csv</a:t>
            </a:r>
          </a:p>
          <a:p>
            <a:r>
              <a:rPr lang="en-US" dirty="0"/>
              <a:t>text/html</a:t>
            </a:r>
          </a:p>
          <a:p>
            <a:r>
              <a:rPr lang="en-US" dirty="0"/>
              <a:t>audio/mp4</a:t>
            </a:r>
            <a:endParaRPr lang="ru-RU" dirty="0"/>
          </a:p>
          <a:p>
            <a:endParaRPr lang="ru-RU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2884E19-6EF9-4F5A-869A-1E7BC5B70A0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application/vnd.ms-</a:t>
            </a:r>
            <a:r>
              <a:rPr lang="en-US" dirty="0" err="1"/>
              <a:t>powerpoint</a:t>
            </a:r>
            <a:endParaRPr lang="en-US" dirty="0"/>
          </a:p>
          <a:p>
            <a:r>
              <a:rPr lang="en-US" dirty="0"/>
              <a:t>application/</a:t>
            </a:r>
            <a:r>
              <a:rPr lang="en-US" dirty="0" err="1"/>
              <a:t>msword</a:t>
            </a:r>
            <a:endParaRPr lang="en-US" dirty="0"/>
          </a:p>
          <a:p>
            <a:r>
              <a:rPr lang="en-US" dirty="0"/>
              <a:t>multipart/form-data</a:t>
            </a:r>
          </a:p>
          <a:p>
            <a:r>
              <a:rPr lang="en-US" dirty="0"/>
              <a:t>multipart/signed</a:t>
            </a:r>
          </a:p>
          <a:p>
            <a:r>
              <a:rPr lang="en-US" dirty="0"/>
              <a:t>multipart/encrypted</a:t>
            </a:r>
          </a:p>
          <a:p>
            <a:r>
              <a:rPr lang="en-US" dirty="0"/>
              <a:t>application/json</a:t>
            </a:r>
          </a:p>
          <a:p>
            <a:r>
              <a:rPr lang="en-US" dirty="0"/>
              <a:t>application/zip</a:t>
            </a:r>
          </a:p>
          <a:p>
            <a:r>
              <a:rPr lang="en-US" dirty="0"/>
              <a:t>… </a:t>
            </a:r>
          </a:p>
        </p:txBody>
      </p:sp>
    </p:spTree>
    <p:extLst>
      <p:ext uri="{BB962C8B-B14F-4D97-AF65-F5344CB8AC3E}">
        <p14:creationId xmlns:p14="http://schemas.microsoft.com/office/powerpoint/2010/main" val="3055341306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DCC1ED-D4DE-4AB9-892F-DDCDAAF40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</a:t>
            </a:r>
            <a:r>
              <a:rPr lang="en-US" dirty="0"/>
              <a:t>http-</a:t>
            </a:r>
            <a:r>
              <a:rPr lang="ru-RU" dirty="0"/>
              <a:t>ответа</a:t>
            </a: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D5011BFC-89AA-4E7C-A163-3F037868152F}"/>
              </a:ext>
            </a:extLst>
          </p:cNvPr>
          <p:cNvGrpSpPr/>
          <p:nvPr/>
        </p:nvGrpSpPr>
        <p:grpSpPr>
          <a:xfrm>
            <a:off x="2913321" y="1993605"/>
            <a:ext cx="4837814" cy="3710763"/>
            <a:chOff x="2913321" y="1993605"/>
            <a:chExt cx="4837814" cy="3710763"/>
          </a:xfrm>
        </p:grpSpPr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67D5C0A7-9C4E-4E2C-BFAC-8E0A85C20422}"/>
                </a:ext>
              </a:extLst>
            </p:cNvPr>
            <p:cNvSpPr/>
            <p:nvPr/>
          </p:nvSpPr>
          <p:spPr>
            <a:xfrm>
              <a:off x="2913321" y="1993605"/>
              <a:ext cx="4837814" cy="371076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7F0705E6-C611-4372-A47E-8F9545AD43CD}"/>
                </a:ext>
              </a:extLst>
            </p:cNvPr>
            <p:cNvSpPr/>
            <p:nvPr/>
          </p:nvSpPr>
          <p:spPr>
            <a:xfrm>
              <a:off x="3317358" y="2227521"/>
              <a:ext cx="4114800" cy="79744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ru-RU" dirty="0"/>
                <a:t>КОД  ОПИСАНИЕ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2F8F95CA-83E1-48D0-A11E-7C360261B384}"/>
                </a:ext>
              </a:extLst>
            </p:cNvPr>
            <p:cNvSpPr/>
            <p:nvPr/>
          </p:nvSpPr>
          <p:spPr>
            <a:xfrm>
              <a:off x="3317358" y="3120656"/>
              <a:ext cx="4114800" cy="1509823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ЗАГОЛОВОК</a:t>
              </a:r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endParaRPr lang="ru-RU" dirty="0"/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37A86A67-41AC-4575-AE0F-EB8C42416A6E}"/>
                </a:ext>
              </a:extLst>
            </p:cNvPr>
            <p:cNvSpPr/>
            <p:nvPr/>
          </p:nvSpPr>
          <p:spPr>
            <a:xfrm>
              <a:off x="3498112" y="3939362"/>
              <a:ext cx="3827721" cy="45720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КЛЮЧ : ЗНАЧЕНИЕ</a:t>
              </a:r>
            </a:p>
          </p:txBody>
        </p:sp>
        <p:sp>
          <p:nvSpPr>
            <p:cNvPr id="10" name="Прямоугольник: скругленные углы 9">
              <a:extLst>
                <a:ext uri="{FF2B5EF4-FFF2-40B4-BE49-F238E27FC236}">
                  <a16:creationId xmlns:a16="http://schemas.microsoft.com/office/drawing/2014/main" id="{B735A75F-60EA-4B74-826F-62DFF152B4AF}"/>
                </a:ext>
              </a:extLst>
            </p:cNvPr>
            <p:cNvSpPr/>
            <p:nvPr/>
          </p:nvSpPr>
          <p:spPr>
            <a:xfrm>
              <a:off x="3317358" y="4800600"/>
              <a:ext cx="4114800" cy="680484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ТЕЛО ОТВЕТА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29002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437135-9051-42D2-8888-7BEB354DE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Интерпретатор командной строки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74200317-561A-4CF4-B572-F65840B869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3397805"/>
              </p:ext>
            </p:extLst>
          </p:nvPr>
        </p:nvGraphicFramePr>
        <p:xfrm>
          <a:off x="838200" y="1825625"/>
          <a:ext cx="10515600" cy="485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5605">
                  <a:extLst>
                    <a:ext uri="{9D8B030D-6E8A-4147-A177-3AD203B41FA5}">
                      <a16:colId xmlns:a16="http://schemas.microsoft.com/office/drawing/2014/main" val="54861246"/>
                    </a:ext>
                  </a:extLst>
                </a:gridCol>
                <a:gridCol w="7759995">
                  <a:extLst>
                    <a:ext uri="{9D8B030D-6E8A-4147-A177-3AD203B41FA5}">
                      <a16:colId xmlns:a16="http://schemas.microsoft.com/office/drawing/2014/main" val="4034830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Ключ командной строки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Значение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877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  <a:r>
                        <a:rPr lang="en-US" dirty="0" err="1"/>
                        <a:t>i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Войти в диалоговый режим работы после выполнения </a:t>
                      </a:r>
                      <a:r>
                        <a:rPr lang="ru-RU" dirty="0" err="1"/>
                        <a:t>сце</a:t>
                      </a:r>
                      <a:r>
                        <a:rPr lang="ru-RU" dirty="0"/>
                        <a:t>-</a:t>
                      </a:r>
                    </a:p>
                    <a:p>
                      <a:r>
                        <a:rPr lang="ru-RU" dirty="0" err="1"/>
                        <a:t>нария</a:t>
                      </a:r>
                      <a:r>
                        <a:rPr lang="ru-RU" dirty="0"/>
                        <a:t>. Совет: этот параметр удобен для отладки программ</a:t>
                      </a:r>
                    </a:p>
                    <a:p>
                      <a:r>
                        <a:rPr lang="ru-RU" dirty="0"/>
                        <a:t>после отказов. См. также описание функции pdb.pm() в</a:t>
                      </a:r>
                    </a:p>
                    <a:p>
                      <a:r>
                        <a:rPr lang="ru-RU" dirty="0"/>
                        <a:t>руководстве по библиотекам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613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-c </a:t>
                      </a:r>
                      <a:r>
                        <a:rPr lang="ru-RU" dirty="0"/>
                        <a:t>команда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Обозначает (в виде символьной строки) исполняемый код</a:t>
                      </a:r>
                    </a:p>
                    <a:p>
                      <a:r>
                        <a:rPr lang="ru-RU" dirty="0" err="1"/>
                        <a:t>Python</a:t>
                      </a:r>
                      <a:r>
                        <a:rPr lang="ru-RU" dirty="0"/>
                        <a:t> (например, по команде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 -c "</a:t>
                      </a:r>
                      <a:r>
                        <a:rPr lang="ru-RU" dirty="0" err="1"/>
                        <a:t>print</a:t>
                      </a:r>
                      <a:r>
                        <a:rPr lang="ru-RU" dirty="0"/>
                        <a:t>('</a:t>
                      </a:r>
                      <a:r>
                        <a:rPr lang="ru-RU" dirty="0" err="1"/>
                        <a:t>spam</a:t>
                      </a:r>
                      <a:r>
                        <a:rPr lang="ru-RU" dirty="0"/>
                        <a:t>'* 8)" в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 выполняется операция вывода на печать).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38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-m </a:t>
                      </a:r>
                      <a:r>
                        <a:rPr lang="ru-RU" dirty="0"/>
                        <a:t>модуль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Выполняет модуль в виде сценария. Поиск модуля осу-</a:t>
                      </a:r>
                    </a:p>
                    <a:p>
                      <a:r>
                        <a:rPr lang="ru-RU" dirty="0" err="1"/>
                        <a:t>ществляется</a:t>
                      </a:r>
                      <a:r>
                        <a:rPr lang="ru-RU" dirty="0"/>
                        <a:t> по пути в переменной </a:t>
                      </a:r>
                      <a:r>
                        <a:rPr lang="ru-RU" dirty="0" err="1"/>
                        <a:t>sys.path</a:t>
                      </a:r>
                      <a:r>
                        <a:rPr lang="ru-RU" dirty="0"/>
                        <a:t>, а его вы-</a:t>
                      </a:r>
                    </a:p>
                    <a:p>
                      <a:r>
                        <a:rPr lang="ru-RU" dirty="0" err="1"/>
                        <a:t>полнение</a:t>
                      </a:r>
                      <a:r>
                        <a:rPr lang="ru-RU" dirty="0"/>
                        <a:t> — в виде файла, находящего на самом верхнем</a:t>
                      </a:r>
                    </a:p>
                    <a:p>
                      <a:r>
                        <a:rPr lang="ru-RU" dirty="0"/>
                        <a:t>уровне иерархии (например, по команде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 -m </a:t>
                      </a:r>
                      <a:r>
                        <a:rPr lang="ru-RU" dirty="0" err="1"/>
                        <a:t>pdb</a:t>
                      </a:r>
                      <a:endParaRPr lang="ru-RU" dirty="0"/>
                    </a:p>
                    <a:p>
                      <a:r>
                        <a:rPr lang="ru-RU" dirty="0"/>
                        <a:t>s.py модуль </a:t>
                      </a:r>
                      <a:r>
                        <a:rPr lang="ru-RU" dirty="0" err="1"/>
                        <a:t>pdb</a:t>
                      </a:r>
                      <a:r>
                        <a:rPr lang="ru-RU" dirty="0"/>
                        <a:t> отладки программ на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, находя-</a:t>
                      </a:r>
                    </a:p>
                    <a:p>
                      <a:r>
                        <a:rPr lang="ru-RU" dirty="0" err="1"/>
                        <a:t>щийся</a:t>
                      </a:r>
                      <a:r>
                        <a:rPr lang="ru-RU" dirty="0"/>
                        <a:t> в каталоге стандартной библиотеки, выполняется с</a:t>
                      </a:r>
                    </a:p>
                    <a:p>
                      <a:r>
                        <a:rPr lang="ru-RU" dirty="0"/>
                        <a:t>аргументом s.py).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9833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8143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1040703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AAF1A6-DAE8-4784-9F94-222E67E26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Коды </a:t>
            </a:r>
            <a:r>
              <a:rPr lang="en-US" dirty="0"/>
              <a:t>http-</a:t>
            </a:r>
            <a:r>
              <a:rPr lang="ru-RU" dirty="0"/>
              <a:t>ответа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A8BA7ACC-2CD6-4C3B-BC7D-E51FC7B616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5088648"/>
              </p:ext>
            </p:extLst>
          </p:nvPr>
        </p:nvGraphicFramePr>
        <p:xfrm>
          <a:off x="838200" y="1474751"/>
          <a:ext cx="10515600" cy="439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9577">
                  <a:extLst>
                    <a:ext uri="{9D8B030D-6E8A-4147-A177-3AD203B41FA5}">
                      <a16:colId xmlns:a16="http://schemas.microsoft.com/office/drawing/2014/main" val="2284258943"/>
                    </a:ext>
                  </a:extLst>
                </a:gridCol>
                <a:gridCol w="9206023">
                  <a:extLst>
                    <a:ext uri="{9D8B030D-6E8A-4147-A177-3AD203B41FA5}">
                      <a16:colId xmlns:a16="http://schemas.microsoft.com/office/drawing/2014/main" val="3012814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Класс кода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559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1xx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Информирование о процессе передачи.</a:t>
                      </a:r>
                    </a:p>
                    <a:p>
                      <a:r>
                        <a:rPr lang="ru-RU" dirty="0"/>
                        <a:t>Сами сообщения от сервера содержат только стартовую строку ответа и, если требуется, несколько специфичных для ответа полей заголовка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980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2xx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Информирование о случаях успешного принятия и обработки запроса клиента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85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3xx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Сообщает клиенту, что для успешного выполнения операции необходимо сделать другой запрос (как правило по другому URI). Из данного класса пять кодов 301, 302, 303, 305 и 307 относятся непосредственно к </a:t>
                      </a:r>
                      <a:r>
                        <a:rPr lang="ru-RU" dirty="0" err="1"/>
                        <a:t>перенаправлениям</a:t>
                      </a:r>
                      <a:r>
                        <a:rPr lang="ru-RU" dirty="0"/>
                        <a:t> (</a:t>
                      </a:r>
                      <a:r>
                        <a:rPr lang="ru-RU" dirty="0" err="1"/>
                        <a:t>редирект</a:t>
                      </a:r>
                      <a:r>
                        <a:rPr lang="ru-RU" dirty="0"/>
                        <a:t>). Адрес, по которому клиенту следует произвести запрос, сервер указывает в заголовке </a:t>
                      </a:r>
                      <a:r>
                        <a:rPr lang="ru-RU" dirty="0" err="1"/>
                        <a:t>Location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945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4xx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Указание ошибок со стороны клиента. При использовании всех методов, кроме HEAD, сервер должен вернуть в теле сообщения гипертекстовое пояснение для пользователя.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08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5xx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Информирование о случаях неудачного выполнения операции по вине сервера. Для всех ситуаций, кроме использования метода HEAD, сервер должен включать в тело сообщения объяснение, которое клиент отобразит пользователю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6390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8521259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AAF1A6-DAE8-4784-9F94-222E67E26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Коды </a:t>
            </a:r>
            <a:r>
              <a:rPr lang="en-US" dirty="0"/>
              <a:t>http-</a:t>
            </a:r>
            <a:r>
              <a:rPr lang="ru-RU" dirty="0"/>
              <a:t>ответа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A8BA7ACC-2CD6-4C3B-BC7D-E51FC7B616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3166924"/>
              </p:ext>
            </p:extLst>
          </p:nvPr>
        </p:nvGraphicFramePr>
        <p:xfrm>
          <a:off x="825794" y="1651058"/>
          <a:ext cx="10515601" cy="503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5782">
                  <a:extLst>
                    <a:ext uri="{9D8B030D-6E8A-4147-A177-3AD203B41FA5}">
                      <a16:colId xmlns:a16="http://schemas.microsoft.com/office/drawing/2014/main" val="2284258943"/>
                    </a:ext>
                  </a:extLst>
                </a:gridCol>
                <a:gridCol w="2275367">
                  <a:extLst>
                    <a:ext uri="{9D8B030D-6E8A-4147-A177-3AD203B41FA5}">
                      <a16:colId xmlns:a16="http://schemas.microsoft.com/office/drawing/2014/main" val="3012814677"/>
                    </a:ext>
                  </a:extLst>
                </a:gridCol>
                <a:gridCol w="6994452">
                  <a:extLst>
                    <a:ext uri="{9D8B030D-6E8A-4147-A177-3AD203B41FA5}">
                      <a16:colId xmlns:a16="http://schemas.microsoft.com/office/drawing/2014/main" val="25825368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Комментарий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559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Успешный запрос. Если клиентом были запрошены какие-либо данные, то они находятся в заголовке и/или теле сообщения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980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301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/>
                        <a:t>Moved</a:t>
                      </a:r>
                      <a:r>
                        <a:rPr lang="ru-RU" dirty="0"/>
                        <a:t> </a:t>
                      </a:r>
                      <a:r>
                        <a:rPr lang="ru-RU" dirty="0" err="1"/>
                        <a:t>Permanently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Запрошенный документ был окончательно перенесен на новый URI, указанный в поле 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Location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заголовка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85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Unauthorized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Для доступа к запрашиваемому ресурсу требуется аутентификация. В заголовке ответ должен содержать поле WWW-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Authenticate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с перечнем условий аутентификации. Клиент может повторить запрос, включив в заголовок сообщения поле 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Authorization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с требуемыми для аутентификации данными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945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Forbidden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Сервер понял запрос, но он отказывается его выполнять из-за ограничений в доступе для клиента к указанному ресурсу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08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Found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Сервер понял запрос, но не нашёл соответствующего ресурса по указанному URI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639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500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Internal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Error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Любая внутренняя ошибка сервера, которая не входит в рамки остальных ошибок класса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25761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5E6174C-9DAA-400E-865A-63652340BC5F}"/>
              </a:ext>
            </a:extLst>
          </p:cNvPr>
          <p:cNvSpPr txBox="1"/>
          <p:nvPr/>
        </p:nvSpPr>
        <p:spPr>
          <a:xfrm>
            <a:off x="825794" y="1118979"/>
            <a:ext cx="3644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Часто используемые коды ошибок</a:t>
            </a:r>
            <a:r>
              <a:rPr lang="en-US" dirty="0"/>
              <a:t>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4033205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3253B5-E91F-4526-A27D-A17792A22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Выполнения </a:t>
            </a:r>
            <a:r>
              <a:rPr lang="en-US" dirty="0"/>
              <a:t>http-</a:t>
            </a:r>
            <a:r>
              <a:rPr lang="ru-RU" dirty="0"/>
              <a:t>запроса на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393272-CE60-4BA9-8F83-05ABD1BFE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выполнения </a:t>
            </a:r>
            <a:r>
              <a:rPr lang="en-US" dirty="0"/>
              <a:t>http-</a:t>
            </a:r>
            <a:r>
              <a:rPr lang="ru-RU" dirty="0"/>
              <a:t>запросов необходимо:</a:t>
            </a:r>
          </a:p>
          <a:p>
            <a:pPr lvl="1"/>
            <a:r>
              <a:rPr lang="ru-RU" dirty="0"/>
              <a:t>Воспользоваться библиотекой </a:t>
            </a:r>
            <a:r>
              <a:rPr lang="en-US" dirty="0"/>
              <a:t>Requests </a:t>
            </a:r>
            <a:r>
              <a:rPr lang="ru-RU" dirty="0"/>
              <a:t>или </a:t>
            </a:r>
            <a:r>
              <a:rPr lang="en-US" dirty="0" err="1"/>
              <a:t>aiohttp</a:t>
            </a:r>
            <a:endParaRPr lang="en-US" dirty="0"/>
          </a:p>
          <a:p>
            <a:pPr lvl="1"/>
            <a:r>
              <a:rPr lang="ru-RU" dirty="0"/>
              <a:t>Сформировать </a:t>
            </a:r>
            <a:r>
              <a:rPr lang="en-US" dirty="0"/>
              <a:t>URL </a:t>
            </a:r>
            <a:r>
              <a:rPr lang="ru-RU" dirty="0"/>
              <a:t>запроса и передать необходимые данные</a:t>
            </a:r>
          </a:p>
          <a:p>
            <a:pPr lvl="1"/>
            <a:r>
              <a:rPr lang="ru-RU" dirty="0"/>
              <a:t>Проанализировать код ответа</a:t>
            </a:r>
          </a:p>
          <a:p>
            <a:pPr lvl="1"/>
            <a:r>
              <a:rPr lang="ru-RU" dirty="0"/>
              <a:t>Извлечь полученные данные из ответа</a:t>
            </a:r>
          </a:p>
        </p:txBody>
      </p:sp>
    </p:spTree>
    <p:extLst>
      <p:ext uri="{BB962C8B-B14F-4D97-AF65-F5344CB8AC3E}">
        <p14:creationId xmlns:p14="http://schemas.microsoft.com/office/powerpoint/2010/main" val="2461741812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DB4431-72B5-4E7F-ACD5-F709273FC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Библиотека </a:t>
            </a:r>
            <a:r>
              <a:rPr lang="en-US" dirty="0"/>
              <a:t>Requests</a:t>
            </a:r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62D84BBF-3C08-4A05-8EF7-FC8313D358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6440852"/>
              </p:ext>
            </p:extLst>
          </p:nvPr>
        </p:nvGraphicFramePr>
        <p:xfrm>
          <a:off x="838200" y="1825625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5214">
                  <a:extLst>
                    <a:ext uri="{9D8B030D-6E8A-4147-A177-3AD203B41FA5}">
                      <a16:colId xmlns:a16="http://schemas.microsoft.com/office/drawing/2014/main" val="385893638"/>
                    </a:ext>
                  </a:extLst>
                </a:gridCol>
                <a:gridCol w="7430386">
                  <a:extLst>
                    <a:ext uri="{9D8B030D-6E8A-4147-A177-3AD203B41FA5}">
                      <a16:colId xmlns:a16="http://schemas.microsoft.com/office/drawing/2014/main" val="41427980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Метод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527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requests.get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url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Выполнить </a:t>
                      </a:r>
                      <a:r>
                        <a:rPr lang="en-US" dirty="0"/>
                        <a:t>GET </a:t>
                      </a:r>
                      <a:r>
                        <a:rPr lang="ru-RU" dirty="0"/>
                        <a:t>запрос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211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requests.post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url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Выполнить </a:t>
                      </a:r>
                      <a:r>
                        <a:rPr lang="en-US" dirty="0"/>
                        <a:t>POST </a:t>
                      </a:r>
                      <a:r>
                        <a:rPr lang="ru-RU" dirty="0"/>
                        <a:t>запрос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262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requests.delete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url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Выполнить </a:t>
                      </a:r>
                      <a:r>
                        <a:rPr lang="en-US" dirty="0"/>
                        <a:t>DELETE </a:t>
                      </a:r>
                      <a:r>
                        <a:rPr lang="ru-RU" dirty="0"/>
                        <a:t>запрос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93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requests.head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url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Выполнить </a:t>
                      </a:r>
                      <a:r>
                        <a:rPr lang="en-US" dirty="0"/>
                        <a:t>HEAD </a:t>
                      </a:r>
                      <a:r>
                        <a:rPr lang="ru-RU" dirty="0"/>
                        <a:t>запрос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9716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9058702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B23198-7731-45E7-8CD1-4635B513E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</a:t>
            </a:r>
            <a:r>
              <a:rPr lang="en-US" dirty="0"/>
              <a:t>http-</a:t>
            </a:r>
            <a:r>
              <a:rPr lang="ru-RU" dirty="0"/>
              <a:t>ответа на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5A14F2-82D3-4924-B916-3B63D479CAB7}"/>
              </a:ext>
            </a:extLst>
          </p:cNvPr>
          <p:cNvSpPr txBox="1"/>
          <p:nvPr/>
        </p:nvSpPr>
        <p:spPr>
          <a:xfrm>
            <a:off x="940982" y="3320652"/>
            <a:ext cx="6974958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requests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 = r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requests.get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'http://learn.python.ru'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(response)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D76C64A3-018B-46C5-94E1-A874218E72FB}"/>
              </a:ext>
            </a:extLst>
          </p:cNvPr>
          <p:cNvSpPr/>
          <p:nvPr/>
        </p:nvSpPr>
        <p:spPr>
          <a:xfrm>
            <a:off x="8559209" y="3833778"/>
            <a:ext cx="2945219" cy="923331"/>
          </a:xfrm>
          <a:prstGeom prst="wedgeRectCallout">
            <a:avLst>
              <a:gd name="adj1" fmla="val -83288"/>
              <a:gd name="adj2" fmla="val -365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Отправка запроса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339EE345-D05D-41AC-B2B4-B52C55B2D464}"/>
              </a:ext>
            </a:extLst>
          </p:cNvPr>
          <p:cNvSpPr/>
          <p:nvPr/>
        </p:nvSpPr>
        <p:spPr>
          <a:xfrm>
            <a:off x="4625163" y="1403498"/>
            <a:ext cx="2073349" cy="744279"/>
          </a:xfrm>
          <a:prstGeom prst="wedgeRectCallout">
            <a:avLst>
              <a:gd name="adj1" fmla="val -153141"/>
              <a:gd name="adj2" fmla="val 2182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Импорт библиотеки	</a:t>
            </a:r>
          </a:p>
        </p:txBody>
      </p:sp>
    </p:spTree>
    <p:extLst>
      <p:ext uri="{BB962C8B-B14F-4D97-AF65-F5344CB8AC3E}">
        <p14:creationId xmlns:p14="http://schemas.microsoft.com/office/powerpoint/2010/main" val="1781796195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D2036C-EEAD-46CD-93B6-9BDECD3E1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/>
              <a:t>Разработка </a:t>
            </a:r>
            <a:r>
              <a:rPr lang="en-US" dirty="0"/>
              <a:t>http-</a:t>
            </a:r>
            <a:r>
              <a:rPr lang="ru-RU" dirty="0"/>
              <a:t>клиента для сервиса Центробанка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BFE0CA-3C12-4DB9-BA73-92E8A0EFE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ru-RU" dirty="0"/>
              <a:t>Нашему боту необходимо получать курс валют с сервера Центробанка</a:t>
            </a:r>
          </a:p>
          <a:p>
            <a:r>
              <a:rPr lang="ru-RU" dirty="0"/>
              <a:t>Ознакомьтесь с возможностями этого сервиса используя официальную документацию </a:t>
            </a:r>
            <a:r>
              <a:rPr lang="en-US" dirty="0">
                <a:hlinkClick r:id="rId2"/>
              </a:rPr>
              <a:t>https://cbu.uz/ru/arkhiv-kursov-valyut/veb-masteram/</a:t>
            </a:r>
            <a:r>
              <a:rPr lang="ru-RU" dirty="0"/>
              <a:t>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CA771CA-1DF5-4D55-921D-3E5E03838A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952"/>
          <a:stretch/>
        </p:blipFill>
        <p:spPr>
          <a:xfrm>
            <a:off x="2296633" y="3429000"/>
            <a:ext cx="6854456" cy="3243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519662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D2036C-EEAD-46CD-93B6-9BDECD3E1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/>
              <a:t>Разработка </a:t>
            </a:r>
            <a:r>
              <a:rPr lang="en-US" dirty="0"/>
              <a:t>http-</a:t>
            </a:r>
            <a:r>
              <a:rPr lang="ru-RU" dirty="0"/>
              <a:t>клиента для сервиса Центробанка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BFE0CA-3C12-4DB9-BA73-92E8A0EFE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ru-RU" dirty="0"/>
              <a:t>Нашему боту необходимо получать курс валют с сервера Центробанка</a:t>
            </a:r>
          </a:p>
          <a:p>
            <a:r>
              <a:rPr lang="ru-RU" dirty="0"/>
              <a:t>Ознакомьтесь с возможностями этого сервиса используя официальную документацию </a:t>
            </a:r>
            <a:r>
              <a:rPr lang="en-US" dirty="0">
                <a:hlinkClick r:id="rId2"/>
              </a:rPr>
              <a:t>https://cbu.uz/ru/arkhiv-kursov-valyut/veb-masteram/</a:t>
            </a:r>
            <a:r>
              <a:rPr lang="ru-RU" dirty="0"/>
              <a:t>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CA771CA-1DF5-4D55-921D-3E5E03838A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952"/>
          <a:stretch/>
        </p:blipFill>
        <p:spPr>
          <a:xfrm>
            <a:off x="2296633" y="3429000"/>
            <a:ext cx="6854456" cy="3243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962619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D2036C-EEAD-46CD-93B6-9BDECD3E1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/>
              <a:t>Разработка </a:t>
            </a:r>
            <a:r>
              <a:rPr lang="en-US" dirty="0"/>
              <a:t>http-</a:t>
            </a:r>
            <a:r>
              <a:rPr lang="ru-RU" dirty="0"/>
              <a:t>клиента для сервиса Центробанка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BFE0CA-3C12-4DB9-BA73-92E8A0EFE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ru-RU" dirty="0"/>
              <a:t>Сформируем запрос, который позволит узнать курс национальной валюты к Российскому рублю</a:t>
            </a:r>
          </a:p>
          <a:p>
            <a:r>
              <a:rPr lang="ru-RU" dirty="0"/>
              <a:t>Будем получать ответ в формате </a:t>
            </a:r>
            <a:r>
              <a:rPr lang="en-US" dirty="0"/>
              <a:t>JSON</a:t>
            </a:r>
          </a:p>
          <a:p>
            <a:r>
              <a:rPr lang="ru-RU" dirty="0"/>
              <a:t>Для запроса, согласно описанию, будем использовать </a:t>
            </a:r>
            <a:r>
              <a:rPr lang="en-US" dirty="0"/>
              <a:t>URL: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http://cbu.uz/ru/arkhiv-kursov-valyut/json/RUB/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54097782"/>
      </p:ext>
    </p:extLst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D2036C-EEAD-46CD-93B6-9BDECD3E1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/>
              <a:t>Разработка </a:t>
            </a:r>
            <a:r>
              <a:rPr lang="en-US" dirty="0"/>
              <a:t>http-</a:t>
            </a:r>
            <a:r>
              <a:rPr lang="ru-RU" dirty="0"/>
              <a:t>клиента для сервиса Центробанка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D5F6E7-715E-422F-8DA8-C6D6C4BD2438}"/>
              </a:ext>
            </a:extLst>
          </p:cNvPr>
          <p:cNvSpPr txBox="1"/>
          <p:nvPr/>
        </p:nvSpPr>
        <p:spPr>
          <a:xfrm>
            <a:off x="308344" y="2274838"/>
            <a:ext cx="9590568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requests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requests.get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'http://cbu.uz/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ru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arkhiv-kursov-valyut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/json/RUB/'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response.status_code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result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response.json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(result)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(result[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"Rate"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Ошибка:</a:t>
            </a:r>
            <a:r>
              <a:rPr lang="ru-RU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response.status_code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4C7BDE23-5A62-4D0A-A216-45858A533A09}"/>
              </a:ext>
            </a:extLst>
          </p:cNvPr>
          <p:cNvSpPr/>
          <p:nvPr/>
        </p:nvSpPr>
        <p:spPr>
          <a:xfrm>
            <a:off x="4136065" y="5514182"/>
            <a:ext cx="3104707" cy="935665"/>
          </a:xfrm>
          <a:prstGeom prst="wedgeRectCallout">
            <a:avLst>
              <a:gd name="adj1" fmla="val -118436"/>
              <a:gd name="adj2" fmla="val -2181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Извлекаем объект с данными. Сервис возвращает массив объектов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D9FB683F-8D8C-4765-9C01-CA5002B14D82}"/>
              </a:ext>
            </a:extLst>
          </p:cNvPr>
          <p:cNvSpPr/>
          <p:nvPr/>
        </p:nvSpPr>
        <p:spPr>
          <a:xfrm>
            <a:off x="7899990" y="5433238"/>
            <a:ext cx="3453809" cy="1027242"/>
          </a:xfrm>
          <a:prstGeom prst="wedgeRectCallout">
            <a:avLst>
              <a:gd name="adj1" fmla="val -183230"/>
              <a:gd name="adj2" fmla="val -1848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Получаем курс валют. Могут быть другие имена, например </a:t>
            </a:r>
            <a:r>
              <a:rPr lang="en-US" dirty="0"/>
              <a:t>Nominal, Diff </a:t>
            </a:r>
            <a:r>
              <a:rPr lang="ru-RU" dirty="0"/>
              <a:t>и т.д.</a:t>
            </a:r>
          </a:p>
        </p:txBody>
      </p:sp>
    </p:spTree>
    <p:extLst>
      <p:ext uri="{BB962C8B-B14F-4D97-AF65-F5344CB8AC3E}">
        <p14:creationId xmlns:p14="http://schemas.microsoft.com/office/powerpoint/2010/main" val="2287122244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DA0C5B-22B2-4725-A4B6-9739463F6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сервисом Центробанка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0984BF-9A5C-4403-9655-3F8E69460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Напишите скрипт, который получает курс валюты за указанную дату</a:t>
            </a:r>
          </a:p>
          <a:p>
            <a:r>
              <a:rPr lang="ru-RU" dirty="0"/>
              <a:t>Напишите скрипт, который получает курс по всем валютам за указанную дату</a:t>
            </a:r>
          </a:p>
          <a:p>
            <a:r>
              <a:rPr lang="ru-RU" dirty="0"/>
              <a:t>Напишите скрипт, который получает курс </a:t>
            </a:r>
            <a:r>
              <a:rPr lang="en-US" dirty="0"/>
              <a:t>USD </a:t>
            </a:r>
            <a:r>
              <a:rPr lang="ru-RU" dirty="0"/>
              <a:t>за указанную дату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4496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3DCCD3-C6F0-42AD-B34D-88DED569B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тренинга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84740B-5D8D-421A-B72D-D75A732EF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Получить начальную алгоритмическую подготовку</a:t>
            </a:r>
            <a:endParaRPr lang="en-US" dirty="0"/>
          </a:p>
          <a:p>
            <a:r>
              <a:rPr lang="ru-RU" dirty="0"/>
              <a:t>Получить навыки разработки телеграмм-ботов на </a:t>
            </a:r>
            <a:r>
              <a:rPr lang="en-US" dirty="0"/>
              <a:t>Python</a:t>
            </a:r>
            <a:endParaRPr lang="ru-RU" dirty="0"/>
          </a:p>
        </p:txBody>
      </p:sp>
      <p:pic>
        <p:nvPicPr>
          <p:cNvPr id="2050" name="Picture 2" descr="цель, Цель, прицеливание, мишень для дротиков, фокус, стрела, s, умение,  крупный план, дротик, достижение | Pikist">
            <a:extLst>
              <a:ext uri="{FF2B5EF4-FFF2-40B4-BE49-F238E27FC236}">
                <a16:creationId xmlns:a16="http://schemas.microsoft.com/office/drawing/2014/main" id="{629F8E9B-7AE6-48BF-A55C-933431237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158" y="2966483"/>
            <a:ext cx="4991986" cy="3743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9955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7FDE2E-3FCD-457A-8BCE-2722C763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F010B2-4943-41E1-8EE3-9C1DA8BEC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PyCharm</a:t>
            </a:r>
            <a:r>
              <a:rPr lang="ru-RU" dirty="0"/>
              <a:t> — интегрированная среда разработки для языка программирования </a:t>
            </a:r>
            <a:r>
              <a:rPr lang="ru-RU" dirty="0" err="1"/>
              <a:t>Python</a:t>
            </a:r>
            <a:endParaRPr lang="ru-RU" dirty="0"/>
          </a:p>
          <a:p>
            <a:r>
              <a:rPr lang="ru-RU" dirty="0"/>
              <a:t>Предоставляет средства для анализа кода, графический отладчик, инструмент для запуска юнит-тестов и поддерживает веб-разработку на </a:t>
            </a:r>
            <a:r>
              <a:rPr lang="ru-RU" dirty="0" err="1"/>
              <a:t>Django</a:t>
            </a:r>
            <a:endParaRPr lang="ru-RU" dirty="0"/>
          </a:p>
          <a:p>
            <a:r>
              <a:rPr lang="ru-RU" dirty="0" err="1"/>
              <a:t>PyCharm</a:t>
            </a:r>
            <a:r>
              <a:rPr lang="ru-RU" dirty="0"/>
              <a:t> разработана компанией </a:t>
            </a:r>
            <a:r>
              <a:rPr lang="ru-RU" dirty="0" err="1"/>
              <a:t>JetBrains</a:t>
            </a:r>
            <a:r>
              <a:rPr lang="ru-RU" dirty="0"/>
              <a:t>[5] на основе </a:t>
            </a:r>
            <a:r>
              <a:rPr lang="ru-RU" dirty="0" err="1"/>
              <a:t>IntelliJ</a:t>
            </a:r>
            <a:r>
              <a:rPr lang="ru-RU" dirty="0"/>
              <a:t> IDEA</a:t>
            </a:r>
          </a:p>
        </p:txBody>
      </p:sp>
      <p:pic>
        <p:nvPicPr>
          <p:cNvPr id="1026" name="Picture 2" descr="upload.wikimedia.org/wikipedia/commons/thumb/a/...">
            <a:extLst>
              <a:ext uri="{FF2B5EF4-FFF2-40B4-BE49-F238E27FC236}">
                <a16:creationId xmlns:a16="http://schemas.microsoft.com/office/drawing/2014/main" id="{F609B747-1972-4BC4-A6C7-DE9BE135C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077" y="4540102"/>
            <a:ext cx="2222205" cy="2222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9198368"/>
      </p:ext>
    </p:extLst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DFAD3F-3EA9-43CD-86BD-35D8441BB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http-</a:t>
            </a:r>
            <a:r>
              <a:rPr lang="ru-RU" dirty="0"/>
              <a:t>запрос с параметрами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CFDC34-EED6-4378-ADFD-1FEF3A7F8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04924"/>
          </a:xfrm>
        </p:spPr>
        <p:txBody>
          <a:bodyPr/>
          <a:lstStyle/>
          <a:p>
            <a:r>
              <a:rPr lang="ru-RU" dirty="0"/>
              <a:t>Выполняем </a:t>
            </a:r>
            <a:r>
              <a:rPr lang="en-US" dirty="0"/>
              <a:t>get </a:t>
            </a:r>
            <a:r>
              <a:rPr lang="ru-RU" dirty="0"/>
              <a:t>запрос с параметрами: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FEE0AA-739A-4AC0-B783-A9757F731A0F}"/>
              </a:ext>
            </a:extLst>
          </p:cNvPr>
          <p:cNvSpPr txBox="1"/>
          <p:nvPr/>
        </p:nvSpPr>
        <p:spPr>
          <a:xfrm>
            <a:off x="1337930" y="3030578"/>
            <a:ext cx="8144539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requests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payload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'key1'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'value1'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'key2'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'value2'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requests.get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'https://httpbin.org/get'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=payload)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r.text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699187A2-E154-4F06-8165-E520ACEFFC78}"/>
              </a:ext>
            </a:extLst>
          </p:cNvPr>
          <p:cNvSpPr/>
          <p:nvPr/>
        </p:nvSpPr>
        <p:spPr>
          <a:xfrm>
            <a:off x="7485320" y="4742121"/>
            <a:ext cx="3710763" cy="1435395"/>
          </a:xfrm>
          <a:prstGeom prst="wedgeRectCallout">
            <a:avLst>
              <a:gd name="adj1" fmla="val -39560"/>
              <a:gd name="adj2" fmla="val -1020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Именованный параметр должен содержать словарь из которого будут сформированы параметры запроса</a:t>
            </a:r>
          </a:p>
        </p:txBody>
      </p:sp>
    </p:spTree>
    <p:extLst>
      <p:ext uri="{BB962C8B-B14F-4D97-AF65-F5344CB8AC3E}">
        <p14:creationId xmlns:p14="http://schemas.microsoft.com/office/powerpoint/2010/main" val="3930216453"/>
      </p:ext>
    </p:extLst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FA82F3-BEE2-4D98-8AD3-1DB7CAF79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Загружаем файл на сервер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4298B8-92E0-4BDB-8CBD-EF06BA1E1BE2}"/>
              </a:ext>
            </a:extLst>
          </p:cNvPr>
          <p:cNvSpPr txBox="1"/>
          <p:nvPr/>
        </p:nvSpPr>
        <p:spPr>
          <a:xfrm>
            <a:off x="838200" y="2328001"/>
            <a:ext cx="9039447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requests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sandbox.txt'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f.write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"&lt;h1&gt;test&lt;/h1&gt;"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'file'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sandbox.txt'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'sandbox.txt'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'text/html'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requests.post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'https://httpbin.org/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post'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response.text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D29040DD-FA4F-4960-8DBC-95763ECA9B03}"/>
              </a:ext>
            </a:extLst>
          </p:cNvPr>
          <p:cNvSpPr/>
          <p:nvPr/>
        </p:nvSpPr>
        <p:spPr>
          <a:xfrm>
            <a:off x="8676167" y="563526"/>
            <a:ext cx="2677633" cy="1127162"/>
          </a:xfrm>
          <a:prstGeom prst="wedgeRectCallout">
            <a:avLst>
              <a:gd name="adj1" fmla="val -266233"/>
              <a:gd name="adj2" fmla="val 1945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Словарь содержит кортеж из имени файла, его содержимого и </a:t>
            </a:r>
            <a:r>
              <a:rPr lang="en-US" dirty="0"/>
              <a:t>MIME </a:t>
            </a:r>
            <a:r>
              <a:rPr lang="ru-RU" dirty="0"/>
              <a:t>типа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8CC2717B-D9B3-48CE-9CE6-658BC149781D}"/>
              </a:ext>
            </a:extLst>
          </p:cNvPr>
          <p:cNvSpPr/>
          <p:nvPr/>
        </p:nvSpPr>
        <p:spPr>
          <a:xfrm>
            <a:off x="9198934" y="4284920"/>
            <a:ext cx="2677633" cy="1325563"/>
          </a:xfrm>
          <a:prstGeom prst="wedgeRectCallout">
            <a:avLst>
              <a:gd name="adj1" fmla="val -112776"/>
              <a:gd name="adj2" fmla="val -878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Именованный параметр  </a:t>
            </a:r>
            <a:r>
              <a:rPr lang="en-US" dirty="0"/>
              <a:t>files </a:t>
            </a:r>
            <a:r>
              <a:rPr lang="ru-RU" dirty="0"/>
              <a:t>содержит</a:t>
            </a:r>
            <a:r>
              <a:rPr lang="en-US" dirty="0"/>
              <a:t> </a:t>
            </a:r>
            <a:r>
              <a:rPr lang="ru-RU" dirty="0"/>
              <a:t>ссылку на словарь с описанием </a:t>
            </a:r>
            <a:r>
              <a:rPr lang="ru-RU" dirty="0" err="1"/>
              <a:t>щагружаемого</a:t>
            </a:r>
            <a:r>
              <a:rPr lang="ru-RU" dirty="0"/>
              <a:t> файла </a:t>
            </a:r>
          </a:p>
        </p:txBody>
      </p:sp>
    </p:spTree>
    <p:extLst>
      <p:ext uri="{BB962C8B-B14F-4D97-AF65-F5344CB8AC3E}">
        <p14:creationId xmlns:p14="http://schemas.microsoft.com/office/powerpoint/2010/main" val="111070770"/>
      </p:ext>
    </p:extLst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7EBCD3-9943-4620-9C4B-B276149C7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ошибок при работе с </a:t>
            </a:r>
            <a:r>
              <a:rPr lang="en-US" dirty="0"/>
              <a:t>Requests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C73106-FA7E-48FE-9FBC-9570498A7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3302" y="1825625"/>
            <a:ext cx="4908698" cy="4351338"/>
          </a:xfrm>
        </p:spPr>
        <p:txBody>
          <a:bodyPr>
            <a:normAutofit/>
          </a:bodyPr>
          <a:lstStyle/>
          <a:p>
            <a:r>
              <a:rPr lang="ru-RU" dirty="0"/>
              <a:t>Имя исключения, связанного с той или иной ошибкой нужно смотреть в документации библиотеки</a:t>
            </a:r>
            <a:r>
              <a:rPr lang="en-US" dirty="0"/>
              <a:t> Requests</a:t>
            </a:r>
            <a:r>
              <a:rPr lang="ru-RU" dirty="0"/>
              <a:t>!</a:t>
            </a:r>
            <a:endParaRPr lang="en-US" dirty="0"/>
          </a:p>
          <a:p>
            <a:r>
              <a:rPr lang="ru-RU" dirty="0"/>
              <a:t>Часто используемые:</a:t>
            </a:r>
          </a:p>
          <a:p>
            <a:pPr lvl="1"/>
            <a:r>
              <a:rPr lang="en-US" dirty="0" err="1"/>
              <a:t>ConnectionError</a:t>
            </a:r>
            <a:endParaRPr lang="ru-RU" dirty="0"/>
          </a:p>
          <a:p>
            <a:pPr lvl="1"/>
            <a:r>
              <a:rPr lang="en-US" dirty="0" err="1"/>
              <a:t>requests.exceptions</a:t>
            </a:r>
            <a:r>
              <a:rPr lang="en-US" dirty="0"/>
              <a:t>.</a:t>
            </a:r>
            <a:br>
              <a:rPr lang="ru-RU" dirty="0"/>
            </a:br>
            <a:r>
              <a:rPr lang="en-US" dirty="0" err="1"/>
              <a:t>RequestException</a:t>
            </a:r>
            <a:endParaRPr lang="ru-RU" dirty="0"/>
          </a:p>
        </p:txBody>
      </p: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F947E070-E952-435C-BA7F-CDC898DCF819}"/>
              </a:ext>
            </a:extLst>
          </p:cNvPr>
          <p:cNvGrpSpPr/>
          <p:nvPr/>
        </p:nvGrpSpPr>
        <p:grpSpPr>
          <a:xfrm>
            <a:off x="552893" y="1552354"/>
            <a:ext cx="6634716" cy="5071730"/>
            <a:chOff x="2169042" y="1095154"/>
            <a:chExt cx="6634716" cy="5071730"/>
          </a:xfrm>
        </p:grpSpPr>
        <p:sp>
          <p:nvSpPr>
            <p:cNvPr id="37" name="Прямоугольник: скругленные углы 36">
              <a:extLst>
                <a:ext uri="{FF2B5EF4-FFF2-40B4-BE49-F238E27FC236}">
                  <a16:creationId xmlns:a16="http://schemas.microsoft.com/office/drawing/2014/main" id="{07F581A6-43EE-4EC6-9AA1-28D5716E1B74}"/>
                </a:ext>
              </a:extLst>
            </p:cNvPr>
            <p:cNvSpPr/>
            <p:nvPr/>
          </p:nvSpPr>
          <p:spPr>
            <a:xfrm>
              <a:off x="2169042" y="1095154"/>
              <a:ext cx="6634716" cy="50717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/>
                <a:t>try:</a:t>
              </a:r>
            </a:p>
            <a:p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endParaRPr lang="ru-RU" sz="2000" dirty="0"/>
            </a:p>
            <a:p>
              <a:r>
                <a:rPr lang="en-US" sz="2000" dirty="0"/>
                <a:t>except    </a:t>
              </a:r>
              <a:r>
                <a:rPr lang="ru-RU" sz="2000" dirty="0"/>
                <a:t>    </a:t>
              </a:r>
              <a:r>
                <a:rPr lang="en-US" sz="2000" dirty="0"/>
                <a:t>            </a:t>
              </a:r>
              <a:r>
                <a:rPr lang="ru-RU" sz="2000" dirty="0"/>
                <a:t>            </a:t>
              </a:r>
              <a:r>
                <a:rPr lang="en-US" sz="2000" dirty="0"/>
                <a:t> as:</a:t>
              </a:r>
            </a:p>
            <a:p>
              <a:endParaRPr lang="ru-RU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except             </a:t>
              </a:r>
              <a:r>
                <a:rPr lang="ru-RU" sz="2000" dirty="0"/>
                <a:t>    </a:t>
              </a:r>
              <a:r>
                <a:rPr lang="en-US" sz="2000" dirty="0"/>
                <a:t>  </a:t>
              </a:r>
              <a:r>
                <a:rPr lang="ru-RU" sz="2000" dirty="0"/>
                <a:t>             </a:t>
              </a:r>
              <a:r>
                <a:rPr lang="en-US" sz="2000" dirty="0"/>
                <a:t> as:</a:t>
              </a:r>
            </a:p>
            <a:p>
              <a:r>
                <a:rPr lang="ru-RU" sz="2000" dirty="0"/>
                <a:t>      </a:t>
              </a:r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finally:</a:t>
              </a:r>
            </a:p>
            <a:p>
              <a:endParaRPr lang="ru-RU" sz="2000" dirty="0"/>
            </a:p>
          </p:txBody>
        </p:sp>
        <p:sp>
          <p:nvSpPr>
            <p:cNvPr id="38" name="Прямоугольник: скругленные углы 37">
              <a:extLst>
                <a:ext uri="{FF2B5EF4-FFF2-40B4-BE49-F238E27FC236}">
                  <a16:creationId xmlns:a16="http://schemas.microsoft.com/office/drawing/2014/main" id="{AF0D41F9-535B-4064-B186-5934F424CBBD}"/>
                </a:ext>
              </a:extLst>
            </p:cNvPr>
            <p:cNvSpPr/>
            <p:nvPr/>
          </p:nvSpPr>
          <p:spPr>
            <a:xfrm>
              <a:off x="2519916" y="1662299"/>
              <a:ext cx="5709683" cy="701749"/>
            </a:xfrm>
            <a:prstGeom prst="roundRect">
              <a:avLst/>
            </a:prstGeom>
            <a:solidFill>
              <a:srgbClr val="00B05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КОД, В КОТОРОМ МОГУТ БЫТЬ ОШИБКИ</a:t>
              </a:r>
            </a:p>
          </p:txBody>
        </p:sp>
        <p:sp>
          <p:nvSpPr>
            <p:cNvPr id="39" name="Прямоугольник: скругленные углы 38">
              <a:extLst>
                <a:ext uri="{FF2B5EF4-FFF2-40B4-BE49-F238E27FC236}">
                  <a16:creationId xmlns:a16="http://schemas.microsoft.com/office/drawing/2014/main" id="{D5245881-5494-4880-8082-34F9FD8C48F1}"/>
                </a:ext>
              </a:extLst>
            </p:cNvPr>
            <p:cNvSpPr/>
            <p:nvPr/>
          </p:nvSpPr>
          <p:spPr>
            <a:xfrm>
              <a:off x="3232298" y="2525288"/>
              <a:ext cx="1743739" cy="531628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40" name="Прямоугольник: скругленные углы 39">
              <a:extLst>
                <a:ext uri="{FF2B5EF4-FFF2-40B4-BE49-F238E27FC236}">
                  <a16:creationId xmlns:a16="http://schemas.microsoft.com/office/drawing/2014/main" id="{C80EC5F2-0921-49DF-B66A-C134F069261A}"/>
                </a:ext>
              </a:extLst>
            </p:cNvPr>
            <p:cNvSpPr/>
            <p:nvPr/>
          </p:nvSpPr>
          <p:spPr>
            <a:xfrm>
              <a:off x="3232297" y="3942103"/>
              <a:ext cx="1743739" cy="53162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41" name="Прямоугольник: скругленные углы 40">
              <a:extLst>
                <a:ext uri="{FF2B5EF4-FFF2-40B4-BE49-F238E27FC236}">
                  <a16:creationId xmlns:a16="http://schemas.microsoft.com/office/drawing/2014/main" id="{2CEF38B5-73AE-4344-997F-035C1DF56AB2}"/>
                </a:ext>
              </a:extLst>
            </p:cNvPr>
            <p:cNvSpPr/>
            <p:nvPr/>
          </p:nvSpPr>
          <p:spPr>
            <a:xfrm>
              <a:off x="5486400" y="2525288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42" name="Прямоугольник: скругленные углы 41">
              <a:extLst>
                <a:ext uri="{FF2B5EF4-FFF2-40B4-BE49-F238E27FC236}">
                  <a16:creationId xmlns:a16="http://schemas.microsoft.com/office/drawing/2014/main" id="{AAE442AE-9BB9-411E-9075-7512E1F32A7D}"/>
                </a:ext>
              </a:extLst>
            </p:cNvPr>
            <p:cNvSpPr/>
            <p:nvPr/>
          </p:nvSpPr>
          <p:spPr>
            <a:xfrm>
              <a:off x="5450070" y="3981071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43" name="Прямоугольник: скругленные углы 42">
              <a:extLst>
                <a:ext uri="{FF2B5EF4-FFF2-40B4-BE49-F238E27FC236}">
                  <a16:creationId xmlns:a16="http://schemas.microsoft.com/office/drawing/2014/main" id="{DA17D22F-ECE5-49FB-AEEF-3759BB20E35C}"/>
                </a:ext>
              </a:extLst>
            </p:cNvPr>
            <p:cNvSpPr/>
            <p:nvPr/>
          </p:nvSpPr>
          <p:spPr>
            <a:xfrm>
              <a:off x="3232297" y="3317358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44" name="Прямоугольник: скругленные углы 43">
              <a:extLst>
                <a:ext uri="{FF2B5EF4-FFF2-40B4-BE49-F238E27FC236}">
                  <a16:creationId xmlns:a16="http://schemas.microsoft.com/office/drawing/2014/main" id="{DD22E488-26A6-4F9A-811F-54D4AA8B0998}"/>
                </a:ext>
              </a:extLst>
            </p:cNvPr>
            <p:cNvSpPr/>
            <p:nvPr/>
          </p:nvSpPr>
          <p:spPr>
            <a:xfrm>
              <a:off x="3160526" y="4644786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45" name="Прямоугольник: скругленные углы 44">
              <a:extLst>
                <a:ext uri="{FF2B5EF4-FFF2-40B4-BE49-F238E27FC236}">
                  <a16:creationId xmlns:a16="http://schemas.microsoft.com/office/drawing/2014/main" id="{01B82BDC-6908-4D90-B943-5C269A6320A9}"/>
                </a:ext>
              </a:extLst>
            </p:cNvPr>
            <p:cNvSpPr/>
            <p:nvPr/>
          </p:nvSpPr>
          <p:spPr>
            <a:xfrm>
              <a:off x="3160525" y="5596454"/>
              <a:ext cx="3856077" cy="53162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ГАРАНТИРОВАННОГО ВЫПОЛНЕНИЯ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8544797"/>
      </p:ext>
    </p:extLst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5E9DD6-28BC-4BD3-B0A8-CA21C481B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Бот «</a:t>
            </a:r>
            <a:r>
              <a:rPr lang="ru-RU" dirty="0" err="1"/>
              <a:t>валютообменник</a:t>
            </a:r>
            <a:r>
              <a:rPr lang="ru-RU" dirty="0"/>
              <a:t>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3D801B-71BD-4F88-8F4D-45DE26A36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Закончите задачу</a:t>
            </a:r>
          </a:p>
          <a:p>
            <a:r>
              <a:rPr lang="ru-RU" dirty="0"/>
              <a:t>Бот вызывает функцию, в которой передается запрос пользователя</a:t>
            </a:r>
          </a:p>
          <a:p>
            <a:r>
              <a:rPr lang="ru-RU" dirty="0"/>
              <a:t>Ваша функция должна получить курс валюты с сервера Центробанка, записать ответ в удобную для чтения человеком строку и вернуть эту строку как ответ от сервера</a:t>
            </a:r>
          </a:p>
          <a:p>
            <a:r>
              <a:rPr lang="ru-RU" dirty="0"/>
              <a:t>Обработайте ошибку </a:t>
            </a:r>
            <a:r>
              <a:rPr lang="en-US" dirty="0" err="1"/>
              <a:t>ConnectionError</a:t>
            </a:r>
            <a:r>
              <a:rPr lang="ru-RU" dirty="0"/>
              <a:t>, которая выбрасывается, когда ваш клиент не может подключиться к сервису</a:t>
            </a:r>
          </a:p>
          <a:p>
            <a:r>
              <a:rPr lang="ru-RU" dirty="0"/>
              <a:t>После получения ответа всегда проверяйте его статус. Если статус не равен 200, значит ответ не полный, либо содержит ошибку</a:t>
            </a:r>
          </a:p>
        </p:txBody>
      </p:sp>
    </p:spTree>
    <p:extLst>
      <p:ext uri="{BB962C8B-B14F-4D97-AF65-F5344CB8AC3E}">
        <p14:creationId xmlns:p14="http://schemas.microsoft.com/office/powerpoint/2010/main" val="39063877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7FDE2E-3FCD-457A-8BCE-2722C763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</a:t>
            </a:r>
            <a:endParaRPr lang="ru-RU" dirty="0"/>
          </a:p>
        </p:txBody>
      </p:sp>
      <p:pic>
        <p:nvPicPr>
          <p:cNvPr id="1026" name="Picture 2" descr="upload.wikimedia.org/wikipedia/commons/thumb/a/...">
            <a:extLst>
              <a:ext uri="{FF2B5EF4-FFF2-40B4-BE49-F238E27FC236}">
                <a16:creationId xmlns:a16="http://schemas.microsoft.com/office/drawing/2014/main" id="{F609B747-1972-4BC4-A6C7-DE9BE135C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077" y="4540102"/>
            <a:ext cx="2222205" cy="2222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7FC38DEA-B905-4EB6-8F69-88D9A3342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22" y="1280485"/>
            <a:ext cx="8948309" cy="5212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20243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CEC7-1D14-4C8F-ABD9-A3EAF60B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C6BE8B-35D6-4A2D-AEFA-D4CED85C1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Studio Code — </a:t>
            </a:r>
            <a:r>
              <a:rPr lang="ru-RU" dirty="0"/>
              <a:t>редактор исходного кода, разработанный </a:t>
            </a:r>
            <a:r>
              <a:rPr lang="en-US" dirty="0"/>
              <a:t>Microsoft </a:t>
            </a:r>
            <a:r>
              <a:rPr lang="ru-RU" dirty="0"/>
              <a:t>для </a:t>
            </a:r>
            <a:r>
              <a:rPr lang="en-US" dirty="0"/>
              <a:t>Windows, Linux </a:t>
            </a:r>
            <a:r>
              <a:rPr lang="ru-RU" dirty="0"/>
              <a:t>и </a:t>
            </a:r>
            <a:r>
              <a:rPr lang="en-US" dirty="0"/>
              <a:t>macOS</a:t>
            </a:r>
          </a:p>
          <a:p>
            <a:r>
              <a:rPr lang="ru-RU" dirty="0"/>
              <a:t>Имеет широкие возможности для кастомизации: пользовательские темы, сочетания клавиш и файлы конфигурации</a:t>
            </a:r>
            <a:endParaRPr lang="en-US" dirty="0"/>
          </a:p>
          <a:p>
            <a:r>
              <a:rPr lang="ru-RU" dirty="0"/>
              <a:t>Имеет множество расширений для разработки на </a:t>
            </a:r>
            <a:r>
              <a:rPr lang="en-US" dirty="0"/>
              <a:t>Python</a:t>
            </a:r>
            <a:endParaRPr lang="ru-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AE26E9-55B1-4CAE-9B7E-8489BBFA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61" y="4772579"/>
            <a:ext cx="1957830" cy="19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8507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CEC7-1D14-4C8F-ABD9-A3EAF60B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ru-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AE26E9-55B1-4CAE-9B7E-8489BBFA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61" y="4772579"/>
            <a:ext cx="1957830" cy="19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408F238-5431-40EC-AD5A-FF0F16BF4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70650"/>
            <a:ext cx="8821479" cy="474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2062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CEC7-1D14-4C8F-ABD9-A3EAF60B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C6BE8B-35D6-4A2D-AEFA-D4CED85C1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Рекомендованные расширения:</a:t>
            </a:r>
          </a:p>
          <a:p>
            <a:pPr lvl="1"/>
            <a:r>
              <a:rPr lang="en-US" dirty="0"/>
              <a:t>Python</a:t>
            </a:r>
          </a:p>
          <a:p>
            <a:pPr lvl="1"/>
            <a:r>
              <a:rPr lang="en-US" dirty="0"/>
              <a:t>Python Preview</a:t>
            </a:r>
          </a:p>
          <a:p>
            <a:pPr lvl="1"/>
            <a:r>
              <a:rPr lang="en-US" dirty="0"/>
              <a:t>Python Indent</a:t>
            </a:r>
          </a:p>
          <a:p>
            <a:pPr lvl="1"/>
            <a:r>
              <a:rPr lang="en-US" dirty="0"/>
              <a:t>Python Coding Conventions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AE26E9-55B1-4CAE-9B7E-8489BBFA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61" y="4772579"/>
            <a:ext cx="1957830" cy="19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55160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76DABD-2307-4690-B5AE-85D0CF1B3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структуры данных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79835DD-B059-417E-BF98-B17C407EA7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3</a:t>
            </a:r>
          </a:p>
        </p:txBody>
      </p:sp>
    </p:spTree>
    <p:extLst>
      <p:ext uri="{BB962C8B-B14F-4D97-AF65-F5344CB8AC3E}">
        <p14:creationId xmlns:p14="http://schemas.microsoft.com/office/powerpoint/2010/main" val="4229536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8210BB-1F95-4BDF-99A5-EFD47467F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структуры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3CBD82-AB70-408B-A41A-8552F80E4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Понятие типа данных</a:t>
            </a:r>
          </a:p>
          <a:p>
            <a:r>
              <a:rPr lang="ru-RU" dirty="0"/>
              <a:t>Численные типы данных</a:t>
            </a:r>
          </a:p>
          <a:p>
            <a:r>
              <a:rPr lang="ru-RU" dirty="0"/>
              <a:t>Строки</a:t>
            </a:r>
          </a:p>
          <a:p>
            <a:r>
              <a:rPr lang="ru-RU" dirty="0"/>
              <a:t>Списки</a:t>
            </a:r>
          </a:p>
          <a:p>
            <a:r>
              <a:rPr lang="ru-RU" dirty="0"/>
              <a:t>Кортежи</a:t>
            </a:r>
          </a:p>
          <a:p>
            <a:r>
              <a:rPr lang="ru-RU" dirty="0"/>
              <a:t>Словари</a:t>
            </a:r>
          </a:p>
          <a:p>
            <a:r>
              <a:rPr lang="ru-RU" dirty="0"/>
              <a:t>Множества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11240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BB5518-8E6B-4359-809F-964E40EA7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типа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ACD591-D2C7-46CB-A8A1-46FA80291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Любые данные имеют тип, который определяется:</a:t>
            </a:r>
          </a:p>
          <a:p>
            <a:pPr lvl="1"/>
            <a:r>
              <a:rPr lang="ru-RU" dirty="0"/>
              <a:t>Внутренним представлением в памяти компьютера</a:t>
            </a:r>
          </a:p>
          <a:p>
            <a:pPr lvl="1"/>
            <a:r>
              <a:rPr lang="ru-RU" dirty="0"/>
              <a:t>Размером в памяти</a:t>
            </a:r>
          </a:p>
          <a:p>
            <a:pPr lvl="1"/>
            <a:r>
              <a:rPr lang="ru-RU" dirty="0"/>
              <a:t>Набором операций, который позволяет с ними работать</a:t>
            </a:r>
          </a:p>
          <a:p>
            <a:pPr lvl="1"/>
            <a:endParaRPr lang="ru-RU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21070FB-BB40-484F-AB3E-36F1668B2DEA}"/>
              </a:ext>
            </a:extLst>
          </p:cNvPr>
          <p:cNvSpPr/>
          <p:nvPr/>
        </p:nvSpPr>
        <p:spPr>
          <a:xfrm>
            <a:off x="754915" y="3894969"/>
            <a:ext cx="3848984" cy="1254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/>
              <a:t>10101…010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C80EA391-871F-4689-BEEB-78741CF7F436}"/>
              </a:ext>
            </a:extLst>
          </p:cNvPr>
          <p:cNvCxnSpPr/>
          <p:nvPr/>
        </p:nvCxnSpPr>
        <p:spPr>
          <a:xfrm>
            <a:off x="754914" y="5305647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19759136-8B9A-4D40-9B0F-089EF3627819}"/>
              </a:ext>
            </a:extLst>
          </p:cNvPr>
          <p:cNvCxnSpPr/>
          <p:nvPr/>
        </p:nvCxnSpPr>
        <p:spPr>
          <a:xfrm>
            <a:off x="4550739" y="5305647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08F8692E-C010-4A53-945B-A83F3DD3FDBE}"/>
              </a:ext>
            </a:extLst>
          </p:cNvPr>
          <p:cNvSpPr/>
          <p:nvPr/>
        </p:nvSpPr>
        <p:spPr>
          <a:xfrm>
            <a:off x="7697975" y="3894969"/>
            <a:ext cx="3848984" cy="1254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/>
              <a:t>10101…010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C56D4153-0CEE-4076-8627-F98D24E801FB}"/>
              </a:ext>
            </a:extLst>
          </p:cNvPr>
          <p:cNvCxnSpPr/>
          <p:nvPr/>
        </p:nvCxnSpPr>
        <p:spPr>
          <a:xfrm>
            <a:off x="7708609" y="5422604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B0B3E4AD-2FD4-46A5-AE36-09D3FD904BE5}"/>
              </a:ext>
            </a:extLst>
          </p:cNvPr>
          <p:cNvCxnSpPr/>
          <p:nvPr/>
        </p:nvCxnSpPr>
        <p:spPr>
          <a:xfrm>
            <a:off x="11504434" y="5422604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Блок-схема: узел суммирования 10">
            <a:extLst>
              <a:ext uri="{FF2B5EF4-FFF2-40B4-BE49-F238E27FC236}">
                <a16:creationId xmlns:a16="http://schemas.microsoft.com/office/drawing/2014/main" id="{84FDB88D-C740-404F-B193-46C960B0EFFE}"/>
              </a:ext>
            </a:extLst>
          </p:cNvPr>
          <p:cNvSpPr/>
          <p:nvPr/>
        </p:nvSpPr>
        <p:spPr>
          <a:xfrm>
            <a:off x="5517412" y="3894969"/>
            <a:ext cx="1275907" cy="1254642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A5C436C2-B909-4537-8BBA-B24BFCF8CD10}"/>
              </a:ext>
            </a:extLst>
          </p:cNvPr>
          <p:cNvCxnSpPr/>
          <p:nvPr/>
        </p:nvCxnSpPr>
        <p:spPr>
          <a:xfrm>
            <a:off x="754914" y="5624623"/>
            <a:ext cx="37958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5C04780A-294D-4450-9561-358C17004062}"/>
              </a:ext>
            </a:extLst>
          </p:cNvPr>
          <p:cNvCxnSpPr/>
          <p:nvPr/>
        </p:nvCxnSpPr>
        <p:spPr>
          <a:xfrm>
            <a:off x="7724554" y="5709681"/>
            <a:ext cx="37958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047B975-341F-43EB-B915-7A98CB7EC8C9}"/>
              </a:ext>
            </a:extLst>
          </p:cNvPr>
          <p:cNvSpPr txBox="1"/>
          <p:nvPr/>
        </p:nvSpPr>
        <p:spPr>
          <a:xfrm>
            <a:off x="1616149" y="5779849"/>
            <a:ext cx="1616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Объем памяти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FC5619-71CA-46D6-BCD7-7107D7EE71D9}"/>
              </a:ext>
            </a:extLst>
          </p:cNvPr>
          <p:cNvSpPr txBox="1"/>
          <p:nvPr/>
        </p:nvSpPr>
        <p:spPr>
          <a:xfrm>
            <a:off x="8814263" y="5779849"/>
            <a:ext cx="1616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Объем памяти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DAD7B7-C72E-4CC9-986A-0D54664A6EA5}"/>
              </a:ext>
            </a:extLst>
          </p:cNvPr>
          <p:cNvSpPr txBox="1"/>
          <p:nvPr/>
        </p:nvSpPr>
        <p:spPr>
          <a:xfrm>
            <a:off x="5656393" y="5779849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Операция</a:t>
            </a:r>
          </a:p>
        </p:txBody>
      </p:sp>
    </p:spTree>
    <p:extLst>
      <p:ext uri="{BB962C8B-B14F-4D97-AF65-F5344CB8AC3E}">
        <p14:creationId xmlns:p14="http://schemas.microsoft.com/office/powerpoint/2010/main" val="22755424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80FF252-4EF8-45B5-B5DD-CCC7EA14E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055A6DE1-66FA-495E-AE34-0414FAC72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1587"/>
            <a:ext cx="10515600" cy="4351338"/>
          </a:xfrm>
        </p:spPr>
        <p:txBody>
          <a:bodyPr/>
          <a:lstStyle/>
          <a:p>
            <a:r>
              <a:rPr lang="ru-RU" dirty="0"/>
              <a:t>Доступ к данным осуществляется с помощью переменных</a:t>
            </a:r>
          </a:p>
          <a:p>
            <a:r>
              <a:rPr lang="ru-RU" dirty="0"/>
              <a:t>Каждая переменная имеет имя</a:t>
            </a:r>
          </a:p>
          <a:p>
            <a:r>
              <a:rPr lang="ru-RU" dirty="0"/>
              <a:t>Имя переменной:</a:t>
            </a:r>
          </a:p>
          <a:p>
            <a:pPr lvl="1"/>
            <a:r>
              <a:rPr lang="ru-RU" dirty="0" err="1"/>
              <a:t>РЕГистроЗАвисимо</a:t>
            </a:r>
            <a:endParaRPr lang="ru-RU" dirty="0"/>
          </a:p>
          <a:p>
            <a:pPr lvl="1"/>
            <a:r>
              <a:rPr lang="ru-RU" dirty="0"/>
              <a:t>Не может начинаться с цифры</a:t>
            </a:r>
          </a:p>
          <a:p>
            <a:pPr lvl="1"/>
            <a:r>
              <a:rPr lang="ru-RU" dirty="0"/>
              <a:t>Может начинаться с символа _</a:t>
            </a:r>
          </a:p>
          <a:p>
            <a:r>
              <a:rPr lang="ru-RU" dirty="0"/>
              <a:t>В </a:t>
            </a:r>
            <a:r>
              <a:rPr lang="en-US" dirty="0"/>
              <a:t>Python </a:t>
            </a:r>
            <a:r>
              <a:rPr lang="ru-RU" dirty="0"/>
              <a:t>переменные не требуют предварительного описания, а создаются автоматически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71F1CA84-1C28-4C7E-880B-1905E0058466}"/>
              </a:ext>
            </a:extLst>
          </p:cNvPr>
          <p:cNvSpPr/>
          <p:nvPr/>
        </p:nvSpPr>
        <p:spPr>
          <a:xfrm>
            <a:off x="2785730" y="5284381"/>
            <a:ext cx="6868633" cy="10526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/>
              <a:t>= 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0EE51525-D3A2-4177-88E4-42FF71F50768}"/>
              </a:ext>
            </a:extLst>
          </p:cNvPr>
          <p:cNvSpPr/>
          <p:nvPr/>
        </p:nvSpPr>
        <p:spPr>
          <a:xfrm>
            <a:off x="3349256" y="5518298"/>
            <a:ext cx="2615609" cy="62732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ПЕРЕМЕННАЯ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EDBA96E3-28A6-4E7B-8F5C-6287C59D5CC9}"/>
              </a:ext>
            </a:extLst>
          </p:cNvPr>
          <p:cNvSpPr/>
          <p:nvPr/>
        </p:nvSpPr>
        <p:spPr>
          <a:xfrm>
            <a:off x="6528391" y="5518298"/>
            <a:ext cx="2877879" cy="627321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ВЫРАЖЕНИЕ</a:t>
            </a:r>
          </a:p>
        </p:txBody>
      </p:sp>
    </p:spTree>
    <p:extLst>
      <p:ext uri="{BB962C8B-B14F-4D97-AF65-F5344CB8AC3E}">
        <p14:creationId xmlns:p14="http://schemas.microsoft.com/office/powerpoint/2010/main" val="7789759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8F5837-3EF8-4AE1-9710-9EB29D8A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EB208A-8914-48CD-89FE-E4718B4D0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1708"/>
            <a:ext cx="10515600" cy="4351338"/>
          </a:xfrm>
        </p:spPr>
        <p:txBody>
          <a:bodyPr/>
          <a:lstStyle/>
          <a:p>
            <a:r>
              <a:rPr lang="ru-RU" dirty="0"/>
              <a:t>Тип переменной определяется типом выражения, значение которого ей присваивается</a:t>
            </a:r>
          </a:p>
          <a:p>
            <a:r>
              <a:rPr lang="ru-RU" dirty="0"/>
              <a:t>Рекомендации:</a:t>
            </a:r>
          </a:p>
          <a:p>
            <a:pPr lvl="1"/>
            <a:r>
              <a:rPr lang="ru-RU" dirty="0"/>
              <a:t>Выбирайте читабельное имя переменной</a:t>
            </a:r>
          </a:p>
          <a:p>
            <a:pPr lvl="1"/>
            <a:r>
              <a:rPr lang="ru-RU" dirty="0"/>
              <a:t>Для накопительных вычислений используйте однобуквенные имена</a:t>
            </a:r>
          </a:p>
          <a:p>
            <a:pPr lvl="1"/>
            <a:r>
              <a:rPr lang="ru-RU" dirty="0"/>
              <a:t>Используйте каждую переменную с какой-то одной целью</a:t>
            </a:r>
          </a:p>
          <a:p>
            <a:pPr lvl="1"/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0033DA-BDBB-44EC-AA3D-235AEBC572F8}"/>
              </a:ext>
            </a:extLst>
          </p:cNvPr>
          <p:cNvSpPr txBox="1"/>
          <p:nvPr/>
        </p:nvSpPr>
        <p:spPr>
          <a:xfrm>
            <a:off x="2506625" y="4571748"/>
            <a:ext cx="6097772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roll_width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1.4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price_per_metre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filename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'data.txt'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trace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sentence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"this is a whole lot of nothing"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total_price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roll_width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price_per_metre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092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D5C1EA-B3C5-455E-8203-611457C5D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примера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11C7D5-419D-4180-AAC1-6D7548143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117"/>
            <a:ext cx="10515600" cy="5181231"/>
          </a:xfrm>
        </p:spPr>
        <p:txBody>
          <a:bodyPr>
            <a:normAutofit/>
          </a:bodyPr>
          <a:lstStyle/>
          <a:p>
            <a:r>
              <a:rPr lang="ru-RU" dirty="0"/>
              <a:t>Мы разработаем бот, который будет вашим электронным секретарем</a:t>
            </a:r>
          </a:p>
          <a:p>
            <a:r>
              <a:rPr lang="ru-RU" dirty="0"/>
              <a:t>Функции бота:</a:t>
            </a:r>
          </a:p>
          <a:p>
            <a:pPr lvl="1"/>
            <a:r>
              <a:rPr lang="ru-RU" dirty="0"/>
              <a:t>Напоминание о заданных событиях</a:t>
            </a:r>
          </a:p>
          <a:p>
            <a:pPr lvl="1"/>
            <a:r>
              <a:rPr lang="ru-RU" dirty="0"/>
              <a:t>Получение курса валют</a:t>
            </a:r>
          </a:p>
          <a:p>
            <a:pPr lvl="1"/>
            <a:r>
              <a:rPr lang="ru-RU" dirty="0"/>
              <a:t>Формирование расписания на день</a:t>
            </a:r>
          </a:p>
          <a:p>
            <a:pPr lvl="1"/>
            <a:r>
              <a:rPr lang="ru-RU" dirty="0"/>
              <a:t>Заметки</a:t>
            </a:r>
          </a:p>
          <a:p>
            <a:r>
              <a:rPr lang="ru-RU" dirty="0"/>
              <a:t>Дополнительные требования</a:t>
            </a:r>
          </a:p>
          <a:p>
            <a:pPr lvl="1"/>
            <a:r>
              <a:rPr lang="ru-RU" dirty="0"/>
              <a:t>Взаимодействие с ботом должно идти в режиме </a:t>
            </a:r>
            <a:br>
              <a:rPr lang="ru-RU" dirty="0"/>
            </a:br>
            <a:r>
              <a:rPr lang="ru-RU" dirty="0"/>
              <a:t>естественного диалога</a:t>
            </a:r>
            <a:br>
              <a:rPr lang="ru-RU" dirty="0"/>
            </a:br>
            <a:r>
              <a:rPr lang="ru-RU" dirty="0"/>
              <a:t>Взаимодействие с ботом может идти в режиме </a:t>
            </a:r>
            <a:br>
              <a:rPr lang="ru-RU" dirty="0"/>
            </a:br>
            <a:r>
              <a:rPr lang="ru-RU" dirty="0"/>
              <a:t>выбора команд из меню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DA24987-D99F-4BF8-882D-3261D6759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2560" y="2347497"/>
            <a:ext cx="2343040" cy="4145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4543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4C947-CA7A-441E-A7AB-FC061008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1" y="4554353"/>
            <a:ext cx="10515600" cy="1325563"/>
          </a:xfrm>
        </p:spPr>
        <p:txBody>
          <a:bodyPr/>
          <a:lstStyle/>
          <a:p>
            <a:r>
              <a:rPr lang="ru-RU" dirty="0"/>
              <a:t>Численные типы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29850228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1C83B6-CA77-4E95-83ED-AC274C3A8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0043E8-0C33-4713-A200-7E29A890B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– </a:t>
            </a:r>
            <a:r>
              <a:rPr lang="ru-RU" dirty="0"/>
              <a:t>целые числа</a:t>
            </a:r>
          </a:p>
          <a:p>
            <a:r>
              <a:rPr lang="en-US" dirty="0"/>
              <a:t>float -  </a:t>
            </a:r>
            <a:r>
              <a:rPr lang="ru-RU" dirty="0"/>
              <a:t>числа с плавающей точкой</a:t>
            </a:r>
          </a:p>
          <a:p>
            <a:r>
              <a:rPr lang="en-US" dirty="0"/>
              <a:t>complex – </a:t>
            </a:r>
            <a:r>
              <a:rPr lang="ru-RU" dirty="0"/>
              <a:t>комплексные числа</a:t>
            </a:r>
          </a:p>
        </p:txBody>
      </p:sp>
    </p:spTree>
    <p:extLst>
      <p:ext uri="{BB962C8B-B14F-4D97-AF65-F5344CB8AC3E}">
        <p14:creationId xmlns:p14="http://schemas.microsoft.com/office/powerpoint/2010/main" val="27409418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B07036-2F2F-4F06-A23B-BDAA44E18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данных. Простые операции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4F3EC39D-283C-4E51-BF06-EA302C13D5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9620454"/>
              </p:ext>
            </p:extLst>
          </p:nvPr>
        </p:nvGraphicFramePr>
        <p:xfrm>
          <a:off x="838200" y="1825625"/>
          <a:ext cx="10515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1298">
                  <a:extLst>
                    <a:ext uri="{9D8B030D-6E8A-4147-A177-3AD203B41FA5}">
                      <a16:colId xmlns:a16="http://schemas.microsoft.com/office/drawing/2014/main" val="1670691999"/>
                    </a:ext>
                  </a:extLst>
                </a:gridCol>
                <a:gridCol w="3832151">
                  <a:extLst>
                    <a:ext uri="{9D8B030D-6E8A-4147-A177-3AD203B41FA5}">
                      <a16:colId xmlns:a16="http://schemas.microsoft.com/office/drawing/2014/main" val="1585068171"/>
                    </a:ext>
                  </a:extLst>
                </a:gridCol>
                <a:gridCol w="3832151">
                  <a:extLst>
                    <a:ext uri="{9D8B030D-6E8A-4147-A177-3AD203B41FA5}">
                      <a16:colId xmlns:a16="http://schemas.microsoft.com/office/drawing/2014/main" val="203576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Дополнительно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283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x +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Сложение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5184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-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Вычитание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2663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*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Умножение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9280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/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Деление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796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//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Получение целой части от деления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493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%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Остаток от деления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7143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-x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Смена знака числа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2817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abs(x)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Модуль числа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Модуль </a:t>
                      </a:r>
                      <a:r>
                        <a:rPr lang="en-US" dirty="0">
                          <a:effectLst/>
                        </a:rPr>
                        <a:t>math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1469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divmod(x,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effectLst/>
                        </a:rPr>
                        <a:t>Пара (x // y, x %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E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738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**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Возведение в степень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9630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pow(x,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 err="1">
                          <a:effectLst/>
                        </a:rPr>
                        <a:t>x</a:t>
                      </a:r>
                      <a:r>
                        <a:rPr lang="ru-RU" baseline="30000" dirty="0" err="1">
                          <a:effectLst/>
                        </a:rPr>
                        <a:t>y</a:t>
                      </a:r>
                      <a:r>
                        <a:rPr lang="ru-RU" dirty="0">
                          <a:effectLst/>
                        </a:rPr>
                        <a:t>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6726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0526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F8599B-4D74-49DF-836B-F8357ADFB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данных. Битовые операции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ED48BA74-4DC1-4860-8832-42B02B958A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7149599"/>
              </p:ext>
            </p:extLst>
          </p:nvPr>
        </p:nvGraphicFramePr>
        <p:xfrm>
          <a:off x="825795" y="3896995"/>
          <a:ext cx="10515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6093075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7827009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740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x |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Побитовое </a:t>
                      </a:r>
                      <a:r>
                        <a:rPr lang="ru-RU" i="1">
                          <a:effectLst/>
                        </a:rPr>
                        <a:t>или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58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^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Побитовое </a:t>
                      </a:r>
                      <a:r>
                        <a:rPr lang="ru-RU" i="1">
                          <a:effectLst/>
                        </a:rPr>
                        <a:t>исключающее или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5239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&amp;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Побитовое </a:t>
                      </a:r>
                      <a:r>
                        <a:rPr lang="ru-RU" i="1">
                          <a:effectLst/>
                        </a:rPr>
                        <a:t>и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458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&lt;&lt; 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Битовый сдвиг влево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5084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&gt;&gt;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Битовый сдвиг вправо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3050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~x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Инверсия битов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039616"/>
                  </a:ext>
                </a:extLst>
              </a:tr>
            </a:tbl>
          </a:graphicData>
        </a:graphic>
      </p:graphicFrame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BA1E26C9-7573-471E-8ECB-4733370C3E8A}"/>
              </a:ext>
            </a:extLst>
          </p:cNvPr>
          <p:cNvSpPr/>
          <p:nvPr/>
        </p:nvSpPr>
        <p:spPr>
          <a:xfrm>
            <a:off x="3880884" y="1839433"/>
            <a:ext cx="2711303" cy="648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110011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F65F861-AF58-4B8F-80F1-181DC72D6D6E}"/>
              </a:ext>
            </a:extLst>
          </p:cNvPr>
          <p:cNvSpPr/>
          <p:nvPr/>
        </p:nvSpPr>
        <p:spPr>
          <a:xfrm>
            <a:off x="3880884" y="2636712"/>
            <a:ext cx="2711303" cy="648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110011</a:t>
            </a:r>
          </a:p>
        </p:txBody>
      </p:sp>
      <p:sp>
        <p:nvSpPr>
          <p:cNvPr id="7" name="Блок-схема: узел суммирования 6">
            <a:extLst>
              <a:ext uri="{FF2B5EF4-FFF2-40B4-BE49-F238E27FC236}">
                <a16:creationId xmlns:a16="http://schemas.microsoft.com/office/drawing/2014/main" id="{ECDA3624-7022-4CBE-A053-7668B43CA73B}"/>
              </a:ext>
            </a:extLst>
          </p:cNvPr>
          <p:cNvSpPr/>
          <p:nvPr/>
        </p:nvSpPr>
        <p:spPr>
          <a:xfrm>
            <a:off x="3125972" y="2264735"/>
            <a:ext cx="499730" cy="467832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29732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94E680-DF0C-4EB5-96F1-5527DCD78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данных. Комплексные числа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CD169F-7F10-4102-845A-6091E5C70415}"/>
              </a:ext>
            </a:extLst>
          </p:cNvPr>
          <p:cNvSpPr txBox="1"/>
          <p:nvPr/>
        </p:nvSpPr>
        <p:spPr>
          <a:xfrm>
            <a:off x="2060058" y="2456419"/>
            <a:ext cx="6097772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complex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 =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z = x + y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"Real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z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x.real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Image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z.imag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83D222D1-9DA4-416C-AE65-EFC0E6FE16DB}"/>
              </a:ext>
            </a:extLst>
          </p:cNvPr>
          <p:cNvSpPr/>
          <p:nvPr/>
        </p:nvSpPr>
        <p:spPr>
          <a:xfrm>
            <a:off x="6096000" y="1265274"/>
            <a:ext cx="3271284" cy="893135"/>
          </a:xfrm>
          <a:prstGeom prst="wedgeRectCallout">
            <a:avLst>
              <a:gd name="adj1" fmla="val -105983"/>
              <a:gd name="adj2" fmla="val 1053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комплексного числа через создание объекта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69E4D06A-8767-4F17-8824-C9345B04B73C}"/>
              </a:ext>
            </a:extLst>
          </p:cNvPr>
          <p:cNvSpPr/>
          <p:nvPr/>
        </p:nvSpPr>
        <p:spPr>
          <a:xfrm>
            <a:off x="6096000" y="2323213"/>
            <a:ext cx="3271284" cy="893135"/>
          </a:xfrm>
          <a:prstGeom prst="wedgeRectCallout">
            <a:avLst>
              <a:gd name="adj1" fmla="val -130035"/>
              <a:gd name="adj2" fmla="val 244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комплексного числа через константу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343CE774-0BD5-4B32-B062-B01DC7B791AA}"/>
              </a:ext>
            </a:extLst>
          </p:cNvPr>
          <p:cNvSpPr/>
          <p:nvPr/>
        </p:nvSpPr>
        <p:spPr>
          <a:xfrm>
            <a:off x="1088065" y="5348176"/>
            <a:ext cx="3271284" cy="893135"/>
          </a:xfrm>
          <a:prstGeom prst="wedgeRectCallout">
            <a:avLst>
              <a:gd name="adj1" fmla="val 60756"/>
              <a:gd name="adj2" fmla="val -2160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Обращение к действительной части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886D48E-B4C0-4735-A050-A3BDE952EAC9}"/>
              </a:ext>
            </a:extLst>
          </p:cNvPr>
          <p:cNvSpPr/>
          <p:nvPr/>
        </p:nvSpPr>
        <p:spPr>
          <a:xfrm>
            <a:off x="7467600" y="5348176"/>
            <a:ext cx="3271284" cy="893135"/>
          </a:xfrm>
          <a:prstGeom prst="wedgeRectCallout">
            <a:avLst>
              <a:gd name="adj1" fmla="val -59504"/>
              <a:gd name="adj2" fmla="val -2053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Обращение к мнимой части</a:t>
            </a:r>
          </a:p>
        </p:txBody>
      </p:sp>
    </p:spTree>
    <p:extLst>
      <p:ext uri="{BB962C8B-B14F-4D97-AF65-F5344CB8AC3E}">
        <p14:creationId xmlns:p14="http://schemas.microsoft.com/office/powerpoint/2010/main" val="6997351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4C947-CA7A-441E-A7AB-FC061008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1" y="4554353"/>
            <a:ext cx="10515600" cy="1325563"/>
          </a:xfrm>
        </p:spPr>
        <p:txBody>
          <a:bodyPr/>
          <a:lstStyle/>
          <a:p>
            <a:r>
              <a:rPr lang="ru-RU" dirty="0"/>
              <a:t>Строки</a:t>
            </a:r>
          </a:p>
        </p:txBody>
      </p:sp>
    </p:spTree>
    <p:extLst>
      <p:ext uri="{BB962C8B-B14F-4D97-AF65-F5344CB8AC3E}">
        <p14:creationId xmlns:p14="http://schemas.microsoft.com/office/powerpoint/2010/main" val="27264908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E1EFF2-DFA5-4664-BF47-5CC7F5F80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B3548D-6593-4954-BE8D-7B0BD2154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Строка – неизменяемый набор символов произвольной длины</a:t>
            </a:r>
          </a:p>
          <a:p>
            <a:r>
              <a:rPr lang="en-US" dirty="0"/>
              <a:t>Python </a:t>
            </a:r>
            <a:r>
              <a:rPr lang="ru-RU" dirty="0"/>
              <a:t>поддерживает </a:t>
            </a:r>
            <a:r>
              <a:rPr lang="en-US" dirty="0" err="1"/>
              <a:t>unicode</a:t>
            </a:r>
            <a:r>
              <a:rPr lang="en-US" dirty="0"/>
              <a:t>-</a:t>
            </a:r>
            <a:r>
              <a:rPr lang="ru-RU" dirty="0"/>
              <a:t>строки в формате  </a:t>
            </a:r>
            <a:r>
              <a:rPr lang="en-US" dirty="0"/>
              <a:t>UTF-8 – </a:t>
            </a:r>
            <a:r>
              <a:rPr lang="ru-RU" dirty="0"/>
              <a:t>для национальных символов, смайлов и т.д.</a:t>
            </a:r>
          </a:p>
          <a:p>
            <a:r>
              <a:rPr lang="ru-RU" dirty="0"/>
              <a:t>Можно использовать сочетание </a:t>
            </a:r>
            <a:r>
              <a:rPr lang="en-US" dirty="0"/>
              <a:t>\u</a:t>
            </a:r>
            <a:r>
              <a:rPr lang="ru-RU" dirty="0"/>
              <a:t>ЧИСЛОВОЙКОД для указания символа, которого нет на клавиатуре</a:t>
            </a:r>
          </a:p>
          <a:p>
            <a:r>
              <a:rPr lang="ru-RU" dirty="0"/>
              <a:t>Символ </a:t>
            </a:r>
            <a:r>
              <a:rPr lang="en-US" dirty="0"/>
              <a:t>Unicode </a:t>
            </a:r>
            <a:r>
              <a:rPr lang="ru-RU" dirty="0"/>
              <a:t>можно записать используя его имя </a:t>
            </a:r>
            <a:br>
              <a:rPr lang="ru-RU" dirty="0"/>
            </a:br>
            <a:endParaRPr lang="ru-RU" dirty="0"/>
          </a:p>
          <a:p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C8E4D0-4A70-4D74-9E4E-E0D34F4C9EB8}"/>
              </a:ext>
            </a:extLst>
          </p:cNvPr>
          <p:cNvSpPr txBox="1"/>
          <p:nvPr/>
        </p:nvSpPr>
        <p:spPr>
          <a:xfrm>
            <a:off x="2825603" y="5061949"/>
            <a:ext cx="60977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unic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\N{LATIN SMALL LETTER O WITH DIAERESIS}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unic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58325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3A52E1-138C-485C-9C4F-BDC30DA95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Байты</a:t>
            </a:r>
            <a:r>
              <a:rPr lang="en-US" dirty="0"/>
              <a:t> (bytes)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6E136B-AFD8-4CD8-903D-1A0C5C5BF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Тип </a:t>
            </a:r>
            <a:r>
              <a:rPr lang="ru-RU" dirty="0" err="1"/>
              <a:t>bytes</a:t>
            </a:r>
            <a:r>
              <a:rPr lang="ru-RU" dirty="0"/>
              <a:t> - это неизменяемая последовательность байтов.</a:t>
            </a:r>
          </a:p>
          <a:p>
            <a:r>
              <a:rPr lang="ru-RU" dirty="0"/>
              <a:t>Байты обозначаются так же, как строки, но с добавлением буквы «b» перед строкой: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Если попытаться написать не ASCII-символ в байтовом литерале, возникнет ошибка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49ADAE-2EDF-42AD-A5DB-7FBEEB0C5124}"/>
              </a:ext>
            </a:extLst>
          </p:cNvPr>
          <p:cNvSpPr txBox="1"/>
          <p:nvPr/>
        </p:nvSpPr>
        <p:spPr>
          <a:xfrm>
            <a:off x="3047114" y="3168802"/>
            <a:ext cx="6097772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\xd0\xb4\xd0\xb0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\xd0\xb4\xd0\xb0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b3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'''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\xd0\xb4\xd0\xb0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bytes1 = 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(b1, b2, b3, bytes1)</a:t>
            </a:r>
          </a:p>
        </p:txBody>
      </p:sp>
    </p:spTree>
    <p:extLst>
      <p:ext uri="{BB962C8B-B14F-4D97-AF65-F5344CB8AC3E}">
        <p14:creationId xmlns:p14="http://schemas.microsoft.com/office/powerpoint/2010/main" val="2521090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979E8D-3B71-4677-B33C-FCB396083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Массив байтов (</a:t>
            </a:r>
            <a:r>
              <a:rPr lang="en-US" dirty="0" err="1"/>
              <a:t>bytearray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165213-B34C-423C-B91E-84C41BDF7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Bytearray</a:t>
            </a:r>
            <a:r>
              <a:rPr lang="ru-RU" dirty="0"/>
              <a:t> в </a:t>
            </a:r>
            <a:r>
              <a:rPr lang="ru-RU" dirty="0" err="1"/>
              <a:t>python</a:t>
            </a:r>
            <a:r>
              <a:rPr lang="ru-RU" dirty="0"/>
              <a:t> - массив байт</a:t>
            </a:r>
            <a:endParaRPr lang="en-US" dirty="0"/>
          </a:p>
          <a:p>
            <a:r>
              <a:rPr lang="ru-RU" dirty="0"/>
              <a:t>От типа </a:t>
            </a:r>
            <a:r>
              <a:rPr lang="ru-RU" dirty="0" err="1"/>
              <a:t>bytes</a:t>
            </a:r>
            <a:r>
              <a:rPr lang="ru-RU" dirty="0"/>
              <a:t> отличается только тем, что является изменяемым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814481-BA9E-4555-8220-83695E219EA6}"/>
              </a:ext>
            </a:extLst>
          </p:cNvPr>
          <p:cNvSpPr txBox="1"/>
          <p:nvPr/>
        </p:nvSpPr>
        <p:spPr>
          <a:xfrm>
            <a:off x="2474728" y="3647819"/>
            <a:ext cx="3288119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bytearray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105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3FFB53E4-E343-4E34-A5B8-E95B00BD3108}"/>
              </a:ext>
            </a:extLst>
          </p:cNvPr>
          <p:cNvSpPr/>
          <p:nvPr/>
        </p:nvSpPr>
        <p:spPr>
          <a:xfrm>
            <a:off x="7227861" y="3496836"/>
            <a:ext cx="4614277" cy="612648"/>
          </a:xfrm>
          <a:prstGeom prst="wedgeRectCallout">
            <a:avLst>
              <a:gd name="adj1" fmla="val -117227"/>
              <a:gd name="adj2" fmla="val 560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Требуется указывать целое число. Это число – код символа</a:t>
            </a:r>
          </a:p>
        </p:txBody>
      </p:sp>
    </p:spTree>
    <p:extLst>
      <p:ext uri="{BB962C8B-B14F-4D97-AF65-F5344CB8AC3E}">
        <p14:creationId xmlns:p14="http://schemas.microsoft.com/office/powerpoint/2010/main" val="19096204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A22D46-1F4E-4991-B6D1-5137753AE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Операции со строками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21E01640-72AF-4BDA-92D0-979A775484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9644725"/>
              </p:ext>
            </p:extLst>
          </p:nvPr>
        </p:nvGraphicFramePr>
        <p:xfrm>
          <a:off x="256953" y="1043881"/>
          <a:ext cx="11678094" cy="515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9047">
                  <a:extLst>
                    <a:ext uri="{9D8B030D-6E8A-4147-A177-3AD203B41FA5}">
                      <a16:colId xmlns:a16="http://schemas.microsoft.com/office/drawing/2014/main" val="620317689"/>
                    </a:ext>
                  </a:extLst>
                </a:gridCol>
                <a:gridCol w="5839047">
                  <a:extLst>
                    <a:ext uri="{9D8B030D-6E8A-4147-A177-3AD203B41FA5}">
                      <a16:colId xmlns:a16="http://schemas.microsoft.com/office/drawing/2014/main" val="13481178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446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S1 + S2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Конкатенация (сложение строк)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1061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S1 * 3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Повторение строки, в данном случае, три раза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0381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S[i]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Обращение по индексу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6051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len</a:t>
                      </a:r>
                      <a:r>
                        <a:rPr lang="en-US">
                          <a:effectLst/>
                        </a:rPr>
                        <a:t>(S)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Длина строки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2169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S.find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Поиск подстроки в строке. Возвращает номер первого вхождения или 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4000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S.rfind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Поиск подстроки в строке. Возвращает номер последнего вхождения или 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0252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S.index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Поиск подстроки в строке. Возвращает номер первого вхождения или вызывает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ru-RU" dirty="0">
                          <a:effectLst/>
                        </a:rPr>
                        <a:t>ошибку </a:t>
                      </a:r>
                      <a:r>
                        <a:rPr lang="ru-RU" dirty="0" err="1">
                          <a:effectLst/>
                        </a:rPr>
                        <a:t>ValueError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3211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S.rindex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Поиск подстроки в строке. Возвращает номер последнего вхождения или вызывает ошибку </a:t>
                      </a:r>
                      <a:r>
                        <a:rPr lang="ru-RU" dirty="0" err="1">
                          <a:effectLst/>
                        </a:rPr>
                        <a:t>ValueError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8378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S.replace</a:t>
                      </a:r>
                      <a:r>
                        <a:rPr lang="en-US">
                          <a:effectLst/>
                        </a:rPr>
                        <a:t>(</a:t>
                      </a:r>
                      <a:r>
                        <a:rPr lang="ru-RU">
                          <a:effectLst/>
                        </a:rPr>
                        <a:t>шаблон, замена)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Замена шаблона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9463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S.split</a:t>
                      </a:r>
                      <a:r>
                        <a:rPr lang="en-US">
                          <a:effectLst/>
                        </a:rPr>
                        <a:t>(</a:t>
                      </a:r>
                      <a:r>
                        <a:rPr lang="ru-RU">
                          <a:effectLst/>
                        </a:rPr>
                        <a:t>символ)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Разбиение строки по разделителю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5999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0150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2C6FA1-D58B-477C-9072-C038E8F03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4918"/>
            <a:ext cx="10515600" cy="2852737"/>
          </a:xfrm>
        </p:spPr>
        <p:txBody>
          <a:bodyPr/>
          <a:lstStyle/>
          <a:p>
            <a:r>
              <a:rPr lang="ru-RU" dirty="0"/>
              <a:t>Элементарное программирование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6931AFF-3143-4FA8-A747-A6D1850F7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3264" y="5046663"/>
            <a:ext cx="10515600" cy="1500187"/>
          </a:xfrm>
        </p:spPr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I</a:t>
            </a:r>
            <a:endParaRPr lang="ru-RU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39251229-47FD-4356-9BF6-502C5F6B07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0" name="Picture 6" descr="Programming - Chalkboard image">
            <a:extLst>
              <a:ext uri="{FF2B5EF4-FFF2-40B4-BE49-F238E27FC236}">
                <a16:creationId xmlns:a16="http://schemas.microsoft.com/office/drawing/2014/main" id="{B7DA19EA-6299-4FC2-8D4B-74A5550FF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493" y="1"/>
            <a:ext cx="569905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4723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5BF3F0-D114-4E06-BF27-98FE7C2F8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со строками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B2E32B-1F48-484C-BDD3-344E6A6B3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Ввести две строки с помощью конструкций</a:t>
            </a:r>
          </a:p>
          <a:p>
            <a:pPr marL="0" indent="0">
              <a:buNone/>
            </a:pPr>
            <a:r>
              <a:rPr lang="ru-RU" i="1" dirty="0"/>
              <a:t>ПЕРЕМЕННАЯ</a:t>
            </a:r>
            <a:r>
              <a:rPr lang="ru-RU" dirty="0"/>
              <a:t> = </a:t>
            </a:r>
            <a:r>
              <a:rPr lang="en-US" dirty="0"/>
              <a:t>input(‘ </a:t>
            </a:r>
            <a:r>
              <a:rPr lang="ru-RU" dirty="0"/>
              <a:t>введите строку </a:t>
            </a:r>
            <a:r>
              <a:rPr lang="en-US" dirty="0"/>
              <a:t>&gt; ‘)</a:t>
            </a:r>
            <a:endParaRPr lang="ru-RU" dirty="0"/>
          </a:p>
          <a:p>
            <a:r>
              <a:rPr lang="ru-RU" dirty="0"/>
              <a:t>Продублировать первую строку пять раз</a:t>
            </a:r>
          </a:p>
          <a:p>
            <a:r>
              <a:rPr lang="ru-RU" dirty="0"/>
              <a:t>Сложить первую и вторую строку</a:t>
            </a:r>
            <a:endParaRPr lang="en-US" dirty="0"/>
          </a:p>
          <a:p>
            <a:r>
              <a:rPr lang="ru-RU" dirty="0"/>
              <a:t>Сложите длины первой и второй строки</a:t>
            </a:r>
          </a:p>
          <a:p>
            <a:r>
              <a:rPr lang="ru-RU" dirty="0"/>
              <a:t>Найти вхождение второй строки в  первую строку. Напечатать результат – найдена подстрока или нет. Используйте оператор </a:t>
            </a:r>
            <a:r>
              <a:rPr lang="en-US" dirty="0"/>
              <a:t>if</a:t>
            </a:r>
            <a:endParaRPr lang="ru-RU" dirty="0"/>
          </a:p>
          <a:p>
            <a:r>
              <a:rPr lang="ru-RU" dirty="0"/>
              <a:t>Распечатайте все полученные значения в каждом из пунктов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74892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1600F5-C256-4D19-96D5-FDE280496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slice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94F0D6-6751-4FA1-ADFE-53D402CA2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7293"/>
            <a:ext cx="10515600" cy="5188688"/>
          </a:xfrm>
        </p:spPr>
        <p:txBody>
          <a:bodyPr>
            <a:normAutofit fontScale="92500"/>
          </a:bodyPr>
          <a:lstStyle/>
          <a:p>
            <a:r>
              <a:rPr lang="ru-RU" dirty="0"/>
              <a:t>Позволяет выделить подстроку из строки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ВЫРАЖЕНИЕ – любое выражение, результатом которого является структура данных – строка, список, кортеж и т.п.</a:t>
            </a:r>
          </a:p>
          <a:p>
            <a:r>
              <a:rPr lang="ru-RU" dirty="0"/>
              <a:t>СТАРТ – начальная позиция. Может</a:t>
            </a:r>
            <a:r>
              <a:rPr lang="en-US" dirty="0"/>
              <a:t> </a:t>
            </a:r>
            <a:r>
              <a:rPr lang="ru-RU" dirty="0"/>
              <a:t>не указываться, тогда = 0</a:t>
            </a:r>
          </a:p>
          <a:p>
            <a:r>
              <a:rPr lang="ru-RU" dirty="0"/>
              <a:t>СТОП – конечная позиция. Не включается в диапазон. Может не указываться, тогда равна количество элементов в структуре данных</a:t>
            </a:r>
          </a:p>
          <a:p>
            <a:r>
              <a:rPr lang="ru-RU" dirty="0"/>
              <a:t>ШАГ – шаг отбора элементов структуры данных. По умолчанию равно 1</a:t>
            </a:r>
            <a:endParaRPr lang="en-US" dirty="0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CFB53B40-6D1C-4765-AA6A-758F1F1F0D07}"/>
              </a:ext>
            </a:extLst>
          </p:cNvPr>
          <p:cNvGrpSpPr/>
          <p:nvPr/>
        </p:nvGrpSpPr>
        <p:grpSpPr>
          <a:xfrm>
            <a:off x="2732566" y="2163726"/>
            <a:ext cx="6103089" cy="1488558"/>
            <a:chOff x="2732566" y="2684721"/>
            <a:chExt cx="6103089" cy="1488558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CA34F778-7768-48FC-9E31-ED983CE22B4C}"/>
                </a:ext>
              </a:extLst>
            </p:cNvPr>
            <p:cNvSpPr/>
            <p:nvPr/>
          </p:nvSpPr>
          <p:spPr>
            <a:xfrm>
              <a:off x="2732566" y="2684721"/>
              <a:ext cx="6103089" cy="148855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sz="4000" dirty="0"/>
                <a:t>              </a:t>
              </a:r>
              <a:r>
                <a:rPr lang="en-US" sz="4000" dirty="0"/>
                <a:t>[    </a:t>
              </a:r>
              <a:r>
                <a:rPr lang="ru-RU" sz="4000" dirty="0"/>
                <a:t>   </a:t>
              </a:r>
              <a:r>
                <a:rPr lang="en-US" sz="4000" dirty="0"/>
                <a:t>   :          :</a:t>
              </a:r>
              <a:r>
                <a:rPr lang="ru-RU" sz="4000" dirty="0"/>
                <a:t> </a:t>
              </a:r>
              <a:r>
                <a:rPr lang="en-US" sz="4000" dirty="0"/>
                <a:t>   </a:t>
              </a:r>
              <a:r>
                <a:rPr lang="ru-RU" sz="4000" dirty="0"/>
                <a:t>       </a:t>
              </a:r>
              <a:r>
                <a:rPr lang="en-US" sz="4000" dirty="0"/>
                <a:t>]</a:t>
              </a:r>
              <a:endParaRPr lang="ru-RU" sz="40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502BB81D-2A62-449D-883A-5D4A14EF3C22}"/>
                </a:ext>
              </a:extLst>
            </p:cNvPr>
            <p:cNvSpPr/>
            <p:nvPr/>
          </p:nvSpPr>
          <p:spPr>
            <a:xfrm>
              <a:off x="2858386" y="3094074"/>
              <a:ext cx="1626782" cy="66985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F51959F6-8DA7-4F24-8B97-1B1DE5DF834E}"/>
                </a:ext>
              </a:extLst>
            </p:cNvPr>
            <p:cNvSpPr/>
            <p:nvPr/>
          </p:nvSpPr>
          <p:spPr>
            <a:xfrm>
              <a:off x="4720855" y="3173818"/>
              <a:ext cx="1063256" cy="590107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СТАРТ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2196B5ED-0E42-4B81-8FB2-2BC36E931EA1}"/>
                </a:ext>
              </a:extLst>
            </p:cNvPr>
            <p:cNvSpPr/>
            <p:nvPr/>
          </p:nvSpPr>
          <p:spPr>
            <a:xfrm>
              <a:off x="6002078" y="3173817"/>
              <a:ext cx="1063256" cy="590107"/>
            </a:xfrm>
            <a:prstGeom prst="roundRect">
              <a:avLst/>
            </a:prstGeom>
            <a:solidFill>
              <a:srgbClr val="C000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СТОП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FF59B02F-96B3-40B8-9EF5-BEB4B4D52E1F}"/>
                </a:ext>
              </a:extLst>
            </p:cNvPr>
            <p:cNvSpPr/>
            <p:nvPr/>
          </p:nvSpPr>
          <p:spPr>
            <a:xfrm>
              <a:off x="7301021" y="3173817"/>
              <a:ext cx="1063256" cy="590107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ШАГ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54000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4A3C72-FFFA-4DC2-82A6-39BA0115F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slice</a:t>
            </a:r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6250C3B-5EF0-486B-8FF1-07D2BE678ACE}"/>
              </a:ext>
            </a:extLst>
          </p:cNvPr>
          <p:cNvSpPr/>
          <p:nvPr/>
        </p:nvSpPr>
        <p:spPr>
          <a:xfrm>
            <a:off x="1105786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P</a:t>
            </a:r>
            <a:endParaRPr lang="ru-RU" sz="6600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4B72294-8BC4-4472-81CB-5B983822C824}"/>
              </a:ext>
            </a:extLst>
          </p:cNvPr>
          <p:cNvSpPr/>
          <p:nvPr/>
        </p:nvSpPr>
        <p:spPr>
          <a:xfrm>
            <a:off x="2424223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Y</a:t>
            </a:r>
            <a:endParaRPr lang="ru-RU" sz="6600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46208C4F-DA01-444D-8BFC-327F217F4E5A}"/>
              </a:ext>
            </a:extLst>
          </p:cNvPr>
          <p:cNvSpPr/>
          <p:nvPr/>
        </p:nvSpPr>
        <p:spPr>
          <a:xfrm>
            <a:off x="3742660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T</a:t>
            </a:r>
            <a:endParaRPr lang="ru-RU" sz="6600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4EAEA754-34AB-43FA-A873-6151DE3AA2BF}"/>
              </a:ext>
            </a:extLst>
          </p:cNvPr>
          <p:cNvSpPr/>
          <p:nvPr/>
        </p:nvSpPr>
        <p:spPr>
          <a:xfrm>
            <a:off x="5061097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H</a:t>
            </a:r>
            <a:endParaRPr lang="ru-RU" sz="660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B60415E6-ECC3-4C83-9DEB-BA8FAFB7C2D0}"/>
              </a:ext>
            </a:extLst>
          </p:cNvPr>
          <p:cNvSpPr/>
          <p:nvPr/>
        </p:nvSpPr>
        <p:spPr>
          <a:xfrm>
            <a:off x="6379534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O</a:t>
            </a:r>
            <a:endParaRPr lang="ru-RU" sz="6600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02C0A61E-12DC-4525-99C0-8255D852E230}"/>
              </a:ext>
            </a:extLst>
          </p:cNvPr>
          <p:cNvSpPr/>
          <p:nvPr/>
        </p:nvSpPr>
        <p:spPr>
          <a:xfrm>
            <a:off x="7697971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N</a:t>
            </a:r>
            <a:endParaRPr lang="ru-RU" sz="6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13091E-9BFC-4FDD-8E7E-16E106AA81F7}"/>
              </a:ext>
            </a:extLst>
          </p:cNvPr>
          <p:cNvSpPr txBox="1"/>
          <p:nvPr/>
        </p:nvSpPr>
        <p:spPr>
          <a:xfrm>
            <a:off x="1105786" y="3721284"/>
            <a:ext cx="830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0                      1                        2                       3                       4                      5                        6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36F31A-F06A-4039-B225-548FA87CCEFC}"/>
              </a:ext>
            </a:extLst>
          </p:cNvPr>
          <p:cNvSpPr txBox="1"/>
          <p:nvPr/>
        </p:nvSpPr>
        <p:spPr>
          <a:xfrm>
            <a:off x="1105786" y="4423144"/>
            <a:ext cx="6917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-6                     -5                      -4                      -3                     -2                    -1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65508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BDA0B6-48F5-44E7-8872-EA48811A7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slice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B5F1FD-7DDF-4D07-9755-32CFAABD5498}"/>
              </a:ext>
            </a:extLst>
          </p:cNvPr>
          <p:cNvSpPr txBox="1"/>
          <p:nvPr/>
        </p:nvSpPr>
        <p:spPr>
          <a:xfrm>
            <a:off x="1198820" y="1773451"/>
            <a:ext cx="10369403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str1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"123456789"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'str1 = "123456789"'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"str1[1]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"str1[2:5]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"str1[-2]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"str1[3:]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"str1[:3]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"str1[:]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str1[:])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"str1[-1:-5:-1]"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,str1[-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"str1[5:1:-1]"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21816850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87CEC9-7B68-42B1-935E-3457C34DC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Форматированные строки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BEDA81-8AD0-4ADC-9FF2-DE615AFE621C}"/>
              </a:ext>
            </a:extLst>
          </p:cNvPr>
          <p:cNvSpPr txBox="1"/>
          <p:nvPr/>
        </p:nvSpPr>
        <p:spPr>
          <a:xfrm>
            <a:off x="604284" y="1690688"/>
            <a:ext cx="10749516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'one'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'two'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{1}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'one'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'two'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first_name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last_name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last_name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'Picard'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first_name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'Jean-Luc'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{:_&lt;10}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{:_&gt;10}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{:_^10}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result!s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:_^20}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result!r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:_^20}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{result:_^ 20.2f}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3.141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{result:_^ 20.2f}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3.141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1479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4C947-CA7A-441E-A7AB-FC061008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1" y="4554353"/>
            <a:ext cx="10515600" cy="1325563"/>
          </a:xfrm>
        </p:spPr>
        <p:txBody>
          <a:bodyPr/>
          <a:lstStyle/>
          <a:p>
            <a:r>
              <a:rPr lang="ru-RU" dirty="0"/>
              <a:t>Списки и кортежи</a:t>
            </a:r>
          </a:p>
        </p:txBody>
      </p:sp>
    </p:spTree>
    <p:extLst>
      <p:ext uri="{BB962C8B-B14F-4D97-AF65-F5344CB8AC3E}">
        <p14:creationId xmlns:p14="http://schemas.microsoft.com/office/powerpoint/2010/main" val="1240736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5463A0-A1A5-4F33-BB21-5DD05AD49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 и кортежи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9A8218-1088-4A95-98D2-21DF9EC75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Список и кортеж – контейнер для хранения данных различных типов</a:t>
            </a:r>
          </a:p>
          <a:p>
            <a:r>
              <a:rPr lang="ru-RU" dirty="0"/>
              <a:t>Список – можно изменять – добавлять элементы, удалять, модифицировать</a:t>
            </a:r>
          </a:p>
          <a:p>
            <a:r>
              <a:rPr lang="ru-RU" dirty="0"/>
              <a:t>Кортеж – элементы менять нельзя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96971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2B81F4-9176-4975-AC48-5C5C58EFC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 и кортежи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6827293C-BA93-420A-B15C-FDB3DCA2F3EC}"/>
              </a:ext>
            </a:extLst>
          </p:cNvPr>
          <p:cNvSpPr/>
          <p:nvPr/>
        </p:nvSpPr>
        <p:spPr>
          <a:xfrm>
            <a:off x="2020186" y="2041451"/>
            <a:ext cx="3072809" cy="11589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[                  </a:t>
            </a:r>
            <a:r>
              <a:rPr lang="ru-RU" sz="4400" dirty="0"/>
              <a:t> </a:t>
            </a:r>
            <a:r>
              <a:rPr lang="en-US" sz="4400" dirty="0"/>
              <a:t>]</a:t>
            </a:r>
            <a:endParaRPr lang="ru-RU" sz="4400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0071A459-678E-41FE-9CFE-5405B46C64EA}"/>
              </a:ext>
            </a:extLst>
          </p:cNvPr>
          <p:cNvSpPr/>
          <p:nvPr/>
        </p:nvSpPr>
        <p:spPr>
          <a:xfrm>
            <a:off x="2934595" y="2184991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ADAC94F-598E-42A3-87B3-BDDBEAADD2D1}"/>
              </a:ext>
            </a:extLst>
          </p:cNvPr>
          <p:cNvSpPr/>
          <p:nvPr/>
        </p:nvSpPr>
        <p:spPr>
          <a:xfrm>
            <a:off x="2658148" y="2328531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C0CD5E9F-266B-4D4A-AFD5-CB56774184D6}"/>
              </a:ext>
            </a:extLst>
          </p:cNvPr>
          <p:cNvSpPr/>
          <p:nvPr/>
        </p:nvSpPr>
        <p:spPr>
          <a:xfrm>
            <a:off x="2381701" y="2472071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ВЫРАЖЕНИЕ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5129A887-BB63-457B-B6D3-25FDBC03D0AF}"/>
              </a:ext>
            </a:extLst>
          </p:cNvPr>
          <p:cNvSpPr/>
          <p:nvPr/>
        </p:nvSpPr>
        <p:spPr>
          <a:xfrm>
            <a:off x="2020186" y="4008475"/>
            <a:ext cx="3072809" cy="11589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4400" dirty="0"/>
              <a:t>(</a:t>
            </a:r>
            <a:r>
              <a:rPr lang="en-US" sz="4400" dirty="0"/>
              <a:t>                  </a:t>
            </a:r>
            <a:r>
              <a:rPr lang="ru-RU" sz="4400" dirty="0"/>
              <a:t> )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7A6648E4-4FB6-488F-8515-933F84EED6E9}"/>
              </a:ext>
            </a:extLst>
          </p:cNvPr>
          <p:cNvSpPr/>
          <p:nvPr/>
        </p:nvSpPr>
        <p:spPr>
          <a:xfrm>
            <a:off x="2934595" y="4152015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EB893B05-9805-45A6-B88E-3E344EAB8473}"/>
              </a:ext>
            </a:extLst>
          </p:cNvPr>
          <p:cNvSpPr/>
          <p:nvPr/>
        </p:nvSpPr>
        <p:spPr>
          <a:xfrm>
            <a:off x="2658148" y="4295555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3EAAC734-2210-4B9A-B2F9-B48F5ACBDEED}"/>
              </a:ext>
            </a:extLst>
          </p:cNvPr>
          <p:cNvSpPr/>
          <p:nvPr/>
        </p:nvSpPr>
        <p:spPr>
          <a:xfrm>
            <a:off x="2381701" y="4439095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ВЫРАЖЕНИЕ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4439AE9C-2FE7-437F-9D3B-4A76BA171FD4}"/>
              </a:ext>
            </a:extLst>
          </p:cNvPr>
          <p:cNvSpPr/>
          <p:nvPr/>
        </p:nvSpPr>
        <p:spPr>
          <a:xfrm>
            <a:off x="6762307" y="1786270"/>
            <a:ext cx="3409507" cy="919716"/>
          </a:xfrm>
          <a:prstGeom prst="wedgeRectCallout">
            <a:avLst>
              <a:gd name="adj1" fmla="val -90687"/>
              <a:gd name="adj2" fmla="val 359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списка</a:t>
            </a:r>
          </a:p>
        </p:txBody>
      </p:sp>
      <p:sp>
        <p:nvSpPr>
          <p:cNvPr id="13" name="Облачко с текстом: прямоугольное 12">
            <a:extLst>
              <a:ext uri="{FF2B5EF4-FFF2-40B4-BE49-F238E27FC236}">
                <a16:creationId xmlns:a16="http://schemas.microsoft.com/office/drawing/2014/main" id="{007BEEE9-D151-4933-8B85-16A6461869D6}"/>
              </a:ext>
            </a:extLst>
          </p:cNvPr>
          <p:cNvSpPr/>
          <p:nvPr/>
        </p:nvSpPr>
        <p:spPr>
          <a:xfrm>
            <a:off x="6932428" y="4295555"/>
            <a:ext cx="3409507" cy="919716"/>
          </a:xfrm>
          <a:prstGeom prst="wedgeRectCallout">
            <a:avLst>
              <a:gd name="adj1" fmla="val -99107"/>
              <a:gd name="adj2" fmla="val -161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кортежа</a:t>
            </a:r>
          </a:p>
        </p:txBody>
      </p:sp>
    </p:spTree>
    <p:extLst>
      <p:ext uri="{BB962C8B-B14F-4D97-AF65-F5344CB8AC3E}">
        <p14:creationId xmlns:p14="http://schemas.microsoft.com/office/powerpoint/2010/main" val="16998545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2BD0FD-EFAF-41F5-9CD6-D11D66036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 и кортежи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35A260-2B23-4C7C-9054-446BFC871373}"/>
              </a:ext>
            </a:extLst>
          </p:cNvPr>
          <p:cNvSpPr txBox="1"/>
          <p:nvPr/>
        </p:nvSpPr>
        <p:spPr>
          <a:xfrm>
            <a:off x="2421565" y="1806729"/>
            <a:ext cx="7966444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 = [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y1 = [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"qwe"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"rty"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"asd"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 = (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y2 = (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"qwe"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"rty"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"asd"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E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(x1,y1,x2,y2)</a:t>
            </a:r>
          </a:p>
          <a:p>
            <a:b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s-E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37297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CC97D5-128A-4F0B-902A-6DA7F4435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3340"/>
            <a:ext cx="10515600" cy="1325563"/>
          </a:xfrm>
        </p:spPr>
        <p:txBody>
          <a:bodyPr/>
          <a:lstStyle/>
          <a:p>
            <a:r>
              <a:rPr lang="ru-RU" dirty="0"/>
              <a:t>Основные операции со списками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F303D8B-8834-45C9-A01A-7A7A5E7F5B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5994941"/>
              </p:ext>
            </p:extLst>
          </p:nvPr>
        </p:nvGraphicFramePr>
        <p:xfrm>
          <a:off x="838200" y="782320"/>
          <a:ext cx="10515600" cy="607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69496480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6578720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540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effectLst/>
                        </a:rPr>
                        <a:t>list.append</a:t>
                      </a:r>
                      <a:r>
                        <a:rPr lang="en-US" dirty="0">
                          <a:effectLst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Добавляет элемент в конец списка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4401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list.extend</a:t>
                      </a:r>
                      <a:r>
                        <a:rPr lang="en-US">
                          <a:effectLst/>
                        </a:rPr>
                        <a:t>(L)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Расширяет список list, добавляя в конец все элементы списка 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4584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list.insert</a:t>
                      </a:r>
                      <a:r>
                        <a:rPr lang="en-US">
                          <a:effectLst/>
                        </a:rPr>
                        <a:t>(i, 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Вставляет на i-ый элемент значение 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8301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list.remove</a:t>
                      </a:r>
                      <a:r>
                        <a:rPr lang="en-US">
                          <a:effectLst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Удаляет первый элемент в списке, имеющий значение x. ValueError, если такого элемента не существует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829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list.pop</a:t>
                      </a:r>
                      <a:r>
                        <a:rPr lang="en-US">
                          <a:effectLst/>
                        </a:rPr>
                        <a:t>([i])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Удаляет i-ый элемент и возвращает его. Если индекс не указан, удаляется последний элемент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8069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list.index</a:t>
                      </a:r>
                      <a:r>
                        <a:rPr lang="en-US">
                          <a:effectLst/>
                        </a:rPr>
                        <a:t>(x, [start [, end]])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Возвращает положение первого элемента со значением x (при этом поиск ведется от start до end)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819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list.count</a:t>
                      </a:r>
                      <a:r>
                        <a:rPr lang="en-US">
                          <a:effectLst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Возвращает количество элементов со значением 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5601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list.sort</a:t>
                      </a:r>
                      <a:r>
                        <a:rPr lang="en-US">
                          <a:effectLst/>
                        </a:rPr>
                        <a:t>([key=</a:t>
                      </a:r>
                      <a:r>
                        <a:rPr lang="ru-RU">
                          <a:effectLst/>
                        </a:rPr>
                        <a:t>функция])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Сортирует список на основе функции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9401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list.reverse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Разворачивает список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0102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list.copy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Поверхностная копия списка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3314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list.clear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Очищает список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42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5668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A834F1F-517A-4131-B059-EDF37D5B5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Базовые </a:t>
            </a:r>
            <a:br>
              <a:rPr lang="ru-RU" dirty="0"/>
            </a:br>
            <a:r>
              <a:rPr lang="ru-RU" dirty="0"/>
              <a:t>основы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69B8B0A-6106-4843-887A-A049BCFDA4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1</a:t>
            </a:r>
          </a:p>
        </p:txBody>
      </p:sp>
    </p:spTree>
    <p:extLst>
      <p:ext uri="{BB962C8B-B14F-4D97-AF65-F5344CB8AC3E}">
        <p14:creationId xmlns:p14="http://schemas.microsoft.com/office/powerpoint/2010/main" val="36408327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EAED71-976F-44C7-B829-66D08D6ED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кортежи и списки устроены внутри?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EBDA1D-529F-4F3E-89C5-43BD633E0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Будет ли работать код следующий код?</a:t>
            </a:r>
          </a:p>
          <a:p>
            <a:pPr lvl="1"/>
            <a:r>
              <a:rPr lang="en-US" dirty="0"/>
              <a:t>x = [1,2,3,4]</a:t>
            </a:r>
          </a:p>
          <a:p>
            <a:pPr lvl="1"/>
            <a:r>
              <a:rPr lang="en-US" dirty="0" err="1"/>
              <a:t>x.append</a:t>
            </a:r>
            <a:r>
              <a:rPr lang="en-US" dirty="0"/>
              <a:t>(x)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D9616F2D-C06A-4586-BE57-5355B1402342}"/>
              </a:ext>
            </a:extLst>
          </p:cNvPr>
          <p:cNvGrpSpPr/>
          <p:nvPr/>
        </p:nvGrpSpPr>
        <p:grpSpPr>
          <a:xfrm>
            <a:off x="935665" y="3429000"/>
            <a:ext cx="9457661" cy="2535865"/>
            <a:chOff x="935665" y="3429000"/>
            <a:chExt cx="9457661" cy="2535865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572E389B-61C3-413C-B298-33E441021B77}"/>
                </a:ext>
              </a:extLst>
            </p:cNvPr>
            <p:cNvSpPr/>
            <p:nvPr/>
          </p:nvSpPr>
          <p:spPr>
            <a:xfrm>
              <a:off x="935665" y="3429000"/>
              <a:ext cx="967563" cy="824023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  <a:endParaRPr lang="ru-RU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6F0DC82D-CB79-46A3-A40C-4B03E2C379CC}"/>
                </a:ext>
              </a:extLst>
            </p:cNvPr>
            <p:cNvSpPr/>
            <p:nvPr/>
          </p:nvSpPr>
          <p:spPr>
            <a:xfrm>
              <a:off x="3094075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ru-RU" dirty="0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4DF1353B-3CC7-4397-B5C3-FF8C31A2FE0A}"/>
                </a:ext>
              </a:extLst>
            </p:cNvPr>
            <p:cNvSpPr/>
            <p:nvPr/>
          </p:nvSpPr>
          <p:spPr>
            <a:xfrm>
              <a:off x="4699592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B6BC73E0-4BE5-4DCE-B603-73111CD63638}"/>
                </a:ext>
              </a:extLst>
            </p:cNvPr>
            <p:cNvSpPr/>
            <p:nvPr/>
          </p:nvSpPr>
          <p:spPr>
            <a:xfrm>
              <a:off x="6285615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  <a:endParaRPr lang="ru-RU" dirty="0"/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ACA681AB-1E7D-4502-999F-910A1238734E}"/>
                </a:ext>
              </a:extLst>
            </p:cNvPr>
            <p:cNvSpPr/>
            <p:nvPr/>
          </p:nvSpPr>
          <p:spPr>
            <a:xfrm>
              <a:off x="7871638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  <a:endParaRPr lang="ru-RU" dirty="0"/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9830E580-F315-4977-82E4-A3A39E1CB134}"/>
                </a:ext>
              </a:extLst>
            </p:cNvPr>
            <p:cNvSpPr/>
            <p:nvPr/>
          </p:nvSpPr>
          <p:spPr>
            <a:xfrm>
              <a:off x="9457661" y="4492255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*</a:t>
              </a:r>
              <a:endParaRPr lang="ru-RU" dirty="0"/>
            </a:p>
          </p:txBody>
        </p:sp>
        <p:cxnSp>
          <p:nvCxnSpPr>
            <p:cNvPr id="11" name="Соединитель: уступ 10">
              <a:extLst>
                <a:ext uri="{FF2B5EF4-FFF2-40B4-BE49-F238E27FC236}">
                  <a16:creationId xmlns:a16="http://schemas.microsoft.com/office/drawing/2014/main" id="{973F2C84-FBAB-431B-9DFA-3C21DE6A5DE0}"/>
                </a:ext>
              </a:extLst>
            </p:cNvPr>
            <p:cNvCxnSpPr>
              <a:stCxn id="4" idx="3"/>
              <a:endCxn id="5" idx="0"/>
            </p:cNvCxnSpPr>
            <p:nvPr/>
          </p:nvCxnSpPr>
          <p:spPr>
            <a:xfrm>
              <a:off x="1903228" y="3841012"/>
              <a:ext cx="1658680" cy="651244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 стрелкой 12">
              <a:extLst>
                <a:ext uri="{FF2B5EF4-FFF2-40B4-BE49-F238E27FC236}">
                  <a16:creationId xmlns:a16="http://schemas.microsoft.com/office/drawing/2014/main" id="{DD11A3E7-1D49-4059-AEA5-0463C2311BA3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>
              <a:off x="4029740" y="4904268"/>
              <a:ext cx="66985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>
              <a:extLst>
                <a:ext uri="{FF2B5EF4-FFF2-40B4-BE49-F238E27FC236}">
                  <a16:creationId xmlns:a16="http://schemas.microsoft.com/office/drawing/2014/main" id="{7A6050A8-A521-406F-B226-F1385AF2C6C2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>
              <a:off x="5635257" y="4904268"/>
              <a:ext cx="6503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 стрелкой 16">
              <a:extLst>
                <a:ext uri="{FF2B5EF4-FFF2-40B4-BE49-F238E27FC236}">
                  <a16:creationId xmlns:a16="http://schemas.microsoft.com/office/drawing/2014/main" id="{2C2F6C32-BEBF-42A0-9A2F-D771C54C4E2D}"/>
                </a:ext>
              </a:extLst>
            </p:cNvPr>
            <p:cNvCxnSpPr>
              <a:stCxn id="7" idx="3"/>
              <a:endCxn id="8" idx="1"/>
            </p:cNvCxnSpPr>
            <p:nvPr/>
          </p:nvCxnSpPr>
          <p:spPr>
            <a:xfrm>
              <a:off x="7221280" y="4904268"/>
              <a:ext cx="6503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8">
              <a:extLst>
                <a:ext uri="{FF2B5EF4-FFF2-40B4-BE49-F238E27FC236}">
                  <a16:creationId xmlns:a16="http://schemas.microsoft.com/office/drawing/2014/main" id="{734EB430-2CAB-46C0-A397-8262B02DD553}"/>
                </a:ext>
              </a:extLst>
            </p:cNvPr>
            <p:cNvCxnSpPr>
              <a:endCxn id="9" idx="1"/>
            </p:cNvCxnSpPr>
            <p:nvPr/>
          </p:nvCxnSpPr>
          <p:spPr>
            <a:xfrm>
              <a:off x="8807303" y="4904266"/>
              <a:ext cx="65035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>
              <a:extLst>
                <a:ext uri="{FF2B5EF4-FFF2-40B4-BE49-F238E27FC236}">
                  <a16:creationId xmlns:a16="http://schemas.microsoft.com/office/drawing/2014/main" id="{CCC90DBD-6FCF-4110-AB2C-D063F315469F}"/>
                </a:ext>
              </a:extLst>
            </p:cNvPr>
            <p:cNvCxnSpPr/>
            <p:nvPr/>
          </p:nvCxnSpPr>
          <p:spPr>
            <a:xfrm>
              <a:off x="9909544" y="5316279"/>
              <a:ext cx="0" cy="648586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>
              <a:extLst>
                <a:ext uri="{FF2B5EF4-FFF2-40B4-BE49-F238E27FC236}">
                  <a16:creationId xmlns:a16="http://schemas.microsoft.com/office/drawing/2014/main" id="{28C9805D-F4BF-4A87-9ADE-666500D44FB3}"/>
                </a:ext>
              </a:extLst>
            </p:cNvPr>
            <p:cNvCxnSpPr/>
            <p:nvPr/>
          </p:nvCxnSpPr>
          <p:spPr>
            <a:xfrm flipH="1">
              <a:off x="3561907" y="5964865"/>
              <a:ext cx="6363586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 стрелкой 28">
              <a:extLst>
                <a:ext uri="{FF2B5EF4-FFF2-40B4-BE49-F238E27FC236}">
                  <a16:creationId xmlns:a16="http://schemas.microsoft.com/office/drawing/2014/main" id="{967A1E36-8CCD-411F-890C-EA1B7DEBB01B}"/>
                </a:ext>
              </a:extLst>
            </p:cNvPr>
            <p:cNvCxnSpPr/>
            <p:nvPr/>
          </p:nvCxnSpPr>
          <p:spPr>
            <a:xfrm flipV="1">
              <a:off x="3561907" y="5316278"/>
              <a:ext cx="0" cy="64858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45538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81506D-6D5D-4E3E-A445-D8A5866AD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данных и операция присваивания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2C23A9E0-9FE1-4E53-BBC0-C3BACEC3494F}"/>
              </a:ext>
            </a:extLst>
          </p:cNvPr>
          <p:cNvSpPr/>
          <p:nvPr/>
        </p:nvSpPr>
        <p:spPr>
          <a:xfrm>
            <a:off x="2147775" y="1690688"/>
            <a:ext cx="6496493" cy="1325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4400" dirty="0"/>
              <a:t>                    =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D2923721-62CF-461E-82DE-8064EBAB8F66}"/>
              </a:ext>
            </a:extLst>
          </p:cNvPr>
          <p:cNvSpPr/>
          <p:nvPr/>
        </p:nvSpPr>
        <p:spPr>
          <a:xfrm>
            <a:off x="3051543" y="1828912"/>
            <a:ext cx="1626782" cy="606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805AF1D1-EDE5-48E1-AF91-C39FD20F65C1}"/>
              </a:ext>
            </a:extLst>
          </p:cNvPr>
          <p:cNvSpPr/>
          <p:nvPr/>
        </p:nvSpPr>
        <p:spPr>
          <a:xfrm>
            <a:off x="2690036" y="2004348"/>
            <a:ext cx="1626782" cy="606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AA5C527E-4C98-460F-AEEF-A125246534E2}"/>
              </a:ext>
            </a:extLst>
          </p:cNvPr>
          <p:cNvSpPr/>
          <p:nvPr/>
        </p:nvSpPr>
        <p:spPr>
          <a:xfrm>
            <a:off x="2328529" y="2219658"/>
            <a:ext cx="1626782" cy="606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ПЕРЕМЕННАЯ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40D23871-104D-4767-BECD-3099B09CA0D1}"/>
              </a:ext>
            </a:extLst>
          </p:cNvPr>
          <p:cNvSpPr/>
          <p:nvPr/>
        </p:nvSpPr>
        <p:spPr>
          <a:xfrm>
            <a:off x="5305646" y="2004348"/>
            <a:ext cx="3143695" cy="82136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СПИСОК ИЛИ КОРТЕЖ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44F0E5-4D9F-4F78-B224-8803F23496E1}"/>
              </a:ext>
            </a:extLst>
          </p:cNvPr>
          <p:cNvSpPr txBox="1"/>
          <p:nvPr/>
        </p:nvSpPr>
        <p:spPr>
          <a:xfrm>
            <a:off x="3141920" y="3841751"/>
            <a:ext cx="6097772" cy="255454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 = </a:t>
            </a:r>
            <a:r>
              <a:rPr lang="pl-PL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endParaRPr lang="pl-PL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 = </a:t>
            </a:r>
            <a:r>
              <a:rPr lang="pl-PL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endParaRPr lang="pl-PL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q, w = w, q</a:t>
            </a:r>
          </a:p>
          <a:p>
            <a:r>
              <a:rPr lang="pl-PL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(q,w)</a:t>
            </a:r>
          </a:p>
        </p:txBody>
      </p:sp>
    </p:spTree>
    <p:extLst>
      <p:ext uri="{BB962C8B-B14F-4D97-AF65-F5344CB8AC3E}">
        <p14:creationId xmlns:p14="http://schemas.microsoft.com/office/powerpoint/2010/main" val="15015036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D1B70F-980B-43BE-99B7-1B22AA75C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со списками и кортежами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D85AB5-1C00-442D-A8C4-34AD14A37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2986"/>
            <a:ext cx="10515600" cy="5092995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Создайте список из десяти элементов разных типов</a:t>
            </a:r>
          </a:p>
          <a:p>
            <a:r>
              <a:rPr lang="ru-RU" dirty="0"/>
              <a:t>Используя оператор </a:t>
            </a:r>
            <a:r>
              <a:rPr lang="en-US" dirty="0"/>
              <a:t>slice </a:t>
            </a:r>
            <a:r>
              <a:rPr lang="ru-RU" dirty="0"/>
              <a:t>выделите в  отдельный список со второго по пятый элемент включительно</a:t>
            </a:r>
          </a:p>
          <a:p>
            <a:r>
              <a:rPr lang="ru-RU" dirty="0"/>
              <a:t>Создайте второй список из пяти элементов</a:t>
            </a:r>
          </a:p>
          <a:p>
            <a:r>
              <a:rPr lang="ru-RU" dirty="0"/>
              <a:t>В первый список добавьте элементы второго списка, но не сам второй список</a:t>
            </a:r>
          </a:p>
          <a:p>
            <a:r>
              <a:rPr lang="ru-RU" dirty="0"/>
              <a:t>Сложите первый список со вторым</a:t>
            </a:r>
          </a:p>
          <a:p>
            <a:r>
              <a:rPr lang="ru-RU" dirty="0"/>
              <a:t>Продублируйте полученный список пять раз</a:t>
            </a:r>
          </a:p>
          <a:p>
            <a:r>
              <a:rPr lang="ru-RU" dirty="0"/>
              <a:t>Напечатайте функцией </a:t>
            </a:r>
            <a:r>
              <a:rPr lang="en-US" dirty="0"/>
              <a:t>print</a:t>
            </a:r>
            <a:r>
              <a:rPr lang="ru-RU" dirty="0"/>
              <a:t>( ) результаты всех пунктов</a:t>
            </a:r>
          </a:p>
          <a:p>
            <a:r>
              <a:rPr lang="ru-RU" dirty="0"/>
              <a:t>Проделайте тоже самое для кортежей. Объясните, почему некоторые операции не удалось выполнить и </a:t>
            </a:r>
            <a:r>
              <a:rPr lang="en-US" dirty="0"/>
              <a:t>Python </a:t>
            </a:r>
            <a:r>
              <a:rPr lang="ru-RU" dirty="0"/>
              <a:t>показал ошибки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464081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E8630-B5EC-42B9-9AA2-9443375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39" y="4937125"/>
            <a:ext cx="10515600" cy="1325563"/>
          </a:xfrm>
        </p:spPr>
        <p:txBody>
          <a:bodyPr/>
          <a:lstStyle/>
          <a:p>
            <a:r>
              <a:rPr lang="ru-RU" dirty="0"/>
              <a:t>Словари</a:t>
            </a:r>
          </a:p>
        </p:txBody>
      </p:sp>
    </p:spTree>
    <p:extLst>
      <p:ext uri="{BB962C8B-B14F-4D97-AF65-F5344CB8AC3E}">
        <p14:creationId xmlns:p14="http://schemas.microsoft.com/office/powerpoint/2010/main" val="7944889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9E88CC-10DE-4610-8AE4-07F6CD082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Словари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CE9CE0-D575-423A-B217-BAD8D08C9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Словарь – это таблица, которое по ключу сохраняет значение</a:t>
            </a:r>
          </a:p>
          <a:p>
            <a:r>
              <a:rPr lang="ru-RU" dirty="0"/>
              <a:t>Словарь – изменяемый тип</a:t>
            </a:r>
          </a:p>
          <a:p>
            <a:r>
              <a:rPr lang="ru-RU" dirty="0"/>
              <a:t>Начиная с </a:t>
            </a:r>
            <a:r>
              <a:rPr lang="en-US" dirty="0"/>
              <a:t>Python 3.8 </a:t>
            </a:r>
            <a:r>
              <a:rPr lang="ru-RU" dirty="0"/>
              <a:t>словари упорядочены, т.е. хранят данные в том же порядке, в котором они были добавлены в словарь</a:t>
            </a: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EDFA6915-9E51-4810-BE90-BD049727ECA9}"/>
              </a:ext>
            </a:extLst>
          </p:cNvPr>
          <p:cNvGrpSpPr/>
          <p:nvPr/>
        </p:nvGrpSpPr>
        <p:grpSpPr>
          <a:xfrm>
            <a:off x="3253561" y="4312297"/>
            <a:ext cx="4550735" cy="1010093"/>
            <a:chOff x="1903227" y="3217142"/>
            <a:chExt cx="4550735" cy="1010093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8DF45734-7DA4-499C-8F80-E39BF636C081}"/>
                </a:ext>
              </a:extLst>
            </p:cNvPr>
            <p:cNvSpPr/>
            <p:nvPr/>
          </p:nvSpPr>
          <p:spPr>
            <a:xfrm>
              <a:off x="1903227" y="3217142"/>
              <a:ext cx="4550735" cy="101009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{               :  </a:t>
              </a:r>
              <a:r>
                <a:rPr lang="ru-RU" sz="4400" dirty="0"/>
                <a:t>  </a:t>
              </a:r>
              <a:r>
                <a:rPr lang="en-US" sz="4400" dirty="0"/>
                <a:t>          }</a:t>
              </a:r>
              <a:endParaRPr lang="ru-RU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CBA02F8A-FC6E-44D4-85D3-36611DC9B157}"/>
                </a:ext>
              </a:extLst>
            </p:cNvPr>
            <p:cNvSpPr/>
            <p:nvPr/>
          </p:nvSpPr>
          <p:spPr>
            <a:xfrm>
              <a:off x="2371059" y="3429000"/>
              <a:ext cx="1594883" cy="558209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КЛЮЧ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0826E54B-2F6D-4825-96C2-4D71F6BD8BE5}"/>
                </a:ext>
              </a:extLst>
            </p:cNvPr>
            <p:cNvSpPr/>
            <p:nvPr/>
          </p:nvSpPr>
          <p:spPr>
            <a:xfrm>
              <a:off x="4407195" y="3443085"/>
              <a:ext cx="1594883" cy="558209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ЗНАЧЕНИЕ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765962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7CFEA1-636A-42FC-9117-8D0174025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060" y="106325"/>
            <a:ext cx="10515600" cy="595423"/>
          </a:xfrm>
        </p:spPr>
        <p:txBody>
          <a:bodyPr>
            <a:normAutofit fontScale="90000"/>
          </a:bodyPr>
          <a:lstStyle/>
          <a:p>
            <a:r>
              <a:rPr lang="ru-RU" dirty="0"/>
              <a:t>Словари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3D1934F3-BB68-448A-BA15-0A7D49461E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5888820"/>
              </p:ext>
            </p:extLst>
          </p:nvPr>
        </p:nvGraphicFramePr>
        <p:xfrm>
          <a:off x="847060" y="808074"/>
          <a:ext cx="10515600" cy="549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5847">
                  <a:extLst>
                    <a:ext uri="{9D8B030D-6E8A-4147-A177-3AD203B41FA5}">
                      <a16:colId xmlns:a16="http://schemas.microsoft.com/office/drawing/2014/main" val="3042323506"/>
                    </a:ext>
                  </a:extLst>
                </a:gridCol>
                <a:gridCol w="7419753">
                  <a:extLst>
                    <a:ext uri="{9D8B030D-6E8A-4147-A177-3AD203B41FA5}">
                      <a16:colId xmlns:a16="http://schemas.microsoft.com/office/drawing/2014/main" val="13181591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600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106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dict.clear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очищает словарь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447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dict.copy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копию словаря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438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u="sng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</a:t>
                      </a:r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.fromkeys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(seq[, value])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создает словарь с ключами из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seq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 значением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555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dict.get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(key[, default])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значение ключа, но если его нет, не бросает исключение, а возвращает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929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dict.items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пары (ключ, значение).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421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dict.keys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ключи в словаре.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966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dict.pop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(key[, default]) 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ключ и возвращает значение. Если ключа нет, возвращает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бросает исключение)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023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dict.popitem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и возвращает пару (ключ, значение). Если словарь пуст, бросает исключение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KeyError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Помните, что словари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неупорядочены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53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dict.setdefault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[,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значение ключа, но если его нет, не бросает исключение, а создает ключ с значением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960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dict.update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([other])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обновляет словарь, добавляя пары (ключ, значение) из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Существующие ключи перезаписываются. Возвращает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(не новый словарь!).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588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dict.values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значения в словаре.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199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74038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5AD1FC-CD45-44A0-A9C7-169FBF99C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753"/>
            <a:ext cx="10515600" cy="1325563"/>
          </a:xfrm>
        </p:spPr>
        <p:txBody>
          <a:bodyPr/>
          <a:lstStyle/>
          <a:p>
            <a:r>
              <a:rPr lang="ru-RU" dirty="0"/>
              <a:t>Словари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C2601D-02CA-4831-928D-E8C15C84B413}"/>
              </a:ext>
            </a:extLst>
          </p:cNvPr>
          <p:cNvSpPr txBox="1"/>
          <p:nvPr/>
        </p:nvSpPr>
        <p:spPr>
          <a:xfrm>
            <a:off x="274674" y="1168047"/>
            <a:ext cx="11834038" cy="550920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{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"first"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"three"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[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"first"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(d[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"three"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 = </a:t>
            </a:r>
            <a:r>
              <a:rPr lang="en-US" sz="3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.fromkeys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one"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"two"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"three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d.items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d.keys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d.values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endParaRPr lang="en-U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94300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E8630-B5EC-42B9-9AA2-9443375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39" y="4937125"/>
            <a:ext cx="10515600" cy="1325563"/>
          </a:xfrm>
        </p:spPr>
        <p:txBody>
          <a:bodyPr/>
          <a:lstStyle/>
          <a:p>
            <a:r>
              <a:rPr lang="ru-RU" dirty="0"/>
              <a:t>Множество</a:t>
            </a:r>
          </a:p>
        </p:txBody>
      </p:sp>
    </p:spTree>
    <p:extLst>
      <p:ext uri="{BB962C8B-B14F-4D97-AF65-F5344CB8AC3E}">
        <p14:creationId xmlns:p14="http://schemas.microsoft.com/office/powerpoint/2010/main" val="13577451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C4C4F0-AD70-44E0-A80A-807021929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Множество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C077C9-D0B3-4D3E-B62C-E96297898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Множество в </a:t>
            </a:r>
            <a:r>
              <a:rPr lang="ru-RU" dirty="0" err="1"/>
              <a:t>python</a:t>
            </a:r>
            <a:r>
              <a:rPr lang="ru-RU" dirty="0"/>
              <a:t> - "контейнер", содержащий не повторяющиеся элементы в случайном порядке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Структура данных – список, кортеж, строка или другой контейнер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1CA60C0C-BCA1-4779-8961-F8F390F99504}"/>
              </a:ext>
            </a:extLst>
          </p:cNvPr>
          <p:cNvSpPr/>
          <p:nvPr/>
        </p:nvSpPr>
        <p:spPr>
          <a:xfrm>
            <a:off x="3072809" y="2881423"/>
            <a:ext cx="4136065" cy="10951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set(                   )</a:t>
            </a:r>
            <a:endParaRPr lang="ru-RU" sz="4400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90D0897B-8E4F-4F3A-A719-8C1B8A4B59D6}"/>
              </a:ext>
            </a:extLst>
          </p:cNvPr>
          <p:cNvSpPr/>
          <p:nvPr/>
        </p:nvSpPr>
        <p:spPr>
          <a:xfrm>
            <a:off x="4221126" y="3083442"/>
            <a:ext cx="2137144" cy="66985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СТРУКТУРА ДАННЫХ</a:t>
            </a:r>
          </a:p>
        </p:txBody>
      </p:sp>
    </p:spTree>
    <p:extLst>
      <p:ext uri="{BB962C8B-B14F-4D97-AF65-F5344CB8AC3E}">
        <p14:creationId xmlns:p14="http://schemas.microsoft.com/office/powerpoint/2010/main" val="86628516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D003EE-D212-4E51-88AE-5620C8451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Простые операции с множествами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ED96C4C4-C045-4098-B73C-DA58EFDA55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7152821"/>
              </p:ext>
            </p:extLst>
          </p:nvPr>
        </p:nvGraphicFramePr>
        <p:xfrm>
          <a:off x="838200" y="1453485"/>
          <a:ext cx="10515600" cy="525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2628">
                  <a:extLst>
                    <a:ext uri="{9D8B030D-6E8A-4147-A177-3AD203B41FA5}">
                      <a16:colId xmlns:a16="http://schemas.microsoft.com/office/drawing/2014/main" val="2946043801"/>
                    </a:ext>
                  </a:extLst>
                </a:gridCol>
                <a:gridCol w="5792972">
                  <a:extLst>
                    <a:ext uri="{9D8B030D-6E8A-4147-A177-3AD203B41FA5}">
                      <a16:colId xmlns:a16="http://schemas.microsoft.com/office/drawing/2014/main" val="37554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980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число элементов в множестве (размер множества).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258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in s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принадлежит ли x множеству 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947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set.isdisjoint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истина, если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не имеют общих элементов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575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== other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845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set.issubset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&lt;= other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936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set.issuperset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&gt;= other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774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set.union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| other | ...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объединение нескольких множеств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424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set.intersection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&amp; other &amp; ...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пересечение.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180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set.difference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- other - ...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множество из всех элементов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не принадлежащие ни одному из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223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set.symmetric_difference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(other);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^ other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множество из элементов, встречающихся в одном множестве, но не встречающиеся в обоих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673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set.copy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копия множества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278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8898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D5E8ED-15C6-419F-BC21-6A653AA1B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Базовые основы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35CF7D-A844-4979-A991-964CEC15B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Цель: Написать первую программу на  </a:t>
            </a:r>
            <a:r>
              <a:rPr lang="en-US" dirty="0"/>
              <a:t>Python</a:t>
            </a:r>
            <a:r>
              <a:rPr lang="ru-RU" dirty="0"/>
              <a:t>, которая будет делать больше чем печатать «</a:t>
            </a:r>
            <a:r>
              <a:rPr lang="en-US" dirty="0"/>
              <a:t>hello world</a:t>
            </a:r>
            <a:r>
              <a:rPr lang="ru-RU" dirty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320804169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589267-41BF-4F70-B2FD-139B722FF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изменяющие множество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5081320D-5ECD-4B5E-92EB-4FB755E744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5864127"/>
              </p:ext>
            </p:extLst>
          </p:nvPr>
        </p:nvGraphicFramePr>
        <p:xfrm>
          <a:off x="276447" y="1559811"/>
          <a:ext cx="11183679" cy="506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5540">
                  <a:extLst>
                    <a:ext uri="{9D8B030D-6E8A-4147-A177-3AD203B41FA5}">
                      <a16:colId xmlns:a16="http://schemas.microsoft.com/office/drawing/2014/main" val="1651047168"/>
                    </a:ext>
                  </a:extLst>
                </a:gridCol>
                <a:gridCol w="5358139">
                  <a:extLst>
                    <a:ext uri="{9D8B030D-6E8A-4147-A177-3AD203B41FA5}">
                      <a16:colId xmlns:a16="http://schemas.microsoft.com/office/drawing/2014/main" val="32415979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482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или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|= other | ...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Объединение с присвоением результата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223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set.intersection_update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&amp;= other &amp; ... 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Пересечение с присвоением результата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630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set.difference_update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-= other | ...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Вычитание с присвоением результата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773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set.symmetric_difference_update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^= other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множество из элементов, встречающихся в одном множестве, но не встречающиеся в обоих с присвоением результата </a:t>
                      </a:r>
                      <a:r>
                        <a:rPr lang="en-US" dirty="0"/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754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set.add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Добавляет элемент в множество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383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set.remove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элемент из множества. Возникает ошибка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KeyError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если такого элемента не существует.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764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set.discard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элемент, если он находится в множестве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029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set.pop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первый элемент из множества. Так как множества не упорядочены, нельзя точно сказать, какой элемент будет первым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921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set.clear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Очистка множества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117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106775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5D5A94-FF2E-4CD2-84F3-D648F6CCB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над множествами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FA2D74-C730-44EB-A9A7-DD667A9C1DEA}"/>
              </a:ext>
            </a:extLst>
          </p:cNvPr>
          <p:cNvSpPr txBox="1"/>
          <p:nvPr/>
        </p:nvSpPr>
        <p:spPr>
          <a:xfrm>
            <a:off x="1384448" y="1370242"/>
            <a:ext cx="9423104" cy="48320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s1 = 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s2 = 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(s2)</a:t>
            </a:r>
          </a:p>
          <a:p>
            <a:b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s3 = s1.copy()</a:t>
            </a:r>
          </a:p>
          <a:p>
            <a:b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 == s3)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(s1.issubset(s2))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 | s2)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 &amp; s2)</a:t>
            </a:r>
          </a:p>
        </p:txBody>
      </p:sp>
    </p:spTree>
    <p:extLst>
      <p:ext uri="{BB962C8B-B14F-4D97-AF65-F5344CB8AC3E}">
        <p14:creationId xmlns:p14="http://schemas.microsoft.com/office/powerpoint/2010/main" val="215759936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71AAFC-C17B-4E1D-A57A-B67DAACB8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над множествами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A099BA-EC90-4CD4-9680-270F1ECCD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3094"/>
            <a:ext cx="10515600" cy="4872887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Создайте список из десяти элементов, содержащий повторяющиеся числа</a:t>
            </a:r>
          </a:p>
          <a:p>
            <a:r>
              <a:rPr lang="ru-RU" dirty="0"/>
              <a:t>Преобразуйте список в множество</a:t>
            </a:r>
          </a:p>
          <a:p>
            <a:r>
              <a:rPr lang="ru-RU" dirty="0"/>
              <a:t>Создайте второй список из десяти элементов, содержащий повторяющиеся числа и часть чисел из первого списка</a:t>
            </a:r>
            <a:endParaRPr lang="en-US" dirty="0"/>
          </a:p>
          <a:p>
            <a:r>
              <a:rPr lang="ru-RU" dirty="0"/>
              <a:t>Преобразуйте второй список в множество</a:t>
            </a:r>
          </a:p>
          <a:p>
            <a:r>
              <a:rPr lang="ru-RU" dirty="0"/>
              <a:t>Получите множество, образованное как разность двух множеств, которые вы сделали на предыдущих шагах</a:t>
            </a:r>
          </a:p>
          <a:p>
            <a:r>
              <a:rPr lang="ru-RU" dirty="0"/>
              <a:t>Получите множество, образованное как пересечение двух множеств, которые вы сделали на предыдущих шагах</a:t>
            </a:r>
          </a:p>
          <a:p>
            <a:r>
              <a:rPr lang="ru-RU" dirty="0"/>
              <a:t>Распечатайте все множества функцией </a:t>
            </a:r>
            <a:r>
              <a:rPr lang="en-US" dirty="0"/>
              <a:t>print( 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180611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BCEB10-CB35-4C35-8004-7020C568E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296742-E23E-432C-9552-F27BC3BAA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251398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E8630-B5EC-42B9-9AA2-9443375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39" y="4937125"/>
            <a:ext cx="10515600" cy="1325563"/>
          </a:xfrm>
        </p:spPr>
        <p:txBody>
          <a:bodyPr/>
          <a:lstStyle/>
          <a:p>
            <a:r>
              <a:rPr lang="ru-RU" dirty="0"/>
              <a:t>Преобразование типа данных</a:t>
            </a:r>
          </a:p>
        </p:txBody>
      </p:sp>
    </p:spTree>
    <p:extLst>
      <p:ext uri="{BB962C8B-B14F-4D97-AF65-F5344CB8AC3E}">
        <p14:creationId xmlns:p14="http://schemas.microsoft.com/office/powerpoint/2010/main" val="349354215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388C9C-EE78-4460-9E69-9F52BF320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Преобразование типа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034DD5-74F6-49FE-BEF7-8712DEAA0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83659"/>
          </a:xfrm>
        </p:spPr>
        <p:txBody>
          <a:bodyPr/>
          <a:lstStyle/>
          <a:p>
            <a:r>
              <a:rPr lang="ru-RU" dirty="0"/>
              <a:t>Вы можете перевести данные одного типа в данные другого типа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9A6EC5F8-4A53-4DDE-9DE5-E3B475753A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190558"/>
              </p:ext>
            </p:extLst>
          </p:nvPr>
        </p:nvGraphicFramePr>
        <p:xfrm>
          <a:off x="170121" y="2782382"/>
          <a:ext cx="11331231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9557">
                  <a:extLst>
                    <a:ext uri="{9D8B030D-6E8A-4147-A177-3AD203B41FA5}">
                      <a16:colId xmlns:a16="http://schemas.microsoft.com/office/drawing/2014/main" val="2671425001"/>
                    </a:ext>
                  </a:extLst>
                </a:gridCol>
                <a:gridCol w="6751674">
                  <a:extLst>
                    <a:ext uri="{9D8B030D-6E8A-4147-A177-3AD203B41FA5}">
                      <a16:colId xmlns:a16="http://schemas.microsoft.com/office/drawing/2014/main" val="2849282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176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([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], [основание системы счисления])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к целому числу в десятичной системе счисления. По умолчанию система счисления десятичная, но можно задать любое основание от 2 до 36 включительно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404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(x)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числа в двоичную строку.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123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hex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х)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числа в шестнадцатеричную строку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294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х)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числа в восьмеричную строку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934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float</a:t>
                      </a:r>
                      <a:r>
                        <a:rPr lang="en-US" dirty="0"/>
                        <a:t>([object])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Преобразование объекта в число с плавающей точкой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561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82770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7D35C8-3BA3-4721-9139-10681DED6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Преобразование типа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4C92CB-6E43-437E-AFD9-ADFCC76F7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83519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С помощью функции </a:t>
            </a:r>
            <a:r>
              <a:rPr lang="en-US" dirty="0"/>
              <a:t>input() </a:t>
            </a:r>
            <a:r>
              <a:rPr lang="ru-RU" dirty="0"/>
              <a:t>введите строку</a:t>
            </a:r>
          </a:p>
          <a:p>
            <a:r>
              <a:rPr lang="ru-RU" dirty="0"/>
              <a:t>Переведите строку в целое число. Обратите внимание на ошибку, которая может возникнуть, если строку нельзя перевести в целое число</a:t>
            </a:r>
          </a:p>
          <a:p>
            <a:r>
              <a:rPr lang="ru-RU" dirty="0"/>
              <a:t>Снова введите строку с помощью функции </a:t>
            </a:r>
            <a:r>
              <a:rPr lang="en-US" dirty="0"/>
              <a:t>input( )</a:t>
            </a:r>
          </a:p>
          <a:p>
            <a:r>
              <a:rPr lang="ru-RU" dirty="0"/>
              <a:t>Переведите строку в число с плавающей точкой. Обратите внимание на ошибку, которая может возникнуть, если строку нельзя перевести в число с плавающей точкой</a:t>
            </a:r>
          </a:p>
          <a:p>
            <a:r>
              <a:rPr lang="ru-RU" dirty="0"/>
              <a:t>Распечатайте целое число, полученное на втором шаге в двоичном виде</a:t>
            </a:r>
          </a:p>
          <a:p>
            <a:r>
              <a:rPr lang="ru-RU" dirty="0"/>
              <a:t>Распечатайте целое число, полученное на втором шаге в шестнадцатеричном виде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973427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A745C0-4AC2-4771-B1C1-AE0DE2CE2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470EEC2-F867-4A49-829E-85469A6FE8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4</a:t>
            </a:r>
          </a:p>
        </p:txBody>
      </p:sp>
    </p:spTree>
    <p:extLst>
      <p:ext uri="{BB962C8B-B14F-4D97-AF65-F5344CB8AC3E}">
        <p14:creationId xmlns:p14="http://schemas.microsoft.com/office/powerpoint/2010/main" val="127736516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BA997D-77DA-4447-BC1C-32C7D7DF5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5D77E9-FBE4-4A4C-B9C7-A942AECA2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Оператор условного перехода</a:t>
            </a:r>
          </a:p>
          <a:p>
            <a:r>
              <a:rPr lang="ru-RU" dirty="0"/>
              <a:t>Условное выражение</a:t>
            </a:r>
          </a:p>
          <a:p>
            <a:r>
              <a:rPr lang="ru-RU" dirty="0"/>
              <a:t>Оператор цикла </a:t>
            </a:r>
            <a:r>
              <a:rPr lang="en-US" b="1" dirty="0"/>
              <a:t>while</a:t>
            </a:r>
          </a:p>
          <a:p>
            <a:r>
              <a:rPr lang="ru-RU" dirty="0"/>
              <a:t>Оператор цикла </a:t>
            </a:r>
            <a:r>
              <a:rPr lang="en-US" b="1" dirty="0"/>
              <a:t>for</a:t>
            </a:r>
          </a:p>
          <a:p>
            <a:r>
              <a:rPr lang="ru-RU" dirty="0"/>
              <a:t>Операторы перехода </a:t>
            </a:r>
            <a:r>
              <a:rPr lang="en-US" b="1" dirty="0"/>
              <a:t>break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b="1" dirty="0"/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121184639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130FF4-CF97-4747-9344-5C56600D8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106"/>
            <a:ext cx="10515600" cy="1325563"/>
          </a:xfrm>
        </p:spPr>
        <p:txBody>
          <a:bodyPr/>
          <a:lstStyle/>
          <a:p>
            <a:r>
              <a:rPr lang="ru-RU" dirty="0"/>
              <a:t>Оператор условного перехода</a:t>
            </a: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A36FA122-FCD0-4C00-9E3A-64D25E3AF71C}"/>
              </a:ext>
            </a:extLst>
          </p:cNvPr>
          <p:cNvGrpSpPr/>
          <p:nvPr/>
        </p:nvGrpSpPr>
        <p:grpSpPr>
          <a:xfrm>
            <a:off x="636182" y="2445488"/>
            <a:ext cx="4221126" cy="2785731"/>
            <a:chOff x="6804838" y="1626781"/>
            <a:chExt cx="4221126" cy="2785731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50DF5F3C-86AA-43A4-847B-83400571D1A4}"/>
                </a:ext>
              </a:extLst>
            </p:cNvPr>
            <p:cNvSpPr/>
            <p:nvPr/>
          </p:nvSpPr>
          <p:spPr>
            <a:xfrm>
              <a:off x="6804838" y="1626781"/>
              <a:ext cx="4221126" cy="278573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if                  :</a:t>
              </a:r>
            </a:p>
            <a:p>
              <a:pPr algn="ctr"/>
              <a:endParaRPr lang="en-US" sz="4400" dirty="0"/>
            </a:p>
            <a:p>
              <a:r>
                <a:rPr lang="en-US" sz="4400" dirty="0"/>
                <a:t>else:</a:t>
              </a:r>
            </a:p>
            <a:p>
              <a:pPr algn="ctr"/>
              <a:endParaRPr lang="en-US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3C784D86-8718-4057-959E-ABCFB19112E0}"/>
                </a:ext>
              </a:extLst>
            </p:cNvPr>
            <p:cNvSpPr/>
            <p:nvPr/>
          </p:nvSpPr>
          <p:spPr>
            <a:xfrm>
              <a:off x="7581014" y="1765005"/>
              <a:ext cx="1988288" cy="61668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6B8C8FAA-FDF6-4D17-8E24-2C4BA590E5A5}"/>
                </a:ext>
              </a:extLst>
            </p:cNvPr>
            <p:cNvSpPr/>
            <p:nvPr/>
          </p:nvSpPr>
          <p:spPr>
            <a:xfrm>
              <a:off x="8096692" y="2573358"/>
              <a:ext cx="1988288" cy="61668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THEN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32B887ED-4805-4CE7-8918-739409A987F9}"/>
                </a:ext>
              </a:extLst>
            </p:cNvPr>
            <p:cNvSpPr/>
            <p:nvPr/>
          </p:nvSpPr>
          <p:spPr>
            <a:xfrm>
              <a:off x="8096692" y="3668455"/>
              <a:ext cx="1988288" cy="57393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ELSE</a:t>
              </a:r>
              <a:endParaRPr lang="ru-RU" dirty="0"/>
            </a:p>
          </p:txBody>
        </p:sp>
      </p:grp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992797A-784C-46CC-B39C-F824527315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36" t="8681" r="5286" b="3119"/>
          <a:stretch/>
        </p:blipFill>
        <p:spPr>
          <a:xfrm>
            <a:off x="5444756" y="1260068"/>
            <a:ext cx="5230332" cy="558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837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9699DB-4689-42A0-B4C6-10931F402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8D5F79-3AAD-4F0C-BE10-CF67002CF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 феврале 1991 года Гвидо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ван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Россум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опубликовал код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помеченный версией 0.9.0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1.0 появился в январе 1994 года. Основными новыми возможностями, включёнными в этот релиз, были средства функционального программирования</a:t>
            </a:r>
            <a:endParaRPr lang="en-US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 ноябре 2014 было объявлено, что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2.7 будет поддерживаться до 2020 года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3.0 был выпущен 3 декабря 2008 года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520298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FC8C45-483A-412D-86B2-EB49BFA82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условного перехода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147E98-5864-48BE-B69A-960DF5913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принятия решения значения выражения в операторе </a:t>
            </a:r>
            <a:r>
              <a:rPr lang="en-US" dirty="0"/>
              <a:t>if  </a:t>
            </a:r>
            <a:r>
              <a:rPr lang="ru-RU" dirty="0"/>
              <a:t>преобразуется к типу </a:t>
            </a:r>
            <a:r>
              <a:rPr lang="en-US" dirty="0"/>
              <a:t>Boolean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D1510442-462B-4C79-B1B9-31F434FF8D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307102"/>
              </p:ext>
            </p:extLst>
          </p:nvPr>
        </p:nvGraphicFramePr>
        <p:xfrm>
          <a:off x="980077" y="2761933"/>
          <a:ext cx="9948421" cy="3780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1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64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Значение, воспринимаемое как </a:t>
                      </a:r>
                      <a:r>
                        <a:rPr lang="en-US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True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Значение воспринимаемое как </a:t>
                      </a:r>
                      <a:r>
                        <a:rPr lang="en-US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False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>
                          <a:latin typeface="Liberation Serif"/>
                          <a:ea typeface="WenQuanYi Zen Hei"/>
                          <a:cs typeface="Lohit Devanagari"/>
                        </a:rPr>
                        <a:t>True</a:t>
                      </a:r>
                      <a:endParaRPr lang="ro-RO" sz="2400" kern="5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>
                          <a:latin typeface="Liberation Serif"/>
                          <a:ea typeface="WenQuanYi Zen Hei"/>
                          <a:cs typeface="Lohit Devanagari"/>
                        </a:rPr>
                        <a:t>False</a:t>
                      </a:r>
                      <a:endParaRPr lang="ro-RO" sz="2400" kern="5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1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>
                          <a:latin typeface="Liberation Serif"/>
                          <a:ea typeface="WenQuanYi Zen Hei"/>
                          <a:cs typeface="Lohit Devanagari"/>
                        </a:rPr>
                        <a:t>0</a:t>
                      </a:r>
                      <a:endParaRPr lang="ro-RO" sz="2400" kern="5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Число не равное нулю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Число равное нулю, либо равное </a:t>
                      </a:r>
                      <a:r>
                        <a:rPr lang="en-US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None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Не пустая строка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Пустая строка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Не пустой список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Пустой список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Не пустой кортеж/словарь/множество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Пустой кортеж/словарь/множество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33068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B816F3-875E-4635-8337-AA7A8B6C6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Условное выражение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731570-4EEB-4B19-BB96-1C26EF383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Используется в арифметических выражениях</a:t>
            </a:r>
            <a:endParaRPr lang="en-US" dirty="0"/>
          </a:p>
          <a:p>
            <a:r>
              <a:rPr lang="ru-RU" dirty="0"/>
              <a:t>Логика работы аналогична оператору </a:t>
            </a:r>
            <a:r>
              <a:rPr lang="en-US" dirty="0"/>
              <a:t>if</a:t>
            </a:r>
          </a:p>
          <a:p>
            <a:r>
              <a:rPr lang="ru-RU" dirty="0"/>
              <a:t>Часть </a:t>
            </a:r>
            <a:r>
              <a:rPr lang="en-US" dirty="0"/>
              <a:t>else </a:t>
            </a:r>
            <a:r>
              <a:rPr lang="ru-RU" dirty="0"/>
              <a:t>является обязательной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FC008AC5-1145-4762-8F3C-9CA2112741FD}"/>
              </a:ext>
            </a:extLst>
          </p:cNvPr>
          <p:cNvGrpSpPr/>
          <p:nvPr/>
        </p:nvGrpSpPr>
        <p:grpSpPr>
          <a:xfrm>
            <a:off x="1616149" y="4173279"/>
            <a:ext cx="8782493" cy="1158949"/>
            <a:chOff x="1541721" y="3429000"/>
            <a:chExt cx="8782493" cy="1158949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6A75FC77-528F-46B1-A7B0-14BDC3E50C75}"/>
                </a:ext>
              </a:extLst>
            </p:cNvPr>
            <p:cNvSpPr/>
            <p:nvPr/>
          </p:nvSpPr>
          <p:spPr>
            <a:xfrm>
              <a:off x="1541721" y="3429000"/>
              <a:ext cx="8782493" cy="115894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                  if                      else</a:t>
              </a:r>
              <a:endParaRPr lang="ru-RU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EAB4CC17-B073-4484-874D-EBEB2FB5F013}"/>
                </a:ext>
              </a:extLst>
            </p:cNvPr>
            <p:cNvSpPr/>
            <p:nvPr/>
          </p:nvSpPr>
          <p:spPr>
            <a:xfrm>
              <a:off x="1718930" y="3588488"/>
              <a:ext cx="2151321" cy="850605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  <a:br>
                <a:rPr lang="ru-RU" dirty="0"/>
              </a:br>
              <a:r>
                <a:rPr lang="ru-RU" dirty="0"/>
                <a:t>ЕСЛИ  УСЛОВИЕ </a:t>
              </a:r>
              <a:r>
                <a:rPr lang="en-US" dirty="0"/>
                <a:t>True</a:t>
              </a:r>
              <a:endParaRPr lang="ru-RU" dirty="0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83F3C21B-AB34-480A-A84F-C5EF72B69D9C}"/>
                </a:ext>
              </a:extLst>
            </p:cNvPr>
            <p:cNvSpPr/>
            <p:nvPr/>
          </p:nvSpPr>
          <p:spPr>
            <a:xfrm>
              <a:off x="8066568" y="3588488"/>
              <a:ext cx="2151321" cy="850605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  <a:br>
                <a:rPr lang="ru-RU" dirty="0"/>
              </a:br>
              <a:r>
                <a:rPr lang="ru-RU" dirty="0"/>
                <a:t>ЕСЛИ  УСЛОВИЕ </a:t>
              </a:r>
              <a:r>
                <a:rPr lang="en-US" dirty="0"/>
                <a:t>False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D4B5A22F-C4E7-4AF6-94F5-9439C84514D7}"/>
                </a:ext>
              </a:extLst>
            </p:cNvPr>
            <p:cNvSpPr/>
            <p:nvPr/>
          </p:nvSpPr>
          <p:spPr>
            <a:xfrm>
              <a:off x="4634910" y="3588488"/>
              <a:ext cx="2151321" cy="850605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506775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7E544510-4B4D-49E5-B602-DCFC78AFAE18}"/>
              </a:ext>
            </a:extLst>
          </p:cNvPr>
          <p:cNvGrpSpPr/>
          <p:nvPr/>
        </p:nvGrpSpPr>
        <p:grpSpPr>
          <a:xfrm>
            <a:off x="636182" y="2445488"/>
            <a:ext cx="4221126" cy="2785731"/>
            <a:chOff x="6804838" y="1626781"/>
            <a:chExt cx="4221126" cy="2785731"/>
          </a:xfrm>
        </p:grpSpPr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6246EB4C-4722-4858-BCA6-3C480D76270E}"/>
                </a:ext>
              </a:extLst>
            </p:cNvPr>
            <p:cNvSpPr/>
            <p:nvPr/>
          </p:nvSpPr>
          <p:spPr>
            <a:xfrm>
              <a:off x="6804838" y="1626781"/>
              <a:ext cx="4221126" cy="278573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while                  :</a:t>
              </a:r>
            </a:p>
            <a:p>
              <a:pPr algn="ctr"/>
              <a:endParaRPr lang="en-US" sz="4400" dirty="0"/>
            </a:p>
            <a:p>
              <a:r>
                <a:rPr lang="en-US" sz="4400" dirty="0"/>
                <a:t>else:</a:t>
              </a:r>
            </a:p>
            <a:p>
              <a:pPr algn="ctr"/>
              <a:endParaRPr lang="en-US" sz="4400" dirty="0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8585DA52-1BFF-4DC6-A78C-C6A196EE9E42}"/>
                </a:ext>
              </a:extLst>
            </p:cNvPr>
            <p:cNvSpPr/>
            <p:nvPr/>
          </p:nvSpPr>
          <p:spPr>
            <a:xfrm>
              <a:off x="8378456" y="1751770"/>
              <a:ext cx="1988288" cy="61668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7952C987-32AD-4843-9960-28241867AF7A}"/>
                </a:ext>
              </a:extLst>
            </p:cNvPr>
            <p:cNvSpPr/>
            <p:nvPr/>
          </p:nvSpPr>
          <p:spPr>
            <a:xfrm>
              <a:off x="8770089" y="2598360"/>
              <a:ext cx="1988288" cy="61668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ЦИКЛА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AD0738BD-0F01-4A04-AA0E-2007A71C3240}"/>
                </a:ext>
              </a:extLst>
            </p:cNvPr>
            <p:cNvSpPr/>
            <p:nvPr/>
          </p:nvSpPr>
          <p:spPr>
            <a:xfrm>
              <a:off x="8096692" y="3668455"/>
              <a:ext cx="1988288" cy="57393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ELSE</a:t>
              </a:r>
              <a:endParaRPr lang="ru-RU" dirty="0"/>
            </a:p>
          </p:txBody>
        </p:sp>
      </p:grp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6023345-E7F1-4B77-9726-6E5547FD13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56" t="7580" r="4101" b="3207"/>
          <a:stretch/>
        </p:blipFill>
        <p:spPr>
          <a:xfrm>
            <a:off x="5007936" y="374634"/>
            <a:ext cx="6939516" cy="6483367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92278A-363C-4892-82E0-A5995D4C5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549" y="0"/>
            <a:ext cx="10515600" cy="1325563"/>
          </a:xfrm>
        </p:spPr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while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917432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974C90-47C0-4483-96B9-E19C8EF95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for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DEE299-ACD4-4FAE-A104-D246C8215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8546"/>
            <a:ext cx="10515600" cy="4351338"/>
          </a:xfrm>
        </p:spPr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for </a:t>
            </a:r>
            <a:r>
              <a:rPr lang="ru-RU" dirty="0"/>
              <a:t>позволяет последовательно обойти контейнер (строка, список, кортеж)</a:t>
            </a:r>
          </a:p>
          <a:p>
            <a:r>
              <a:rPr lang="ru-RU" dirty="0"/>
              <a:t>В каждом проходе цикла пользователь получает доступ к одному элементу из контейнера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456A595-EC48-49A5-A8EE-93CE491BEE07}"/>
              </a:ext>
            </a:extLst>
          </p:cNvPr>
          <p:cNvSpPr/>
          <p:nvPr/>
        </p:nvSpPr>
        <p:spPr>
          <a:xfrm>
            <a:off x="4757183" y="4167963"/>
            <a:ext cx="5007935" cy="14885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Контейнер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2417C1BD-8798-4449-AB8E-7ECA9265FA56}"/>
              </a:ext>
            </a:extLst>
          </p:cNvPr>
          <p:cNvSpPr/>
          <p:nvPr/>
        </p:nvSpPr>
        <p:spPr>
          <a:xfrm>
            <a:off x="5065528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6EBC6C43-A085-4CFD-9F70-6BD947470251}"/>
              </a:ext>
            </a:extLst>
          </p:cNvPr>
          <p:cNvSpPr/>
          <p:nvPr/>
        </p:nvSpPr>
        <p:spPr>
          <a:xfrm>
            <a:off x="5820439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C2912EE9-CD79-4079-866A-764610745900}"/>
              </a:ext>
            </a:extLst>
          </p:cNvPr>
          <p:cNvSpPr/>
          <p:nvPr/>
        </p:nvSpPr>
        <p:spPr>
          <a:xfrm>
            <a:off x="6575350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78FC56F9-2F84-41F5-B0F8-4E3AEB25EBF6}"/>
              </a:ext>
            </a:extLst>
          </p:cNvPr>
          <p:cNvSpPr/>
          <p:nvPr/>
        </p:nvSpPr>
        <p:spPr>
          <a:xfrm>
            <a:off x="7330261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80231D04-6C3C-4E40-AE37-FF58E614752D}"/>
              </a:ext>
            </a:extLst>
          </p:cNvPr>
          <p:cNvSpPr/>
          <p:nvPr/>
        </p:nvSpPr>
        <p:spPr>
          <a:xfrm>
            <a:off x="8085172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D26BBE41-5CDE-4526-BD54-E1646F035EA6}"/>
              </a:ext>
            </a:extLst>
          </p:cNvPr>
          <p:cNvSpPr/>
          <p:nvPr/>
        </p:nvSpPr>
        <p:spPr>
          <a:xfrm>
            <a:off x="8802866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3E9A5320-32EB-4AEC-8377-161E97D06CC0}"/>
              </a:ext>
            </a:extLst>
          </p:cNvPr>
          <p:cNvSpPr/>
          <p:nvPr/>
        </p:nvSpPr>
        <p:spPr>
          <a:xfrm>
            <a:off x="2009996" y="3925279"/>
            <a:ext cx="1575391" cy="105262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Переменная</a:t>
            </a:r>
          </a:p>
        </p:txBody>
      </p:sp>
      <p:cxnSp>
        <p:nvCxnSpPr>
          <p:cNvPr id="13" name="Соединитель: уступ 12">
            <a:extLst>
              <a:ext uri="{FF2B5EF4-FFF2-40B4-BE49-F238E27FC236}">
                <a16:creationId xmlns:a16="http://schemas.microsoft.com/office/drawing/2014/main" id="{01ED24BD-8FF5-42CD-8BE9-1AF4F747C9E7}"/>
              </a:ext>
            </a:extLst>
          </p:cNvPr>
          <p:cNvCxnSpPr>
            <a:cxnSpLocks/>
            <a:stCxn id="11" idx="3"/>
            <a:endCxn id="4" idx="1"/>
          </p:cNvCxnSpPr>
          <p:nvPr/>
        </p:nvCxnSpPr>
        <p:spPr>
          <a:xfrm>
            <a:off x="3585387" y="4451591"/>
            <a:ext cx="1171796" cy="46065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962213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2F03F6-0CE7-4450-A928-07DBBDA55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for</a:t>
            </a:r>
            <a:endParaRPr lang="ru-RU" dirty="0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9F2C8F30-F309-4F52-9896-86C211B8906B}"/>
              </a:ext>
            </a:extLst>
          </p:cNvPr>
          <p:cNvGrpSpPr/>
          <p:nvPr/>
        </p:nvGrpSpPr>
        <p:grpSpPr>
          <a:xfrm>
            <a:off x="95691" y="2190307"/>
            <a:ext cx="5766392" cy="2834534"/>
            <a:chOff x="329608" y="2190307"/>
            <a:chExt cx="5766392" cy="2834534"/>
          </a:xfrm>
        </p:grpSpPr>
        <p:sp>
          <p:nvSpPr>
            <p:cNvPr id="3" name="Прямоугольник: скругленные углы 2">
              <a:extLst>
                <a:ext uri="{FF2B5EF4-FFF2-40B4-BE49-F238E27FC236}">
                  <a16:creationId xmlns:a16="http://schemas.microsoft.com/office/drawing/2014/main" id="{1E41C761-430F-4840-9524-251BACC2CADE}"/>
                </a:ext>
              </a:extLst>
            </p:cNvPr>
            <p:cNvSpPr/>
            <p:nvPr/>
          </p:nvSpPr>
          <p:spPr>
            <a:xfrm>
              <a:off x="329608" y="2190307"/>
              <a:ext cx="5766392" cy="283453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for </a:t>
              </a:r>
              <a:r>
                <a:rPr lang="ru-RU" sz="4400" dirty="0"/>
                <a:t>    </a:t>
              </a:r>
              <a:r>
                <a:rPr lang="en-US" sz="4400" dirty="0"/>
                <a:t>      </a:t>
              </a:r>
              <a:r>
                <a:rPr lang="ru-RU" sz="4400" dirty="0"/>
                <a:t>  </a:t>
              </a:r>
              <a:r>
                <a:rPr lang="en-US" sz="4400" dirty="0"/>
                <a:t> in   </a:t>
              </a:r>
              <a:r>
                <a:rPr lang="ru-RU" sz="4400" dirty="0"/>
                <a:t>           </a:t>
              </a:r>
              <a:r>
                <a:rPr lang="en-US" sz="4400" dirty="0"/>
                <a:t>:</a:t>
              </a:r>
            </a:p>
            <a:p>
              <a:endParaRPr lang="en-US" sz="4400" dirty="0"/>
            </a:p>
            <a:p>
              <a:r>
                <a:rPr lang="en-US" sz="4400" dirty="0"/>
                <a:t>else:</a:t>
              </a:r>
            </a:p>
          </p:txBody>
        </p:sp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B937CAD9-7C8B-406F-951E-ED34ED7878B6}"/>
                </a:ext>
              </a:extLst>
            </p:cNvPr>
            <p:cNvSpPr/>
            <p:nvPr/>
          </p:nvSpPr>
          <p:spPr>
            <a:xfrm>
              <a:off x="1329071" y="2677379"/>
              <a:ext cx="1605515" cy="581284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ТЕК.ЭЛЕМЕНТ</a:t>
              </a:r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7B139CFF-72D0-49B8-858C-8800F038C224}"/>
                </a:ext>
              </a:extLst>
            </p:cNvPr>
            <p:cNvSpPr/>
            <p:nvPr/>
          </p:nvSpPr>
          <p:spPr>
            <a:xfrm>
              <a:off x="3583172" y="2700784"/>
              <a:ext cx="1541721" cy="62732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КОНТЕЙНЕР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79300695-A457-4741-91CD-E7B48B2F8C27}"/>
                </a:ext>
              </a:extLst>
            </p:cNvPr>
            <p:cNvSpPr/>
            <p:nvPr/>
          </p:nvSpPr>
          <p:spPr>
            <a:xfrm>
              <a:off x="1740195" y="3514064"/>
              <a:ext cx="1988288" cy="61668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ЦИКЛА</a:t>
              </a:r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0C07C2D3-B96F-49C0-9193-7F18531B2BC4}"/>
                </a:ext>
              </a:extLst>
            </p:cNvPr>
            <p:cNvSpPr/>
            <p:nvPr/>
          </p:nvSpPr>
          <p:spPr>
            <a:xfrm>
              <a:off x="1740195" y="4386153"/>
              <a:ext cx="1988288" cy="57393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ELSE</a:t>
              </a:r>
              <a:endParaRPr lang="ru-RU" dirty="0"/>
            </a:p>
          </p:txBody>
        </p:sp>
      </p:grp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F386F34-D692-4606-B3AC-89992757BD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20" t="7573" r="5143" b="3777"/>
          <a:stretch/>
        </p:blipFill>
        <p:spPr>
          <a:xfrm>
            <a:off x="6308652" y="56667"/>
            <a:ext cx="5766392" cy="674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79595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F86B11-7BCE-48FE-8670-CE4D3A68F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перехода </a:t>
            </a:r>
            <a:r>
              <a:rPr lang="en-US" dirty="0"/>
              <a:t>break </a:t>
            </a:r>
            <a:r>
              <a:rPr lang="ru-RU" dirty="0"/>
              <a:t>и </a:t>
            </a:r>
            <a:r>
              <a:rPr lang="en-US" dirty="0"/>
              <a:t>continue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0907C1-70EF-468D-B180-452059B2D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b="1" dirty="0"/>
              <a:t>break</a:t>
            </a:r>
            <a:r>
              <a:rPr lang="en-US" dirty="0"/>
              <a:t> </a:t>
            </a:r>
            <a:r>
              <a:rPr lang="ru-RU" dirty="0"/>
              <a:t>немедленно прерывает цикл и передает управление оператору следующему за циклом</a:t>
            </a:r>
          </a:p>
          <a:p>
            <a:r>
              <a:rPr lang="ru-RU" dirty="0"/>
              <a:t>При срабатывании оператора </a:t>
            </a:r>
            <a:r>
              <a:rPr lang="en-US" b="1" dirty="0"/>
              <a:t>break</a:t>
            </a:r>
            <a:r>
              <a:rPr lang="ru-RU" dirty="0"/>
              <a:t>, часть </a:t>
            </a:r>
            <a:r>
              <a:rPr lang="en-US" i="1" dirty="0"/>
              <a:t>else</a:t>
            </a:r>
            <a:r>
              <a:rPr lang="ru-RU" dirty="0"/>
              <a:t>, если она присутствует в операторах </a:t>
            </a:r>
            <a:r>
              <a:rPr lang="en-US" i="1" dirty="0"/>
              <a:t>while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en-US" i="1" dirty="0"/>
              <a:t>for</a:t>
            </a:r>
            <a:r>
              <a:rPr lang="en-US" dirty="0"/>
              <a:t> </a:t>
            </a:r>
            <a:r>
              <a:rPr lang="ru-RU" dirty="0"/>
              <a:t>не выполняется</a:t>
            </a:r>
          </a:p>
          <a:p>
            <a:r>
              <a:rPr lang="ru-RU" dirty="0"/>
              <a:t>Оператор </a:t>
            </a:r>
            <a:r>
              <a:rPr lang="en-US" b="1" dirty="0"/>
              <a:t>continue</a:t>
            </a:r>
            <a:r>
              <a:rPr lang="en-US" dirty="0"/>
              <a:t> </a:t>
            </a:r>
            <a:r>
              <a:rPr lang="ru-RU" dirty="0"/>
              <a:t>позволяет досрочно завершить блок цикла и перейти к повторной итерации при соблюдении условия в </a:t>
            </a:r>
            <a:r>
              <a:rPr lang="en-US" i="1" dirty="0"/>
              <a:t>while</a:t>
            </a:r>
            <a:r>
              <a:rPr lang="en-US" dirty="0"/>
              <a:t> </a:t>
            </a:r>
            <a:r>
              <a:rPr lang="ru-RU" dirty="0"/>
              <a:t>и существовании очередного элемента контейнера в цикле </a:t>
            </a:r>
            <a:r>
              <a:rPr lang="en-US" i="1" dirty="0"/>
              <a:t>for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346653831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3D5B6E-0C18-43C1-902C-CCB56F1B9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с логикой ветвления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156E39-B370-4977-9DE9-E13E07529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Организуйте ввод чисел с помощью конструкции </a:t>
            </a:r>
            <a:r>
              <a:rPr lang="en-US" dirty="0"/>
              <a:t>x = int(input(‘&gt;’)) </a:t>
            </a:r>
          </a:p>
          <a:p>
            <a:r>
              <a:rPr lang="ru-RU" dirty="0"/>
              <a:t>Пользователь вводит числа, пока очередным числом не будет «0»</a:t>
            </a:r>
          </a:p>
          <a:p>
            <a:r>
              <a:rPr lang="ru-RU" dirty="0"/>
              <a:t>Используя цикл </a:t>
            </a:r>
            <a:r>
              <a:rPr lang="en-US" dirty="0"/>
              <a:t>while </a:t>
            </a:r>
            <a:r>
              <a:rPr lang="ru-RU" dirty="0"/>
              <a:t>посчитайте сумму введенных чисел</a:t>
            </a:r>
          </a:p>
          <a:p>
            <a:r>
              <a:rPr lang="ru-RU" dirty="0"/>
              <a:t>Используя цикл </a:t>
            </a:r>
            <a:r>
              <a:rPr lang="en-US" dirty="0"/>
              <a:t>for </a:t>
            </a:r>
            <a:r>
              <a:rPr lang="ru-RU" dirty="0"/>
              <a:t>посчитайте произведение введенных чисел</a:t>
            </a:r>
          </a:p>
          <a:p>
            <a:r>
              <a:rPr lang="ru-RU" dirty="0"/>
              <a:t>Используя оператор </a:t>
            </a:r>
            <a:r>
              <a:rPr lang="en-US" dirty="0"/>
              <a:t>if </a:t>
            </a:r>
            <a:r>
              <a:rPr lang="ru-RU" dirty="0"/>
              <a:t>исключите из подсчета сумму в циклах нечетные числа</a:t>
            </a:r>
          </a:p>
        </p:txBody>
      </p:sp>
    </p:spTree>
    <p:extLst>
      <p:ext uri="{BB962C8B-B14F-4D97-AF65-F5344CB8AC3E}">
        <p14:creationId xmlns:p14="http://schemas.microsoft.com/office/powerpoint/2010/main" val="400263720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F8096A-4C51-4B82-8E44-39942205C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F6550D9-7193-4092-8E1D-C2685FDC33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5</a:t>
            </a:r>
          </a:p>
        </p:txBody>
      </p:sp>
    </p:spTree>
    <p:extLst>
      <p:ext uri="{BB962C8B-B14F-4D97-AF65-F5344CB8AC3E}">
        <p14:creationId xmlns:p14="http://schemas.microsoft.com/office/powerpoint/2010/main" val="311865872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712528-071A-4F3D-AC41-84BF91726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A51240-50F2-448C-8B15-6D90C40E1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972"/>
            <a:ext cx="10515600" cy="4713399"/>
          </a:xfrm>
        </p:spPr>
        <p:txBody>
          <a:bodyPr>
            <a:normAutofit/>
          </a:bodyPr>
          <a:lstStyle/>
          <a:p>
            <a:r>
              <a:rPr lang="ru-RU" dirty="0"/>
              <a:t>Функция (подпрограмма) - это отдельная функционально независимая часть программы.</a:t>
            </a:r>
          </a:p>
          <a:p>
            <a:r>
              <a:rPr lang="ru-RU" dirty="0"/>
              <a:t>Функции решают следующие задачи:</a:t>
            </a:r>
          </a:p>
          <a:p>
            <a:pPr lvl="1"/>
            <a:r>
              <a:rPr lang="ru-RU" dirty="0"/>
              <a:t>избавляют от необходимости многократно повторять в тексте программы аналогичные фрагменты;</a:t>
            </a:r>
          </a:p>
          <a:p>
            <a:pPr lvl="1"/>
            <a:r>
              <a:rPr lang="ru-RU" dirty="0"/>
              <a:t>улучшают структуру программы, облегчая ее понимание;</a:t>
            </a:r>
          </a:p>
          <a:p>
            <a:pPr lvl="1"/>
            <a:r>
              <a:rPr lang="ru-RU" dirty="0"/>
              <a:t>повышают устойчивость к ошибкам программирования и непредвиденным последствиям при модификациях программы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073397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FDEC81-423D-440A-9C4B-CB158CF35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Функция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724079B6-012C-409D-AD4C-13AE500EDAE7}"/>
              </a:ext>
            </a:extLst>
          </p:cNvPr>
          <p:cNvSpPr/>
          <p:nvPr/>
        </p:nvSpPr>
        <p:spPr>
          <a:xfrm>
            <a:off x="1222742" y="1690688"/>
            <a:ext cx="9569303" cy="38808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def                    </a:t>
            </a:r>
            <a:r>
              <a:rPr lang="ru-RU" sz="4400" dirty="0"/>
              <a:t>(                                      )</a:t>
            </a:r>
            <a:r>
              <a:rPr lang="en-US" sz="4400" dirty="0"/>
              <a:t>:</a:t>
            </a:r>
          </a:p>
          <a:p>
            <a:endParaRPr lang="en-US" sz="4400" dirty="0"/>
          </a:p>
          <a:p>
            <a:endParaRPr lang="en-US" sz="4400" dirty="0"/>
          </a:p>
          <a:p>
            <a:endParaRPr lang="ru-RU" sz="4400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0E7BE2AF-133C-41EC-BC5C-8D638EF10635}"/>
              </a:ext>
            </a:extLst>
          </p:cNvPr>
          <p:cNvSpPr/>
          <p:nvPr/>
        </p:nvSpPr>
        <p:spPr>
          <a:xfrm>
            <a:off x="2466753" y="2360540"/>
            <a:ext cx="2158410" cy="78680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/>
              <a:t>ИМЯ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36BAFC10-FA8D-4111-8C53-ED22714223D0}"/>
              </a:ext>
            </a:extLst>
          </p:cNvPr>
          <p:cNvSpPr/>
          <p:nvPr/>
        </p:nvSpPr>
        <p:spPr>
          <a:xfrm>
            <a:off x="7134447" y="2360540"/>
            <a:ext cx="1786269" cy="66973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= УМОЛЧАНИЕ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F1D7EB37-2AF0-466E-BC24-FBAC1252ED2E}"/>
              </a:ext>
            </a:extLst>
          </p:cNvPr>
          <p:cNvSpPr/>
          <p:nvPr/>
        </p:nvSpPr>
        <p:spPr>
          <a:xfrm>
            <a:off x="2158408" y="3296093"/>
            <a:ext cx="7697972" cy="66973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СТРОКА ДОКУМЕНТИРОВАНИЯ КОДА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4A0CBE45-65B8-4C83-80AA-9F90B2D8230C}"/>
              </a:ext>
            </a:extLst>
          </p:cNvPr>
          <p:cNvSpPr/>
          <p:nvPr/>
        </p:nvSpPr>
        <p:spPr>
          <a:xfrm>
            <a:off x="2200940" y="4098963"/>
            <a:ext cx="7634176" cy="14406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ТЕЛО ФУНКЦИИ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19121ED5-94E4-4F04-AF69-9DC2F410FAD6}"/>
              </a:ext>
            </a:extLst>
          </p:cNvPr>
          <p:cNvSpPr/>
          <p:nvPr/>
        </p:nvSpPr>
        <p:spPr>
          <a:xfrm>
            <a:off x="5645888" y="2019848"/>
            <a:ext cx="4008474" cy="86123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/>
              <a:t>  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A2DA8470-96CF-4B85-A090-94AE970E42C2}"/>
              </a:ext>
            </a:extLst>
          </p:cNvPr>
          <p:cNvSpPr/>
          <p:nvPr/>
        </p:nvSpPr>
        <p:spPr>
          <a:xfrm>
            <a:off x="5387160" y="2152980"/>
            <a:ext cx="4008474" cy="86123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/>
              <a:t>  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EF2D4F3A-0ABF-4181-B839-8F31AF52DB1A}"/>
              </a:ext>
            </a:extLst>
          </p:cNvPr>
          <p:cNvSpPr/>
          <p:nvPr/>
        </p:nvSpPr>
        <p:spPr>
          <a:xfrm>
            <a:off x="5050466" y="2286112"/>
            <a:ext cx="4008474" cy="86123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/>
              <a:t>ПАРАМЕТР  </a:t>
            </a: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2BDAA4CE-85D1-4838-95F7-A687FB59465B}"/>
              </a:ext>
            </a:extLst>
          </p:cNvPr>
          <p:cNvSpPr/>
          <p:nvPr/>
        </p:nvSpPr>
        <p:spPr>
          <a:xfrm>
            <a:off x="7134447" y="2360540"/>
            <a:ext cx="1786269" cy="66928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= УМОЛЧАНИЕ</a:t>
            </a:r>
          </a:p>
        </p:txBody>
      </p:sp>
    </p:spTree>
    <p:extLst>
      <p:ext uri="{BB962C8B-B14F-4D97-AF65-F5344CB8AC3E}">
        <p14:creationId xmlns:p14="http://schemas.microsoft.com/office/powerpoint/2010/main" val="3983217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F40A02-5DF4-4E2D-84CB-C9F2C94D2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Первая программа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74778F-A07B-4CF1-AA1B-40703DA8A2D9}"/>
              </a:ext>
            </a:extLst>
          </p:cNvPr>
          <p:cNvSpPr txBox="1"/>
          <p:nvPr/>
        </p:nvSpPr>
        <p:spPr>
          <a:xfrm>
            <a:off x="1677285" y="2905830"/>
            <a:ext cx="4074930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name = </a:t>
            </a:r>
            <a:r>
              <a:rPr lang="en-US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Ваше имя &gt;'</a:t>
            </a:r>
            <a:r>
              <a:rPr lang="ru-RU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Привет, </a:t>
            </a:r>
            <a:r>
              <a:rPr lang="ru-RU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E66AA81E-5325-4050-AC4F-DA73CBC95488}"/>
              </a:ext>
            </a:extLst>
          </p:cNvPr>
          <p:cNvSpPr/>
          <p:nvPr/>
        </p:nvSpPr>
        <p:spPr>
          <a:xfrm>
            <a:off x="6001725" y="2966483"/>
            <a:ext cx="3508744" cy="925033"/>
          </a:xfrm>
          <a:prstGeom prst="wedgeRectCallout">
            <a:avLst>
              <a:gd name="adj1" fmla="val -82892"/>
              <a:gd name="adj2" fmla="val 862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Эта строка будет напечатана, после чего от пользователя будут ожидать ввод имени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467F83CD-2D63-4530-B580-343923260CC9}"/>
              </a:ext>
            </a:extLst>
          </p:cNvPr>
          <p:cNvSpPr/>
          <p:nvPr/>
        </p:nvSpPr>
        <p:spPr>
          <a:xfrm>
            <a:off x="257838" y="5422604"/>
            <a:ext cx="2838893" cy="1212112"/>
          </a:xfrm>
          <a:prstGeom prst="wedgeRectCallout">
            <a:avLst>
              <a:gd name="adj1" fmla="val -861"/>
              <a:gd name="adj2" fmla="val -1484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 этой ячейке (переменной) будет запомнено то, что ввел пользователь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162F5FA1-D1AA-4177-BBC0-073CD0F7045B}"/>
              </a:ext>
            </a:extLst>
          </p:cNvPr>
          <p:cNvSpPr/>
          <p:nvPr/>
        </p:nvSpPr>
        <p:spPr>
          <a:xfrm>
            <a:off x="3848986" y="5826529"/>
            <a:ext cx="2966484" cy="808187"/>
          </a:xfrm>
          <a:prstGeom prst="wedgeRectCallout">
            <a:avLst>
              <a:gd name="adj1" fmla="val -108186"/>
              <a:gd name="adj2" fmla="val -2061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Эта команда (функция) печатает строку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66C8353-F204-473D-992B-56D759FE271E}"/>
              </a:ext>
            </a:extLst>
          </p:cNvPr>
          <p:cNvSpPr/>
          <p:nvPr/>
        </p:nvSpPr>
        <p:spPr>
          <a:xfrm>
            <a:off x="8591106" y="5720315"/>
            <a:ext cx="3062177" cy="808187"/>
          </a:xfrm>
          <a:prstGeom prst="wedgeRectCallout">
            <a:avLst>
              <a:gd name="adj1" fmla="val -200807"/>
              <a:gd name="adj2" fmla="val -1802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Вместо </a:t>
            </a:r>
            <a:r>
              <a:rPr lang="en-US" dirty="0"/>
              <a:t>{name}  </a:t>
            </a:r>
            <a:r>
              <a:rPr lang="ru-RU" dirty="0"/>
              <a:t>будет подставлено то, что вводил пользователь</a:t>
            </a:r>
          </a:p>
        </p:txBody>
      </p:sp>
      <p:sp>
        <p:nvSpPr>
          <p:cNvPr id="3" name="Облачко с текстом: прямоугольное 2">
            <a:extLst>
              <a:ext uri="{FF2B5EF4-FFF2-40B4-BE49-F238E27FC236}">
                <a16:creationId xmlns:a16="http://schemas.microsoft.com/office/drawing/2014/main" id="{5CA90010-8EA6-4D2B-88AC-49F8EE5B76E1}"/>
              </a:ext>
            </a:extLst>
          </p:cNvPr>
          <p:cNvSpPr/>
          <p:nvPr/>
        </p:nvSpPr>
        <p:spPr>
          <a:xfrm>
            <a:off x="3964260" y="1680055"/>
            <a:ext cx="4074930" cy="925032"/>
          </a:xfrm>
          <a:prstGeom prst="wedgeRectCallout">
            <a:avLst>
              <a:gd name="adj1" fmla="val -100961"/>
              <a:gd name="adj2" fmla="val 856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 символа </a:t>
            </a:r>
            <a:r>
              <a:rPr lang="en-US" dirty="0"/>
              <a:t># </a:t>
            </a:r>
            <a:r>
              <a:rPr lang="ru-RU" dirty="0"/>
              <a:t>начинается комментарий.</a:t>
            </a:r>
            <a:br>
              <a:rPr lang="ru-RU" dirty="0"/>
            </a:br>
            <a:r>
              <a:rPr lang="ru-RU" dirty="0"/>
              <a:t>Все что после него – игнорируется как команды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163138941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A1CAB0-1B2B-45E3-8D05-2902FBF52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Функции и параметры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3BFEE0-577C-4264-98E5-ED4E86926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507" y="1325563"/>
            <a:ext cx="10515600" cy="5255990"/>
          </a:xfrm>
        </p:spPr>
        <p:txBody>
          <a:bodyPr>
            <a:normAutofit fontScale="92500"/>
          </a:bodyPr>
          <a:lstStyle/>
          <a:p>
            <a:r>
              <a:rPr lang="ru-RU" dirty="0"/>
              <a:t>Функция вызывается по имени. При вызове указываются параметры функции</a:t>
            </a:r>
          </a:p>
          <a:p>
            <a:r>
              <a:rPr lang="ru-RU" dirty="0"/>
              <a:t>Параметры позволяют указать функции начальные значения, которые могут быть потом использованы в коде функции</a:t>
            </a:r>
          </a:p>
          <a:p>
            <a:r>
              <a:rPr lang="ru-RU" dirty="0"/>
              <a:t>Параметры бывают:</a:t>
            </a:r>
          </a:p>
          <a:p>
            <a:pPr lvl="1"/>
            <a:r>
              <a:rPr lang="ru-RU" dirty="0"/>
              <a:t>Обязательными – их нужно указывать в строгом порядке при вызове функции</a:t>
            </a:r>
          </a:p>
          <a:p>
            <a:pPr lvl="1"/>
            <a:r>
              <a:rPr lang="ru-RU" dirty="0"/>
              <a:t>Именованными – их можно указывать в любом порядке, если указываются их имя</a:t>
            </a:r>
          </a:p>
          <a:p>
            <a:pPr lvl="1"/>
            <a:r>
              <a:rPr lang="ru-RU" dirty="0"/>
              <a:t>Со значениями по умолчанию – если при вызове значение не указывается, то их значение подставляется автоматически из значения по умолчанию</a:t>
            </a:r>
          </a:p>
          <a:p>
            <a:r>
              <a:rPr lang="ru-RU" dirty="0"/>
              <a:t>Функция может возвращать значение оператором </a:t>
            </a:r>
            <a:r>
              <a:rPr lang="en-US" dirty="0"/>
              <a:t>return. </a:t>
            </a:r>
            <a:r>
              <a:rPr lang="ru-RU" dirty="0"/>
              <a:t>В этом случае, это значение может быть использовано дальше при вычислении другого выражения</a:t>
            </a:r>
          </a:p>
        </p:txBody>
      </p:sp>
    </p:spTree>
    <p:extLst>
      <p:ext uri="{BB962C8B-B14F-4D97-AF65-F5344CB8AC3E}">
        <p14:creationId xmlns:p14="http://schemas.microsoft.com/office/powerpoint/2010/main" val="377845500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311759-E77C-410F-9177-6480D577E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функций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75C885-EFC2-440C-9B19-B412DE755039}"/>
              </a:ext>
            </a:extLst>
          </p:cNvPr>
          <p:cNvSpPr txBox="1"/>
          <p:nvPr/>
        </p:nvSpPr>
        <p:spPr>
          <a:xfrm>
            <a:off x="888703" y="1533587"/>
            <a:ext cx="9582594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Функция сложения двух аргументов"</a:t>
            </a:r>
            <a:endParaRPr lang="ru-RU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x+y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my_sum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Функция суммирования элементов списка"</a:t>
            </a:r>
            <a:endParaRPr lang="ru-RU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 =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l: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s +=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</a:t>
            </a:r>
          </a:p>
          <a:p>
            <a:b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add(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my_sum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179BA935-DBBD-4AE4-ABE0-26C7403509BD}"/>
              </a:ext>
            </a:extLst>
          </p:cNvPr>
          <p:cNvSpPr/>
          <p:nvPr/>
        </p:nvSpPr>
        <p:spPr>
          <a:xfrm>
            <a:off x="8240232" y="542260"/>
            <a:ext cx="2881423" cy="612648"/>
          </a:xfrm>
          <a:prstGeom prst="wedgeRectCallout">
            <a:avLst>
              <a:gd name="adj1" fmla="val -81350"/>
              <a:gd name="adj2" fmla="val 2152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Строка документирования функции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DF832922-30EA-4D47-A9BF-F8566D47B545}"/>
              </a:ext>
            </a:extLst>
          </p:cNvPr>
          <p:cNvSpPr/>
          <p:nvPr/>
        </p:nvSpPr>
        <p:spPr>
          <a:xfrm>
            <a:off x="8591107" y="3508744"/>
            <a:ext cx="2762693" cy="974646"/>
          </a:xfrm>
          <a:prstGeom prst="wedgeRectCallout">
            <a:avLst>
              <a:gd name="adj1" fmla="val -249056"/>
              <a:gd name="adj2" fmla="val 749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Возврат результата функции оператором  </a:t>
            </a:r>
            <a:r>
              <a:rPr lang="en-US" dirty="0"/>
              <a:t>return</a:t>
            </a:r>
            <a:endParaRPr lang="ru-RU" dirty="0"/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C034CAA1-602A-4C2B-B590-31C12128DB6C}"/>
              </a:ext>
            </a:extLst>
          </p:cNvPr>
          <p:cNvSpPr/>
          <p:nvPr/>
        </p:nvSpPr>
        <p:spPr>
          <a:xfrm>
            <a:off x="8779832" y="4905643"/>
            <a:ext cx="3024964" cy="612648"/>
          </a:xfrm>
          <a:prstGeom prst="wedgeRectCallout">
            <a:avLst>
              <a:gd name="adj1" fmla="val -262660"/>
              <a:gd name="adj2" fmla="val 468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Вызов функции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7951A3BB-B140-4CD8-8D22-2DF7B307A3BE}"/>
              </a:ext>
            </a:extLst>
          </p:cNvPr>
          <p:cNvSpPr/>
          <p:nvPr/>
        </p:nvSpPr>
        <p:spPr>
          <a:xfrm>
            <a:off x="7325832" y="5880227"/>
            <a:ext cx="3880884" cy="612648"/>
          </a:xfrm>
          <a:prstGeom prst="wedgeRectCallout">
            <a:avLst>
              <a:gd name="adj1" fmla="val -105765"/>
              <a:gd name="adj2" fmla="val -555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Вызов функции внутри выражения (другой функции)</a:t>
            </a:r>
          </a:p>
        </p:txBody>
      </p: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5B3B5F4D-B99C-4852-8103-740C6072D8FC}"/>
              </a:ext>
            </a:extLst>
          </p:cNvPr>
          <p:cNvGrpSpPr/>
          <p:nvPr/>
        </p:nvGrpSpPr>
        <p:grpSpPr>
          <a:xfrm>
            <a:off x="344004" y="1244009"/>
            <a:ext cx="2112117" cy="4051005"/>
            <a:chOff x="344004" y="1244009"/>
            <a:chExt cx="2112117" cy="405100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0ACB025-72B6-4A8F-AD1C-C71A35C9EFB8}"/>
                </a:ext>
              </a:extLst>
            </p:cNvPr>
            <p:cNvSpPr txBox="1"/>
            <p:nvPr/>
          </p:nvSpPr>
          <p:spPr>
            <a:xfrm rot="17631033">
              <a:off x="207107" y="1644498"/>
              <a:ext cx="6431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 = 2</a:t>
              </a:r>
              <a:endParaRPr lang="ru-RU" dirty="0"/>
            </a:p>
          </p:txBody>
        </p:sp>
        <p:sp>
          <p:nvSpPr>
            <p:cNvPr id="17" name="Полилиния: фигура 16">
              <a:extLst>
                <a:ext uri="{FF2B5EF4-FFF2-40B4-BE49-F238E27FC236}">
                  <a16:creationId xmlns:a16="http://schemas.microsoft.com/office/drawing/2014/main" id="{CCDDA5FA-6D72-47EF-8842-73DC29338912}"/>
                </a:ext>
              </a:extLst>
            </p:cNvPr>
            <p:cNvSpPr/>
            <p:nvPr/>
          </p:nvSpPr>
          <p:spPr>
            <a:xfrm>
              <a:off x="680484" y="1244009"/>
              <a:ext cx="1775637" cy="4051005"/>
            </a:xfrm>
            <a:custGeom>
              <a:avLst/>
              <a:gdLst>
                <a:gd name="connsiteX0" fmla="*/ 1041990 w 1775637"/>
                <a:gd name="connsiteY0" fmla="*/ 4051005 h 4051005"/>
                <a:gd name="connsiteX1" fmla="*/ 978195 w 1775637"/>
                <a:gd name="connsiteY1" fmla="*/ 3944679 h 4051005"/>
                <a:gd name="connsiteX2" fmla="*/ 935665 w 1775637"/>
                <a:gd name="connsiteY2" fmla="*/ 3891517 h 4051005"/>
                <a:gd name="connsiteX3" fmla="*/ 903767 w 1775637"/>
                <a:gd name="connsiteY3" fmla="*/ 3838354 h 4051005"/>
                <a:gd name="connsiteX4" fmla="*/ 871869 w 1775637"/>
                <a:gd name="connsiteY4" fmla="*/ 3806456 h 4051005"/>
                <a:gd name="connsiteX5" fmla="*/ 850604 w 1775637"/>
                <a:gd name="connsiteY5" fmla="*/ 3763926 h 4051005"/>
                <a:gd name="connsiteX6" fmla="*/ 839972 w 1775637"/>
                <a:gd name="connsiteY6" fmla="*/ 3732028 h 4051005"/>
                <a:gd name="connsiteX7" fmla="*/ 808074 w 1775637"/>
                <a:gd name="connsiteY7" fmla="*/ 3700131 h 4051005"/>
                <a:gd name="connsiteX8" fmla="*/ 786809 w 1775637"/>
                <a:gd name="connsiteY8" fmla="*/ 3668233 h 4051005"/>
                <a:gd name="connsiteX9" fmla="*/ 744279 w 1775637"/>
                <a:gd name="connsiteY9" fmla="*/ 3615070 h 4051005"/>
                <a:gd name="connsiteX10" fmla="*/ 701749 w 1775637"/>
                <a:gd name="connsiteY10" fmla="*/ 3551275 h 4051005"/>
                <a:gd name="connsiteX11" fmla="*/ 627321 w 1775637"/>
                <a:gd name="connsiteY11" fmla="*/ 3455582 h 4051005"/>
                <a:gd name="connsiteX12" fmla="*/ 563525 w 1775637"/>
                <a:gd name="connsiteY12" fmla="*/ 3391786 h 4051005"/>
                <a:gd name="connsiteX13" fmla="*/ 542260 w 1775637"/>
                <a:gd name="connsiteY13" fmla="*/ 3359889 h 4051005"/>
                <a:gd name="connsiteX14" fmla="*/ 489097 w 1775637"/>
                <a:gd name="connsiteY14" fmla="*/ 3306726 h 4051005"/>
                <a:gd name="connsiteX15" fmla="*/ 446567 w 1775637"/>
                <a:gd name="connsiteY15" fmla="*/ 3242931 h 4051005"/>
                <a:gd name="connsiteX16" fmla="*/ 393404 w 1775637"/>
                <a:gd name="connsiteY16" fmla="*/ 3179135 h 4051005"/>
                <a:gd name="connsiteX17" fmla="*/ 361507 w 1775637"/>
                <a:gd name="connsiteY17" fmla="*/ 3094075 h 4051005"/>
                <a:gd name="connsiteX18" fmla="*/ 329609 w 1775637"/>
                <a:gd name="connsiteY18" fmla="*/ 3062177 h 4051005"/>
                <a:gd name="connsiteX19" fmla="*/ 297711 w 1775637"/>
                <a:gd name="connsiteY19" fmla="*/ 2987749 h 4051005"/>
                <a:gd name="connsiteX20" fmla="*/ 287079 w 1775637"/>
                <a:gd name="connsiteY20" fmla="*/ 2945219 h 4051005"/>
                <a:gd name="connsiteX21" fmla="*/ 276446 w 1775637"/>
                <a:gd name="connsiteY21" fmla="*/ 2913321 h 4051005"/>
                <a:gd name="connsiteX22" fmla="*/ 265814 w 1775637"/>
                <a:gd name="connsiteY22" fmla="*/ 2838893 h 4051005"/>
                <a:gd name="connsiteX23" fmla="*/ 244549 w 1775637"/>
                <a:gd name="connsiteY23" fmla="*/ 2806996 h 4051005"/>
                <a:gd name="connsiteX24" fmla="*/ 223283 w 1775637"/>
                <a:gd name="connsiteY24" fmla="*/ 2764465 h 4051005"/>
                <a:gd name="connsiteX25" fmla="*/ 191386 w 1775637"/>
                <a:gd name="connsiteY25" fmla="*/ 2679405 h 4051005"/>
                <a:gd name="connsiteX26" fmla="*/ 180753 w 1775637"/>
                <a:gd name="connsiteY26" fmla="*/ 2626242 h 4051005"/>
                <a:gd name="connsiteX27" fmla="*/ 159488 w 1775637"/>
                <a:gd name="connsiteY27" fmla="*/ 2541182 h 4051005"/>
                <a:gd name="connsiteX28" fmla="*/ 127590 w 1775637"/>
                <a:gd name="connsiteY28" fmla="*/ 2434856 h 4051005"/>
                <a:gd name="connsiteX29" fmla="*/ 116958 w 1775637"/>
                <a:gd name="connsiteY29" fmla="*/ 2307265 h 4051005"/>
                <a:gd name="connsiteX30" fmla="*/ 95693 w 1775637"/>
                <a:gd name="connsiteY30" fmla="*/ 2222205 h 4051005"/>
                <a:gd name="connsiteX31" fmla="*/ 74428 w 1775637"/>
                <a:gd name="connsiteY31" fmla="*/ 1977656 h 4051005"/>
                <a:gd name="connsiteX32" fmla="*/ 63795 w 1775637"/>
                <a:gd name="connsiteY32" fmla="*/ 1945758 h 4051005"/>
                <a:gd name="connsiteX33" fmla="*/ 21265 w 1775637"/>
                <a:gd name="connsiteY33" fmla="*/ 1446028 h 4051005"/>
                <a:gd name="connsiteX34" fmla="*/ 0 w 1775637"/>
                <a:gd name="connsiteY34" fmla="*/ 1137684 h 4051005"/>
                <a:gd name="connsiteX35" fmla="*/ 21265 w 1775637"/>
                <a:gd name="connsiteY35" fmla="*/ 606056 h 4051005"/>
                <a:gd name="connsiteX36" fmla="*/ 42530 w 1775637"/>
                <a:gd name="connsiteY36" fmla="*/ 574158 h 4051005"/>
                <a:gd name="connsiteX37" fmla="*/ 53163 w 1775637"/>
                <a:gd name="connsiteY37" fmla="*/ 520996 h 4051005"/>
                <a:gd name="connsiteX38" fmla="*/ 95693 w 1775637"/>
                <a:gd name="connsiteY38" fmla="*/ 478465 h 4051005"/>
                <a:gd name="connsiteX39" fmla="*/ 191386 w 1775637"/>
                <a:gd name="connsiteY39" fmla="*/ 372140 h 4051005"/>
                <a:gd name="connsiteX40" fmla="*/ 223283 w 1775637"/>
                <a:gd name="connsiteY40" fmla="*/ 340242 h 4051005"/>
                <a:gd name="connsiteX41" fmla="*/ 308344 w 1775637"/>
                <a:gd name="connsiteY41" fmla="*/ 233917 h 4051005"/>
                <a:gd name="connsiteX42" fmla="*/ 340242 w 1775637"/>
                <a:gd name="connsiteY42" fmla="*/ 223284 h 4051005"/>
                <a:gd name="connsiteX43" fmla="*/ 404037 w 1775637"/>
                <a:gd name="connsiteY43" fmla="*/ 170121 h 4051005"/>
                <a:gd name="connsiteX44" fmla="*/ 467832 w 1775637"/>
                <a:gd name="connsiteY44" fmla="*/ 127591 h 4051005"/>
                <a:gd name="connsiteX45" fmla="*/ 489097 w 1775637"/>
                <a:gd name="connsiteY45" fmla="*/ 85061 h 4051005"/>
                <a:gd name="connsiteX46" fmla="*/ 584790 w 1775637"/>
                <a:gd name="connsiteY46" fmla="*/ 53163 h 4051005"/>
                <a:gd name="connsiteX47" fmla="*/ 627321 w 1775637"/>
                <a:gd name="connsiteY47" fmla="*/ 31898 h 4051005"/>
                <a:gd name="connsiteX48" fmla="*/ 659218 w 1775637"/>
                <a:gd name="connsiteY48" fmla="*/ 10633 h 4051005"/>
                <a:gd name="connsiteX49" fmla="*/ 701749 w 1775637"/>
                <a:gd name="connsiteY49" fmla="*/ 0 h 4051005"/>
                <a:gd name="connsiteX50" fmla="*/ 1201479 w 1775637"/>
                <a:gd name="connsiteY50" fmla="*/ 10633 h 4051005"/>
                <a:gd name="connsiteX51" fmla="*/ 1392865 w 1775637"/>
                <a:gd name="connsiteY51" fmla="*/ 42531 h 4051005"/>
                <a:gd name="connsiteX52" fmla="*/ 1467293 w 1775637"/>
                <a:gd name="connsiteY52" fmla="*/ 53163 h 4051005"/>
                <a:gd name="connsiteX53" fmla="*/ 1509823 w 1775637"/>
                <a:gd name="connsiteY53" fmla="*/ 74428 h 4051005"/>
                <a:gd name="connsiteX54" fmla="*/ 1562986 w 1775637"/>
                <a:gd name="connsiteY54" fmla="*/ 85061 h 4051005"/>
                <a:gd name="connsiteX55" fmla="*/ 1594883 w 1775637"/>
                <a:gd name="connsiteY55" fmla="*/ 116958 h 4051005"/>
                <a:gd name="connsiteX56" fmla="*/ 1626781 w 1775637"/>
                <a:gd name="connsiteY56" fmla="*/ 138224 h 4051005"/>
                <a:gd name="connsiteX57" fmla="*/ 1690576 w 1775637"/>
                <a:gd name="connsiteY57" fmla="*/ 202019 h 4051005"/>
                <a:gd name="connsiteX58" fmla="*/ 1711842 w 1775637"/>
                <a:gd name="connsiteY58" fmla="*/ 223284 h 4051005"/>
                <a:gd name="connsiteX59" fmla="*/ 1765004 w 1775637"/>
                <a:gd name="connsiteY59" fmla="*/ 287079 h 4051005"/>
                <a:gd name="connsiteX60" fmla="*/ 1775637 w 1775637"/>
                <a:gd name="connsiteY60" fmla="*/ 318977 h 4051005"/>
                <a:gd name="connsiteX61" fmla="*/ 1754372 w 1775637"/>
                <a:gd name="connsiteY61" fmla="*/ 404038 h 4051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1775637" h="4051005">
                  <a:moveTo>
                    <a:pt x="1041990" y="4051005"/>
                  </a:moveTo>
                  <a:cubicBezTo>
                    <a:pt x="1020725" y="4015563"/>
                    <a:pt x="1004015" y="3976954"/>
                    <a:pt x="978195" y="3944679"/>
                  </a:cubicBezTo>
                  <a:cubicBezTo>
                    <a:pt x="964018" y="3926958"/>
                    <a:pt x="948679" y="3910108"/>
                    <a:pt x="935665" y="3891517"/>
                  </a:cubicBezTo>
                  <a:cubicBezTo>
                    <a:pt x="923814" y="3874587"/>
                    <a:pt x="916167" y="3854887"/>
                    <a:pt x="903767" y="3838354"/>
                  </a:cubicBezTo>
                  <a:cubicBezTo>
                    <a:pt x="894745" y="3826325"/>
                    <a:pt x="880609" y="3818692"/>
                    <a:pt x="871869" y="3806456"/>
                  </a:cubicBezTo>
                  <a:cubicBezTo>
                    <a:pt x="862656" y="3793558"/>
                    <a:pt x="856848" y="3778494"/>
                    <a:pt x="850604" y="3763926"/>
                  </a:cubicBezTo>
                  <a:cubicBezTo>
                    <a:pt x="846189" y="3753624"/>
                    <a:pt x="846189" y="3741353"/>
                    <a:pt x="839972" y="3732028"/>
                  </a:cubicBezTo>
                  <a:cubicBezTo>
                    <a:pt x="831631" y="3719517"/>
                    <a:pt x="817700" y="3711682"/>
                    <a:pt x="808074" y="3700131"/>
                  </a:cubicBezTo>
                  <a:cubicBezTo>
                    <a:pt x="799893" y="3690314"/>
                    <a:pt x="794476" y="3678456"/>
                    <a:pt x="786809" y="3668233"/>
                  </a:cubicBezTo>
                  <a:cubicBezTo>
                    <a:pt x="773193" y="3650078"/>
                    <a:pt x="757627" y="3633423"/>
                    <a:pt x="744279" y="3615070"/>
                  </a:cubicBezTo>
                  <a:cubicBezTo>
                    <a:pt x="729247" y="3594401"/>
                    <a:pt x="719821" y="3569347"/>
                    <a:pt x="701749" y="3551275"/>
                  </a:cubicBezTo>
                  <a:cubicBezTo>
                    <a:pt x="562696" y="3412222"/>
                    <a:pt x="753960" y="3610363"/>
                    <a:pt x="627321" y="3455582"/>
                  </a:cubicBezTo>
                  <a:cubicBezTo>
                    <a:pt x="608277" y="3432306"/>
                    <a:pt x="580207" y="3416809"/>
                    <a:pt x="563525" y="3391786"/>
                  </a:cubicBezTo>
                  <a:cubicBezTo>
                    <a:pt x="556437" y="3381154"/>
                    <a:pt x="550675" y="3369506"/>
                    <a:pt x="542260" y="3359889"/>
                  </a:cubicBezTo>
                  <a:cubicBezTo>
                    <a:pt x="525757" y="3341029"/>
                    <a:pt x="489097" y="3306726"/>
                    <a:pt x="489097" y="3306726"/>
                  </a:cubicBezTo>
                  <a:cubicBezTo>
                    <a:pt x="470412" y="3250668"/>
                    <a:pt x="490815" y="3296028"/>
                    <a:pt x="446567" y="3242931"/>
                  </a:cubicBezTo>
                  <a:cubicBezTo>
                    <a:pt x="372545" y="3154105"/>
                    <a:pt x="486603" y="3272334"/>
                    <a:pt x="393404" y="3179135"/>
                  </a:cubicBezTo>
                  <a:cubicBezTo>
                    <a:pt x="384842" y="3144887"/>
                    <a:pt x="382892" y="3124014"/>
                    <a:pt x="361507" y="3094075"/>
                  </a:cubicBezTo>
                  <a:cubicBezTo>
                    <a:pt x="352767" y="3081839"/>
                    <a:pt x="340242" y="3072810"/>
                    <a:pt x="329609" y="3062177"/>
                  </a:cubicBezTo>
                  <a:cubicBezTo>
                    <a:pt x="299080" y="2940068"/>
                    <a:pt x="341770" y="3090555"/>
                    <a:pt x="297711" y="2987749"/>
                  </a:cubicBezTo>
                  <a:cubicBezTo>
                    <a:pt x="291955" y="2974318"/>
                    <a:pt x="291093" y="2959270"/>
                    <a:pt x="287079" y="2945219"/>
                  </a:cubicBezTo>
                  <a:cubicBezTo>
                    <a:pt x="284000" y="2934442"/>
                    <a:pt x="279990" y="2923954"/>
                    <a:pt x="276446" y="2913321"/>
                  </a:cubicBezTo>
                  <a:cubicBezTo>
                    <a:pt x="272902" y="2888512"/>
                    <a:pt x="273015" y="2862897"/>
                    <a:pt x="265814" y="2838893"/>
                  </a:cubicBezTo>
                  <a:cubicBezTo>
                    <a:pt x="262142" y="2826653"/>
                    <a:pt x="250889" y="2818091"/>
                    <a:pt x="244549" y="2806996"/>
                  </a:cubicBezTo>
                  <a:cubicBezTo>
                    <a:pt x="236685" y="2793234"/>
                    <a:pt x="230372" y="2778642"/>
                    <a:pt x="223283" y="2764465"/>
                  </a:cubicBezTo>
                  <a:cubicBezTo>
                    <a:pt x="183183" y="2604058"/>
                    <a:pt x="246979" y="2846183"/>
                    <a:pt x="191386" y="2679405"/>
                  </a:cubicBezTo>
                  <a:cubicBezTo>
                    <a:pt x="185671" y="2662260"/>
                    <a:pt x="184817" y="2643851"/>
                    <a:pt x="180753" y="2626242"/>
                  </a:cubicBezTo>
                  <a:cubicBezTo>
                    <a:pt x="174181" y="2597765"/>
                    <a:pt x="168730" y="2568908"/>
                    <a:pt x="159488" y="2541182"/>
                  </a:cubicBezTo>
                  <a:cubicBezTo>
                    <a:pt x="140697" y="2484806"/>
                    <a:pt x="151935" y="2520060"/>
                    <a:pt x="127590" y="2434856"/>
                  </a:cubicBezTo>
                  <a:cubicBezTo>
                    <a:pt x="124046" y="2392326"/>
                    <a:pt x="123289" y="2349471"/>
                    <a:pt x="116958" y="2307265"/>
                  </a:cubicBezTo>
                  <a:cubicBezTo>
                    <a:pt x="112623" y="2278362"/>
                    <a:pt x="99826" y="2251137"/>
                    <a:pt x="95693" y="2222205"/>
                  </a:cubicBezTo>
                  <a:cubicBezTo>
                    <a:pt x="60284" y="1974346"/>
                    <a:pt x="106649" y="2187096"/>
                    <a:pt x="74428" y="1977656"/>
                  </a:cubicBezTo>
                  <a:cubicBezTo>
                    <a:pt x="72724" y="1966578"/>
                    <a:pt x="67339" y="1956391"/>
                    <a:pt x="63795" y="1945758"/>
                  </a:cubicBezTo>
                  <a:cubicBezTo>
                    <a:pt x="29697" y="1741159"/>
                    <a:pt x="51454" y="1883769"/>
                    <a:pt x="21265" y="1446028"/>
                  </a:cubicBezTo>
                  <a:lnTo>
                    <a:pt x="0" y="1137684"/>
                  </a:lnTo>
                  <a:cubicBezTo>
                    <a:pt x="7088" y="960475"/>
                    <a:pt x="7918" y="782904"/>
                    <a:pt x="21265" y="606056"/>
                  </a:cubicBezTo>
                  <a:cubicBezTo>
                    <a:pt x="22227" y="593313"/>
                    <a:pt x="38043" y="586123"/>
                    <a:pt x="42530" y="574158"/>
                  </a:cubicBezTo>
                  <a:cubicBezTo>
                    <a:pt x="48875" y="557237"/>
                    <a:pt x="44387" y="536793"/>
                    <a:pt x="53163" y="520996"/>
                  </a:cubicBezTo>
                  <a:cubicBezTo>
                    <a:pt x="62900" y="503470"/>
                    <a:pt x="82491" y="493554"/>
                    <a:pt x="95693" y="478465"/>
                  </a:cubicBezTo>
                  <a:cubicBezTo>
                    <a:pt x="212217" y="345292"/>
                    <a:pt x="2063" y="561463"/>
                    <a:pt x="191386" y="372140"/>
                  </a:cubicBezTo>
                  <a:cubicBezTo>
                    <a:pt x="202019" y="361507"/>
                    <a:pt x="216558" y="353691"/>
                    <a:pt x="223283" y="340242"/>
                  </a:cubicBezTo>
                  <a:cubicBezTo>
                    <a:pt x="242186" y="302438"/>
                    <a:pt x="263344" y="248918"/>
                    <a:pt x="308344" y="233917"/>
                  </a:cubicBezTo>
                  <a:lnTo>
                    <a:pt x="340242" y="223284"/>
                  </a:lnTo>
                  <a:cubicBezTo>
                    <a:pt x="433411" y="130112"/>
                    <a:pt x="315235" y="244121"/>
                    <a:pt x="404037" y="170121"/>
                  </a:cubicBezTo>
                  <a:cubicBezTo>
                    <a:pt x="457135" y="125874"/>
                    <a:pt x="411776" y="146278"/>
                    <a:pt x="467832" y="127591"/>
                  </a:cubicBezTo>
                  <a:cubicBezTo>
                    <a:pt x="474920" y="113414"/>
                    <a:pt x="477889" y="96269"/>
                    <a:pt x="489097" y="85061"/>
                  </a:cubicBezTo>
                  <a:cubicBezTo>
                    <a:pt x="511107" y="63052"/>
                    <a:pt x="557912" y="58539"/>
                    <a:pt x="584790" y="53163"/>
                  </a:cubicBezTo>
                  <a:cubicBezTo>
                    <a:pt x="598967" y="46075"/>
                    <a:pt x="613559" y="39762"/>
                    <a:pt x="627321" y="31898"/>
                  </a:cubicBezTo>
                  <a:cubicBezTo>
                    <a:pt x="638416" y="25558"/>
                    <a:pt x="647473" y="15667"/>
                    <a:pt x="659218" y="10633"/>
                  </a:cubicBezTo>
                  <a:cubicBezTo>
                    <a:pt x="672650" y="4876"/>
                    <a:pt x="687572" y="3544"/>
                    <a:pt x="701749" y="0"/>
                  </a:cubicBezTo>
                  <a:lnTo>
                    <a:pt x="1201479" y="10633"/>
                  </a:lnTo>
                  <a:cubicBezTo>
                    <a:pt x="1263749" y="12897"/>
                    <a:pt x="1332713" y="31916"/>
                    <a:pt x="1392865" y="42531"/>
                  </a:cubicBezTo>
                  <a:cubicBezTo>
                    <a:pt x="1417545" y="46886"/>
                    <a:pt x="1442484" y="49619"/>
                    <a:pt x="1467293" y="53163"/>
                  </a:cubicBezTo>
                  <a:cubicBezTo>
                    <a:pt x="1481470" y="60251"/>
                    <a:pt x="1494786" y="69416"/>
                    <a:pt x="1509823" y="74428"/>
                  </a:cubicBezTo>
                  <a:cubicBezTo>
                    <a:pt x="1526968" y="80143"/>
                    <a:pt x="1546822" y="76979"/>
                    <a:pt x="1562986" y="85061"/>
                  </a:cubicBezTo>
                  <a:cubicBezTo>
                    <a:pt x="1576435" y="91785"/>
                    <a:pt x="1583332" y="107332"/>
                    <a:pt x="1594883" y="116958"/>
                  </a:cubicBezTo>
                  <a:cubicBezTo>
                    <a:pt x="1604700" y="125139"/>
                    <a:pt x="1617230" y="129734"/>
                    <a:pt x="1626781" y="138224"/>
                  </a:cubicBezTo>
                  <a:cubicBezTo>
                    <a:pt x="1649258" y="158204"/>
                    <a:pt x="1669311" y="180754"/>
                    <a:pt x="1690576" y="202019"/>
                  </a:cubicBezTo>
                  <a:lnTo>
                    <a:pt x="1711842" y="223284"/>
                  </a:lnTo>
                  <a:cubicBezTo>
                    <a:pt x="1735354" y="246796"/>
                    <a:pt x="1750202" y="257476"/>
                    <a:pt x="1765004" y="287079"/>
                  </a:cubicBezTo>
                  <a:cubicBezTo>
                    <a:pt x="1770016" y="297104"/>
                    <a:pt x="1772093" y="308344"/>
                    <a:pt x="1775637" y="318977"/>
                  </a:cubicBezTo>
                  <a:cubicBezTo>
                    <a:pt x="1764295" y="398367"/>
                    <a:pt x="1782724" y="375683"/>
                    <a:pt x="1754372" y="404038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99554F46-961C-4FC4-8856-01625FE8B001}"/>
              </a:ext>
            </a:extLst>
          </p:cNvPr>
          <p:cNvGrpSpPr/>
          <p:nvPr/>
        </p:nvGrpSpPr>
        <p:grpSpPr>
          <a:xfrm>
            <a:off x="2137144" y="1297172"/>
            <a:ext cx="2880103" cy="4104168"/>
            <a:chOff x="2137144" y="1297172"/>
            <a:chExt cx="2880103" cy="410416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ECFBDE5-0C3C-45AE-B5DC-F624AFE3166A}"/>
                </a:ext>
              </a:extLst>
            </p:cNvPr>
            <p:cNvSpPr txBox="1"/>
            <p:nvPr/>
          </p:nvSpPr>
          <p:spPr>
            <a:xfrm rot="5130797">
              <a:off x="4519033" y="2491232"/>
              <a:ext cx="6270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y = 4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8" name="Полилиния: фигура 17">
              <a:extLst>
                <a:ext uri="{FF2B5EF4-FFF2-40B4-BE49-F238E27FC236}">
                  <a16:creationId xmlns:a16="http://schemas.microsoft.com/office/drawing/2014/main" id="{836D6C35-C9B7-41E9-8563-F536452F8FAB}"/>
                </a:ext>
              </a:extLst>
            </p:cNvPr>
            <p:cNvSpPr/>
            <p:nvPr/>
          </p:nvSpPr>
          <p:spPr>
            <a:xfrm>
              <a:off x="2137144" y="1297172"/>
              <a:ext cx="2477386" cy="4104168"/>
            </a:xfrm>
            <a:custGeom>
              <a:avLst/>
              <a:gdLst>
                <a:gd name="connsiteX0" fmla="*/ 0 w 2477386"/>
                <a:gd name="connsiteY0" fmla="*/ 4104168 h 4104168"/>
                <a:gd name="connsiteX1" fmla="*/ 63796 w 2477386"/>
                <a:gd name="connsiteY1" fmla="*/ 4082902 h 4104168"/>
                <a:gd name="connsiteX2" fmla="*/ 159489 w 2477386"/>
                <a:gd name="connsiteY2" fmla="*/ 4061637 h 4104168"/>
                <a:gd name="connsiteX3" fmla="*/ 180754 w 2477386"/>
                <a:gd name="connsiteY3" fmla="*/ 4029740 h 4104168"/>
                <a:gd name="connsiteX4" fmla="*/ 255182 w 2477386"/>
                <a:gd name="connsiteY4" fmla="*/ 4019107 h 4104168"/>
                <a:gd name="connsiteX5" fmla="*/ 318977 w 2477386"/>
                <a:gd name="connsiteY5" fmla="*/ 3955312 h 4104168"/>
                <a:gd name="connsiteX6" fmla="*/ 350875 w 2477386"/>
                <a:gd name="connsiteY6" fmla="*/ 3934047 h 4104168"/>
                <a:gd name="connsiteX7" fmla="*/ 414670 w 2477386"/>
                <a:gd name="connsiteY7" fmla="*/ 3870251 h 4104168"/>
                <a:gd name="connsiteX8" fmla="*/ 478465 w 2477386"/>
                <a:gd name="connsiteY8" fmla="*/ 3827721 h 4104168"/>
                <a:gd name="connsiteX9" fmla="*/ 584791 w 2477386"/>
                <a:gd name="connsiteY9" fmla="*/ 3700130 h 4104168"/>
                <a:gd name="connsiteX10" fmla="*/ 616689 w 2477386"/>
                <a:gd name="connsiteY10" fmla="*/ 3668233 h 4104168"/>
                <a:gd name="connsiteX11" fmla="*/ 648586 w 2477386"/>
                <a:gd name="connsiteY11" fmla="*/ 3636335 h 4104168"/>
                <a:gd name="connsiteX12" fmla="*/ 701749 w 2477386"/>
                <a:gd name="connsiteY12" fmla="*/ 3604437 h 4104168"/>
                <a:gd name="connsiteX13" fmla="*/ 797442 w 2477386"/>
                <a:gd name="connsiteY13" fmla="*/ 3572540 h 4104168"/>
                <a:gd name="connsiteX14" fmla="*/ 829340 w 2477386"/>
                <a:gd name="connsiteY14" fmla="*/ 3551275 h 4104168"/>
                <a:gd name="connsiteX15" fmla="*/ 871870 w 2477386"/>
                <a:gd name="connsiteY15" fmla="*/ 3540642 h 4104168"/>
                <a:gd name="connsiteX16" fmla="*/ 999461 w 2477386"/>
                <a:gd name="connsiteY16" fmla="*/ 3519377 h 4104168"/>
                <a:gd name="connsiteX17" fmla="*/ 1031358 w 2477386"/>
                <a:gd name="connsiteY17" fmla="*/ 3508744 h 4104168"/>
                <a:gd name="connsiteX18" fmla="*/ 1073889 w 2477386"/>
                <a:gd name="connsiteY18" fmla="*/ 3498112 h 4104168"/>
                <a:gd name="connsiteX19" fmla="*/ 1105786 w 2477386"/>
                <a:gd name="connsiteY19" fmla="*/ 3476847 h 4104168"/>
                <a:gd name="connsiteX20" fmla="*/ 1158949 w 2477386"/>
                <a:gd name="connsiteY20" fmla="*/ 3423684 h 4104168"/>
                <a:gd name="connsiteX21" fmla="*/ 1201479 w 2477386"/>
                <a:gd name="connsiteY21" fmla="*/ 3413051 h 4104168"/>
                <a:gd name="connsiteX22" fmla="*/ 1265275 w 2477386"/>
                <a:gd name="connsiteY22" fmla="*/ 3370521 h 4104168"/>
                <a:gd name="connsiteX23" fmla="*/ 1307805 w 2477386"/>
                <a:gd name="connsiteY23" fmla="*/ 3338623 h 4104168"/>
                <a:gd name="connsiteX24" fmla="*/ 1371600 w 2477386"/>
                <a:gd name="connsiteY24" fmla="*/ 3296093 h 4104168"/>
                <a:gd name="connsiteX25" fmla="*/ 1435396 w 2477386"/>
                <a:gd name="connsiteY25" fmla="*/ 3242930 h 4104168"/>
                <a:gd name="connsiteX26" fmla="*/ 1467293 w 2477386"/>
                <a:gd name="connsiteY26" fmla="*/ 3200400 h 4104168"/>
                <a:gd name="connsiteX27" fmla="*/ 1531089 w 2477386"/>
                <a:gd name="connsiteY27" fmla="*/ 3136605 h 4104168"/>
                <a:gd name="connsiteX28" fmla="*/ 1605516 w 2477386"/>
                <a:gd name="connsiteY28" fmla="*/ 3030279 h 4104168"/>
                <a:gd name="connsiteX29" fmla="*/ 1658679 w 2477386"/>
                <a:gd name="connsiteY29" fmla="*/ 2977116 h 4104168"/>
                <a:gd name="connsiteX30" fmla="*/ 1690577 w 2477386"/>
                <a:gd name="connsiteY30" fmla="*/ 2945219 h 4104168"/>
                <a:gd name="connsiteX31" fmla="*/ 1701209 w 2477386"/>
                <a:gd name="connsiteY31" fmla="*/ 2913321 h 4104168"/>
                <a:gd name="connsiteX32" fmla="*/ 1796903 w 2477386"/>
                <a:gd name="connsiteY32" fmla="*/ 2838893 h 4104168"/>
                <a:gd name="connsiteX33" fmla="*/ 1839433 w 2477386"/>
                <a:gd name="connsiteY33" fmla="*/ 2806995 h 4104168"/>
                <a:gd name="connsiteX34" fmla="*/ 1892596 w 2477386"/>
                <a:gd name="connsiteY34" fmla="*/ 2753833 h 4104168"/>
                <a:gd name="connsiteX35" fmla="*/ 1935126 w 2477386"/>
                <a:gd name="connsiteY35" fmla="*/ 2679405 h 4104168"/>
                <a:gd name="connsiteX36" fmla="*/ 1988289 w 2477386"/>
                <a:gd name="connsiteY36" fmla="*/ 2626242 h 4104168"/>
                <a:gd name="connsiteX37" fmla="*/ 2041451 w 2477386"/>
                <a:gd name="connsiteY37" fmla="*/ 2551814 h 4104168"/>
                <a:gd name="connsiteX38" fmla="*/ 2083982 w 2477386"/>
                <a:gd name="connsiteY38" fmla="*/ 2488019 h 4104168"/>
                <a:gd name="connsiteX39" fmla="*/ 2115879 w 2477386"/>
                <a:gd name="connsiteY39" fmla="*/ 2456121 h 4104168"/>
                <a:gd name="connsiteX40" fmla="*/ 2169042 w 2477386"/>
                <a:gd name="connsiteY40" fmla="*/ 2371061 h 4104168"/>
                <a:gd name="connsiteX41" fmla="*/ 2190307 w 2477386"/>
                <a:gd name="connsiteY41" fmla="*/ 2349795 h 4104168"/>
                <a:gd name="connsiteX42" fmla="*/ 2222205 w 2477386"/>
                <a:gd name="connsiteY42" fmla="*/ 2307265 h 4104168"/>
                <a:gd name="connsiteX43" fmla="*/ 2254103 w 2477386"/>
                <a:gd name="connsiteY43" fmla="*/ 2254102 h 4104168"/>
                <a:gd name="connsiteX44" fmla="*/ 2296633 w 2477386"/>
                <a:gd name="connsiteY44" fmla="*/ 2158409 h 4104168"/>
                <a:gd name="connsiteX45" fmla="*/ 2317898 w 2477386"/>
                <a:gd name="connsiteY45" fmla="*/ 2115879 h 4104168"/>
                <a:gd name="connsiteX46" fmla="*/ 2339163 w 2477386"/>
                <a:gd name="connsiteY46" fmla="*/ 2052084 h 4104168"/>
                <a:gd name="connsiteX47" fmla="*/ 2349796 w 2477386"/>
                <a:gd name="connsiteY47" fmla="*/ 2020186 h 4104168"/>
                <a:gd name="connsiteX48" fmla="*/ 2360428 w 2477386"/>
                <a:gd name="connsiteY48" fmla="*/ 1988288 h 4104168"/>
                <a:gd name="connsiteX49" fmla="*/ 2392326 w 2477386"/>
                <a:gd name="connsiteY49" fmla="*/ 1924493 h 4104168"/>
                <a:gd name="connsiteX50" fmla="*/ 2413591 w 2477386"/>
                <a:gd name="connsiteY50" fmla="*/ 1839433 h 4104168"/>
                <a:gd name="connsiteX51" fmla="*/ 2434856 w 2477386"/>
                <a:gd name="connsiteY51" fmla="*/ 1765005 h 4104168"/>
                <a:gd name="connsiteX52" fmla="*/ 2445489 w 2477386"/>
                <a:gd name="connsiteY52" fmla="*/ 1711842 h 4104168"/>
                <a:gd name="connsiteX53" fmla="*/ 2456121 w 2477386"/>
                <a:gd name="connsiteY53" fmla="*/ 1679944 h 4104168"/>
                <a:gd name="connsiteX54" fmla="*/ 2477386 w 2477386"/>
                <a:gd name="connsiteY54" fmla="*/ 1562986 h 4104168"/>
                <a:gd name="connsiteX55" fmla="*/ 2466754 w 2477386"/>
                <a:gd name="connsiteY55" fmla="*/ 914400 h 4104168"/>
                <a:gd name="connsiteX56" fmla="*/ 2445489 w 2477386"/>
                <a:gd name="connsiteY56" fmla="*/ 882502 h 4104168"/>
                <a:gd name="connsiteX57" fmla="*/ 2434856 w 2477386"/>
                <a:gd name="connsiteY57" fmla="*/ 839972 h 4104168"/>
                <a:gd name="connsiteX58" fmla="*/ 2392326 w 2477386"/>
                <a:gd name="connsiteY58" fmla="*/ 776177 h 4104168"/>
                <a:gd name="connsiteX59" fmla="*/ 2381693 w 2477386"/>
                <a:gd name="connsiteY59" fmla="*/ 733647 h 4104168"/>
                <a:gd name="connsiteX60" fmla="*/ 2317898 w 2477386"/>
                <a:gd name="connsiteY60" fmla="*/ 648586 h 4104168"/>
                <a:gd name="connsiteX61" fmla="*/ 2307265 w 2477386"/>
                <a:gd name="connsiteY61" fmla="*/ 606056 h 4104168"/>
                <a:gd name="connsiteX62" fmla="*/ 2254103 w 2477386"/>
                <a:gd name="connsiteY62" fmla="*/ 542261 h 4104168"/>
                <a:gd name="connsiteX63" fmla="*/ 2232837 w 2477386"/>
                <a:gd name="connsiteY63" fmla="*/ 499730 h 4104168"/>
                <a:gd name="connsiteX64" fmla="*/ 2211572 w 2477386"/>
                <a:gd name="connsiteY64" fmla="*/ 467833 h 4104168"/>
                <a:gd name="connsiteX65" fmla="*/ 2190307 w 2477386"/>
                <a:gd name="connsiteY65" fmla="*/ 404037 h 4104168"/>
                <a:gd name="connsiteX66" fmla="*/ 2179675 w 2477386"/>
                <a:gd name="connsiteY66" fmla="*/ 372140 h 4104168"/>
                <a:gd name="connsiteX67" fmla="*/ 2158409 w 2477386"/>
                <a:gd name="connsiteY67" fmla="*/ 350875 h 4104168"/>
                <a:gd name="connsiteX68" fmla="*/ 2147777 w 2477386"/>
                <a:gd name="connsiteY68" fmla="*/ 318977 h 4104168"/>
                <a:gd name="connsiteX69" fmla="*/ 2137144 w 2477386"/>
                <a:gd name="connsiteY69" fmla="*/ 276447 h 4104168"/>
                <a:gd name="connsiteX70" fmla="*/ 2115879 w 2477386"/>
                <a:gd name="connsiteY70" fmla="*/ 255181 h 4104168"/>
                <a:gd name="connsiteX71" fmla="*/ 2030819 w 2477386"/>
                <a:gd name="connsiteY71" fmla="*/ 159488 h 4104168"/>
                <a:gd name="connsiteX72" fmla="*/ 1998921 w 2477386"/>
                <a:gd name="connsiteY72" fmla="*/ 127591 h 4104168"/>
                <a:gd name="connsiteX73" fmla="*/ 1913861 w 2477386"/>
                <a:gd name="connsiteY73" fmla="*/ 106326 h 4104168"/>
                <a:gd name="connsiteX74" fmla="*/ 1818168 w 2477386"/>
                <a:gd name="connsiteY74" fmla="*/ 85061 h 4104168"/>
                <a:gd name="connsiteX75" fmla="*/ 1754372 w 2477386"/>
                <a:gd name="connsiteY75" fmla="*/ 63795 h 4104168"/>
                <a:gd name="connsiteX76" fmla="*/ 1722475 w 2477386"/>
                <a:gd name="connsiteY76" fmla="*/ 53163 h 4104168"/>
                <a:gd name="connsiteX77" fmla="*/ 1648047 w 2477386"/>
                <a:gd name="connsiteY77" fmla="*/ 31898 h 4104168"/>
                <a:gd name="connsiteX78" fmla="*/ 1594884 w 2477386"/>
                <a:gd name="connsiteY78" fmla="*/ 21265 h 4104168"/>
                <a:gd name="connsiteX79" fmla="*/ 1499191 w 2477386"/>
                <a:gd name="connsiteY79" fmla="*/ 0 h 4104168"/>
                <a:gd name="connsiteX80" fmla="*/ 999461 w 2477386"/>
                <a:gd name="connsiteY80" fmla="*/ 10633 h 4104168"/>
                <a:gd name="connsiteX81" fmla="*/ 946298 w 2477386"/>
                <a:gd name="connsiteY81" fmla="*/ 31898 h 4104168"/>
                <a:gd name="connsiteX82" fmla="*/ 786809 w 2477386"/>
                <a:gd name="connsiteY82" fmla="*/ 42530 h 4104168"/>
                <a:gd name="connsiteX83" fmla="*/ 701749 w 2477386"/>
                <a:gd name="connsiteY83" fmla="*/ 116958 h 4104168"/>
                <a:gd name="connsiteX84" fmla="*/ 669851 w 2477386"/>
                <a:gd name="connsiteY84" fmla="*/ 148856 h 4104168"/>
                <a:gd name="connsiteX85" fmla="*/ 627321 w 2477386"/>
                <a:gd name="connsiteY85" fmla="*/ 223284 h 4104168"/>
                <a:gd name="connsiteX86" fmla="*/ 595423 w 2477386"/>
                <a:gd name="connsiteY86" fmla="*/ 287079 h 4104168"/>
                <a:gd name="connsiteX87" fmla="*/ 595423 w 2477386"/>
                <a:gd name="connsiteY87" fmla="*/ 340242 h 4104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2477386" h="4104168">
                  <a:moveTo>
                    <a:pt x="0" y="4104168"/>
                  </a:moveTo>
                  <a:cubicBezTo>
                    <a:pt x="21265" y="4097079"/>
                    <a:pt x="42137" y="4088678"/>
                    <a:pt x="63796" y="4082902"/>
                  </a:cubicBezTo>
                  <a:cubicBezTo>
                    <a:pt x="95368" y="4074483"/>
                    <a:pt x="129742" y="4075158"/>
                    <a:pt x="159489" y="4061637"/>
                  </a:cubicBezTo>
                  <a:cubicBezTo>
                    <a:pt x="171122" y="4056349"/>
                    <a:pt x="169077" y="4034930"/>
                    <a:pt x="180754" y="4029740"/>
                  </a:cubicBezTo>
                  <a:cubicBezTo>
                    <a:pt x="203655" y="4019562"/>
                    <a:pt x="230373" y="4022651"/>
                    <a:pt x="255182" y="4019107"/>
                  </a:cubicBezTo>
                  <a:cubicBezTo>
                    <a:pt x="276447" y="3997842"/>
                    <a:pt x="293954" y="3971993"/>
                    <a:pt x="318977" y="3955312"/>
                  </a:cubicBezTo>
                  <a:cubicBezTo>
                    <a:pt x="329610" y="3948224"/>
                    <a:pt x="341324" y="3942537"/>
                    <a:pt x="350875" y="3934047"/>
                  </a:cubicBezTo>
                  <a:cubicBezTo>
                    <a:pt x="373352" y="3914067"/>
                    <a:pt x="389647" y="3886933"/>
                    <a:pt x="414670" y="3870251"/>
                  </a:cubicBezTo>
                  <a:lnTo>
                    <a:pt x="478465" y="3827721"/>
                  </a:lnTo>
                  <a:cubicBezTo>
                    <a:pt x="528414" y="3744474"/>
                    <a:pt x="495751" y="3789169"/>
                    <a:pt x="584791" y="3700130"/>
                  </a:cubicBezTo>
                  <a:lnTo>
                    <a:pt x="616689" y="3668233"/>
                  </a:lnTo>
                  <a:cubicBezTo>
                    <a:pt x="627322" y="3657600"/>
                    <a:pt x="635692" y="3644071"/>
                    <a:pt x="648586" y="3636335"/>
                  </a:cubicBezTo>
                  <a:cubicBezTo>
                    <a:pt x="666307" y="3625702"/>
                    <a:pt x="682754" y="3612578"/>
                    <a:pt x="701749" y="3604437"/>
                  </a:cubicBezTo>
                  <a:cubicBezTo>
                    <a:pt x="732653" y="3591192"/>
                    <a:pt x="797442" y="3572540"/>
                    <a:pt x="797442" y="3572540"/>
                  </a:cubicBezTo>
                  <a:cubicBezTo>
                    <a:pt x="808075" y="3565452"/>
                    <a:pt x="817594" y="3556309"/>
                    <a:pt x="829340" y="3551275"/>
                  </a:cubicBezTo>
                  <a:cubicBezTo>
                    <a:pt x="842771" y="3545519"/>
                    <a:pt x="857507" y="3543335"/>
                    <a:pt x="871870" y="3540642"/>
                  </a:cubicBezTo>
                  <a:cubicBezTo>
                    <a:pt x="914248" y="3532696"/>
                    <a:pt x="956931" y="3526465"/>
                    <a:pt x="999461" y="3519377"/>
                  </a:cubicBezTo>
                  <a:cubicBezTo>
                    <a:pt x="1010093" y="3515833"/>
                    <a:pt x="1020582" y="3511823"/>
                    <a:pt x="1031358" y="3508744"/>
                  </a:cubicBezTo>
                  <a:cubicBezTo>
                    <a:pt x="1045409" y="3504729"/>
                    <a:pt x="1060457" y="3503868"/>
                    <a:pt x="1073889" y="3498112"/>
                  </a:cubicBezTo>
                  <a:cubicBezTo>
                    <a:pt x="1085634" y="3493078"/>
                    <a:pt x="1096169" y="3485262"/>
                    <a:pt x="1105786" y="3476847"/>
                  </a:cubicBezTo>
                  <a:cubicBezTo>
                    <a:pt x="1124646" y="3460344"/>
                    <a:pt x="1134636" y="3429763"/>
                    <a:pt x="1158949" y="3423684"/>
                  </a:cubicBezTo>
                  <a:lnTo>
                    <a:pt x="1201479" y="3413051"/>
                  </a:lnTo>
                  <a:cubicBezTo>
                    <a:pt x="1275713" y="3338820"/>
                    <a:pt x="1193464" y="3411557"/>
                    <a:pt x="1265275" y="3370521"/>
                  </a:cubicBezTo>
                  <a:cubicBezTo>
                    <a:pt x="1280661" y="3361729"/>
                    <a:pt x="1293287" y="3348785"/>
                    <a:pt x="1307805" y="3338623"/>
                  </a:cubicBezTo>
                  <a:cubicBezTo>
                    <a:pt x="1328742" y="3323967"/>
                    <a:pt x="1353528" y="3314165"/>
                    <a:pt x="1371600" y="3296093"/>
                  </a:cubicBezTo>
                  <a:cubicBezTo>
                    <a:pt x="1412534" y="3255159"/>
                    <a:pt x="1390987" y="3272536"/>
                    <a:pt x="1435396" y="3242930"/>
                  </a:cubicBezTo>
                  <a:cubicBezTo>
                    <a:pt x="1446028" y="3228753"/>
                    <a:pt x="1455438" y="3213572"/>
                    <a:pt x="1467293" y="3200400"/>
                  </a:cubicBezTo>
                  <a:cubicBezTo>
                    <a:pt x="1487411" y="3178047"/>
                    <a:pt x="1514407" y="3161628"/>
                    <a:pt x="1531089" y="3136605"/>
                  </a:cubicBezTo>
                  <a:cubicBezTo>
                    <a:pt x="1545604" y="3114833"/>
                    <a:pt x="1584525" y="3053894"/>
                    <a:pt x="1605516" y="3030279"/>
                  </a:cubicBezTo>
                  <a:cubicBezTo>
                    <a:pt x="1622166" y="3011548"/>
                    <a:pt x="1640958" y="2994837"/>
                    <a:pt x="1658679" y="2977116"/>
                  </a:cubicBezTo>
                  <a:lnTo>
                    <a:pt x="1690577" y="2945219"/>
                  </a:lnTo>
                  <a:cubicBezTo>
                    <a:pt x="1694121" y="2934586"/>
                    <a:pt x="1694328" y="2922168"/>
                    <a:pt x="1701209" y="2913321"/>
                  </a:cubicBezTo>
                  <a:cubicBezTo>
                    <a:pt x="1751413" y="2848774"/>
                    <a:pt x="1744494" y="2856363"/>
                    <a:pt x="1796903" y="2838893"/>
                  </a:cubicBezTo>
                  <a:cubicBezTo>
                    <a:pt x="1811080" y="2828260"/>
                    <a:pt x="1826188" y="2818768"/>
                    <a:pt x="1839433" y="2806995"/>
                  </a:cubicBezTo>
                  <a:cubicBezTo>
                    <a:pt x="1858164" y="2790345"/>
                    <a:pt x="1892596" y="2753833"/>
                    <a:pt x="1892596" y="2753833"/>
                  </a:cubicBezTo>
                  <a:cubicBezTo>
                    <a:pt x="1904043" y="2730939"/>
                    <a:pt x="1917591" y="2699445"/>
                    <a:pt x="1935126" y="2679405"/>
                  </a:cubicBezTo>
                  <a:cubicBezTo>
                    <a:pt x="1951629" y="2660545"/>
                    <a:pt x="1974388" y="2647094"/>
                    <a:pt x="1988289" y="2626242"/>
                  </a:cubicBezTo>
                  <a:cubicBezTo>
                    <a:pt x="2057395" y="2522582"/>
                    <a:pt x="1949176" y="2683635"/>
                    <a:pt x="2041451" y="2551814"/>
                  </a:cubicBezTo>
                  <a:cubicBezTo>
                    <a:pt x="2056107" y="2530876"/>
                    <a:pt x="2065910" y="2506091"/>
                    <a:pt x="2083982" y="2488019"/>
                  </a:cubicBezTo>
                  <a:cubicBezTo>
                    <a:pt x="2094614" y="2477386"/>
                    <a:pt x="2106857" y="2468150"/>
                    <a:pt x="2115879" y="2456121"/>
                  </a:cubicBezTo>
                  <a:cubicBezTo>
                    <a:pt x="2149461" y="2411344"/>
                    <a:pt x="2139337" y="2408192"/>
                    <a:pt x="2169042" y="2371061"/>
                  </a:cubicBezTo>
                  <a:cubicBezTo>
                    <a:pt x="2175304" y="2363233"/>
                    <a:pt x="2183889" y="2357496"/>
                    <a:pt x="2190307" y="2349795"/>
                  </a:cubicBezTo>
                  <a:cubicBezTo>
                    <a:pt x="2201652" y="2336181"/>
                    <a:pt x="2211572" y="2321442"/>
                    <a:pt x="2222205" y="2307265"/>
                  </a:cubicBezTo>
                  <a:cubicBezTo>
                    <a:pt x="2246884" y="2233225"/>
                    <a:pt x="2215183" y="2312482"/>
                    <a:pt x="2254103" y="2254102"/>
                  </a:cubicBezTo>
                  <a:cubicBezTo>
                    <a:pt x="2271553" y="2227928"/>
                    <a:pt x="2284354" y="2186037"/>
                    <a:pt x="2296633" y="2158409"/>
                  </a:cubicBezTo>
                  <a:cubicBezTo>
                    <a:pt x="2303070" y="2143925"/>
                    <a:pt x="2312011" y="2130595"/>
                    <a:pt x="2317898" y="2115879"/>
                  </a:cubicBezTo>
                  <a:cubicBezTo>
                    <a:pt x="2326223" y="2095067"/>
                    <a:pt x="2332075" y="2073349"/>
                    <a:pt x="2339163" y="2052084"/>
                  </a:cubicBezTo>
                  <a:lnTo>
                    <a:pt x="2349796" y="2020186"/>
                  </a:lnTo>
                  <a:cubicBezTo>
                    <a:pt x="2353340" y="2009553"/>
                    <a:pt x="2354211" y="1997613"/>
                    <a:pt x="2360428" y="1988288"/>
                  </a:cubicBezTo>
                  <a:cubicBezTo>
                    <a:pt x="2382762" y="1954788"/>
                    <a:pt x="2382167" y="1961741"/>
                    <a:pt x="2392326" y="1924493"/>
                  </a:cubicBezTo>
                  <a:cubicBezTo>
                    <a:pt x="2400016" y="1896297"/>
                    <a:pt x="2404349" y="1867159"/>
                    <a:pt x="2413591" y="1839433"/>
                  </a:cubicBezTo>
                  <a:cubicBezTo>
                    <a:pt x="2425430" y="1803915"/>
                    <a:pt x="2425956" y="1805052"/>
                    <a:pt x="2434856" y="1765005"/>
                  </a:cubicBezTo>
                  <a:cubicBezTo>
                    <a:pt x="2438777" y="1747363"/>
                    <a:pt x="2441106" y="1729374"/>
                    <a:pt x="2445489" y="1711842"/>
                  </a:cubicBezTo>
                  <a:cubicBezTo>
                    <a:pt x="2448207" y="1700969"/>
                    <a:pt x="2453773" y="1690903"/>
                    <a:pt x="2456121" y="1679944"/>
                  </a:cubicBezTo>
                  <a:cubicBezTo>
                    <a:pt x="2464423" y="1641198"/>
                    <a:pt x="2470298" y="1601972"/>
                    <a:pt x="2477386" y="1562986"/>
                  </a:cubicBezTo>
                  <a:cubicBezTo>
                    <a:pt x="2473842" y="1346791"/>
                    <a:pt x="2476878" y="1130387"/>
                    <a:pt x="2466754" y="914400"/>
                  </a:cubicBezTo>
                  <a:cubicBezTo>
                    <a:pt x="2466156" y="901635"/>
                    <a:pt x="2450523" y="894248"/>
                    <a:pt x="2445489" y="882502"/>
                  </a:cubicBezTo>
                  <a:cubicBezTo>
                    <a:pt x="2439733" y="869071"/>
                    <a:pt x="2441391" y="853042"/>
                    <a:pt x="2434856" y="839972"/>
                  </a:cubicBezTo>
                  <a:cubicBezTo>
                    <a:pt x="2423426" y="817113"/>
                    <a:pt x="2392326" y="776177"/>
                    <a:pt x="2392326" y="776177"/>
                  </a:cubicBezTo>
                  <a:cubicBezTo>
                    <a:pt x="2388782" y="762000"/>
                    <a:pt x="2389056" y="746269"/>
                    <a:pt x="2381693" y="733647"/>
                  </a:cubicBezTo>
                  <a:cubicBezTo>
                    <a:pt x="2363835" y="703033"/>
                    <a:pt x="2317898" y="648586"/>
                    <a:pt x="2317898" y="648586"/>
                  </a:cubicBezTo>
                  <a:cubicBezTo>
                    <a:pt x="2314354" y="634409"/>
                    <a:pt x="2313021" y="619487"/>
                    <a:pt x="2307265" y="606056"/>
                  </a:cubicBezTo>
                  <a:cubicBezTo>
                    <a:pt x="2289183" y="563865"/>
                    <a:pt x="2281476" y="580584"/>
                    <a:pt x="2254103" y="542261"/>
                  </a:cubicBezTo>
                  <a:cubicBezTo>
                    <a:pt x="2244890" y="529363"/>
                    <a:pt x="2240701" y="513492"/>
                    <a:pt x="2232837" y="499730"/>
                  </a:cubicBezTo>
                  <a:cubicBezTo>
                    <a:pt x="2226497" y="488635"/>
                    <a:pt x="2218660" y="478465"/>
                    <a:pt x="2211572" y="467833"/>
                  </a:cubicBezTo>
                  <a:lnTo>
                    <a:pt x="2190307" y="404037"/>
                  </a:lnTo>
                  <a:cubicBezTo>
                    <a:pt x="2186763" y="393405"/>
                    <a:pt x="2187600" y="380065"/>
                    <a:pt x="2179675" y="372140"/>
                  </a:cubicBezTo>
                  <a:lnTo>
                    <a:pt x="2158409" y="350875"/>
                  </a:lnTo>
                  <a:cubicBezTo>
                    <a:pt x="2154865" y="340242"/>
                    <a:pt x="2150856" y="329754"/>
                    <a:pt x="2147777" y="318977"/>
                  </a:cubicBezTo>
                  <a:cubicBezTo>
                    <a:pt x="2143763" y="304926"/>
                    <a:pt x="2143679" y="289517"/>
                    <a:pt x="2137144" y="276447"/>
                  </a:cubicBezTo>
                  <a:cubicBezTo>
                    <a:pt x="2132661" y="267481"/>
                    <a:pt x="2122297" y="262882"/>
                    <a:pt x="2115879" y="255181"/>
                  </a:cubicBezTo>
                  <a:cubicBezTo>
                    <a:pt x="2037668" y="161325"/>
                    <a:pt x="2140746" y="269414"/>
                    <a:pt x="2030819" y="159488"/>
                  </a:cubicBezTo>
                  <a:cubicBezTo>
                    <a:pt x="2020186" y="148856"/>
                    <a:pt x="2013509" y="131238"/>
                    <a:pt x="1998921" y="127591"/>
                  </a:cubicBezTo>
                  <a:cubicBezTo>
                    <a:pt x="1970568" y="120503"/>
                    <a:pt x="1942519" y="112058"/>
                    <a:pt x="1913861" y="106326"/>
                  </a:cubicBezTo>
                  <a:cubicBezTo>
                    <a:pt x="1883521" y="100258"/>
                    <a:pt x="1848189" y="94067"/>
                    <a:pt x="1818168" y="85061"/>
                  </a:cubicBezTo>
                  <a:cubicBezTo>
                    <a:pt x="1796698" y="78620"/>
                    <a:pt x="1775637" y="70884"/>
                    <a:pt x="1754372" y="63795"/>
                  </a:cubicBezTo>
                  <a:cubicBezTo>
                    <a:pt x="1743740" y="60251"/>
                    <a:pt x="1733251" y="56242"/>
                    <a:pt x="1722475" y="53163"/>
                  </a:cubicBezTo>
                  <a:cubicBezTo>
                    <a:pt x="1697666" y="46075"/>
                    <a:pt x="1673079" y="38156"/>
                    <a:pt x="1648047" y="31898"/>
                  </a:cubicBezTo>
                  <a:cubicBezTo>
                    <a:pt x="1630515" y="27515"/>
                    <a:pt x="1612555" y="25052"/>
                    <a:pt x="1594884" y="21265"/>
                  </a:cubicBezTo>
                  <a:lnTo>
                    <a:pt x="1499191" y="0"/>
                  </a:lnTo>
                  <a:cubicBezTo>
                    <a:pt x="1332614" y="3544"/>
                    <a:pt x="1165799" y="1036"/>
                    <a:pt x="999461" y="10633"/>
                  </a:cubicBezTo>
                  <a:cubicBezTo>
                    <a:pt x="980407" y="11732"/>
                    <a:pt x="965173" y="29067"/>
                    <a:pt x="946298" y="31898"/>
                  </a:cubicBezTo>
                  <a:cubicBezTo>
                    <a:pt x="893606" y="39802"/>
                    <a:pt x="839972" y="38986"/>
                    <a:pt x="786809" y="42530"/>
                  </a:cubicBezTo>
                  <a:cubicBezTo>
                    <a:pt x="734060" y="77697"/>
                    <a:pt x="763948" y="54759"/>
                    <a:pt x="701749" y="116958"/>
                  </a:cubicBezTo>
                  <a:cubicBezTo>
                    <a:pt x="691116" y="127591"/>
                    <a:pt x="678192" y="136345"/>
                    <a:pt x="669851" y="148856"/>
                  </a:cubicBezTo>
                  <a:cubicBezTo>
                    <a:pt x="618038" y="226577"/>
                    <a:pt x="681286" y="128846"/>
                    <a:pt x="627321" y="223284"/>
                  </a:cubicBezTo>
                  <a:cubicBezTo>
                    <a:pt x="612124" y="249879"/>
                    <a:pt x="599322" y="255888"/>
                    <a:pt x="595423" y="287079"/>
                  </a:cubicBezTo>
                  <a:cubicBezTo>
                    <a:pt x="593225" y="304663"/>
                    <a:pt x="595423" y="322521"/>
                    <a:pt x="595423" y="340242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06383CAE-4D56-4C9A-AAE3-1E5CDA8562CA}"/>
              </a:ext>
            </a:extLst>
          </p:cNvPr>
          <p:cNvGrpSpPr/>
          <p:nvPr/>
        </p:nvGrpSpPr>
        <p:grpSpPr>
          <a:xfrm>
            <a:off x="2998381" y="2787515"/>
            <a:ext cx="2147777" cy="3326206"/>
            <a:chOff x="2998381" y="2787515"/>
            <a:chExt cx="2147777" cy="332620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95AB4DB-06A1-4F34-AB3C-384ED60DCE2F}"/>
                </a:ext>
              </a:extLst>
            </p:cNvPr>
            <p:cNvSpPr txBox="1"/>
            <p:nvPr/>
          </p:nvSpPr>
          <p:spPr>
            <a:xfrm rot="5400000">
              <a:off x="3632215" y="4615113"/>
              <a:ext cx="1415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l = [1,2,3,4,5]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9" name="Полилиния: фигура 18">
              <a:extLst>
                <a:ext uri="{FF2B5EF4-FFF2-40B4-BE49-F238E27FC236}">
                  <a16:creationId xmlns:a16="http://schemas.microsoft.com/office/drawing/2014/main" id="{40975907-9E41-4EA2-A491-7FD6DEB2FED7}"/>
                </a:ext>
              </a:extLst>
            </p:cNvPr>
            <p:cNvSpPr/>
            <p:nvPr/>
          </p:nvSpPr>
          <p:spPr>
            <a:xfrm>
              <a:off x="2998381" y="2787515"/>
              <a:ext cx="2147777" cy="3326206"/>
            </a:xfrm>
            <a:custGeom>
              <a:avLst/>
              <a:gdLst>
                <a:gd name="connsiteX0" fmla="*/ 893135 w 2147777"/>
                <a:gd name="connsiteY0" fmla="*/ 2837108 h 3326206"/>
                <a:gd name="connsiteX1" fmla="*/ 425303 w 2147777"/>
                <a:gd name="connsiteY1" fmla="*/ 2847741 h 3326206"/>
                <a:gd name="connsiteX2" fmla="*/ 393405 w 2147777"/>
                <a:gd name="connsiteY2" fmla="*/ 2869006 h 3326206"/>
                <a:gd name="connsiteX3" fmla="*/ 350875 w 2147777"/>
                <a:gd name="connsiteY3" fmla="*/ 2890271 h 3326206"/>
                <a:gd name="connsiteX4" fmla="*/ 318977 w 2147777"/>
                <a:gd name="connsiteY4" fmla="*/ 2900904 h 3326206"/>
                <a:gd name="connsiteX5" fmla="*/ 223284 w 2147777"/>
                <a:gd name="connsiteY5" fmla="*/ 2954066 h 3326206"/>
                <a:gd name="connsiteX6" fmla="*/ 202019 w 2147777"/>
                <a:gd name="connsiteY6" fmla="*/ 2985964 h 3326206"/>
                <a:gd name="connsiteX7" fmla="*/ 159489 w 2147777"/>
                <a:gd name="connsiteY7" fmla="*/ 3017862 h 3326206"/>
                <a:gd name="connsiteX8" fmla="*/ 148856 w 2147777"/>
                <a:gd name="connsiteY8" fmla="*/ 3060392 h 3326206"/>
                <a:gd name="connsiteX9" fmla="*/ 127591 w 2147777"/>
                <a:gd name="connsiteY9" fmla="*/ 3092290 h 3326206"/>
                <a:gd name="connsiteX10" fmla="*/ 138224 w 2147777"/>
                <a:gd name="connsiteY10" fmla="*/ 3262411 h 3326206"/>
                <a:gd name="connsiteX11" fmla="*/ 223284 w 2147777"/>
                <a:gd name="connsiteY11" fmla="*/ 3304941 h 3326206"/>
                <a:gd name="connsiteX12" fmla="*/ 276447 w 2147777"/>
                <a:gd name="connsiteY12" fmla="*/ 3326206 h 3326206"/>
                <a:gd name="connsiteX13" fmla="*/ 2083982 w 2147777"/>
                <a:gd name="connsiteY13" fmla="*/ 3315573 h 3326206"/>
                <a:gd name="connsiteX14" fmla="*/ 2126512 w 2147777"/>
                <a:gd name="connsiteY14" fmla="*/ 3273043 h 3326206"/>
                <a:gd name="connsiteX15" fmla="*/ 2137145 w 2147777"/>
                <a:gd name="connsiteY15" fmla="*/ 3219880 h 3326206"/>
                <a:gd name="connsiteX16" fmla="*/ 2147777 w 2147777"/>
                <a:gd name="connsiteY16" fmla="*/ 3177350 h 3326206"/>
                <a:gd name="connsiteX17" fmla="*/ 2137145 w 2147777"/>
                <a:gd name="connsiteY17" fmla="*/ 3007229 h 3326206"/>
                <a:gd name="connsiteX18" fmla="*/ 2115879 w 2147777"/>
                <a:gd name="connsiteY18" fmla="*/ 2964699 h 3326206"/>
                <a:gd name="connsiteX19" fmla="*/ 2105247 w 2147777"/>
                <a:gd name="connsiteY19" fmla="*/ 2900904 h 3326206"/>
                <a:gd name="connsiteX20" fmla="*/ 2073349 w 2147777"/>
                <a:gd name="connsiteY20" fmla="*/ 2879638 h 3326206"/>
                <a:gd name="connsiteX21" fmla="*/ 2009554 w 2147777"/>
                <a:gd name="connsiteY21" fmla="*/ 2837108 h 3326206"/>
                <a:gd name="connsiteX22" fmla="*/ 1924493 w 2147777"/>
                <a:gd name="connsiteY22" fmla="*/ 2783945 h 3326206"/>
                <a:gd name="connsiteX23" fmla="*/ 1701210 w 2147777"/>
                <a:gd name="connsiteY23" fmla="*/ 2762680 h 3326206"/>
                <a:gd name="connsiteX24" fmla="*/ 1020726 w 2147777"/>
                <a:gd name="connsiteY24" fmla="*/ 2762680 h 3326206"/>
                <a:gd name="connsiteX25" fmla="*/ 925033 w 2147777"/>
                <a:gd name="connsiteY25" fmla="*/ 2773313 h 3326206"/>
                <a:gd name="connsiteX26" fmla="*/ 893135 w 2147777"/>
                <a:gd name="connsiteY26" fmla="*/ 2794578 h 3326206"/>
                <a:gd name="connsiteX27" fmla="*/ 903768 w 2147777"/>
                <a:gd name="connsiteY27" fmla="*/ 2752048 h 3326206"/>
                <a:gd name="connsiteX28" fmla="*/ 946298 w 2147777"/>
                <a:gd name="connsiteY28" fmla="*/ 2688252 h 3326206"/>
                <a:gd name="connsiteX29" fmla="*/ 956931 w 2147777"/>
                <a:gd name="connsiteY29" fmla="*/ 2645722 h 3326206"/>
                <a:gd name="connsiteX30" fmla="*/ 978196 w 2147777"/>
                <a:gd name="connsiteY30" fmla="*/ 2581927 h 3326206"/>
                <a:gd name="connsiteX31" fmla="*/ 988828 w 2147777"/>
                <a:gd name="connsiteY31" fmla="*/ 1997136 h 3326206"/>
                <a:gd name="connsiteX32" fmla="*/ 999461 w 2147777"/>
                <a:gd name="connsiteY32" fmla="*/ 1954606 h 3326206"/>
                <a:gd name="connsiteX33" fmla="*/ 1010093 w 2147777"/>
                <a:gd name="connsiteY33" fmla="*/ 1901443 h 3326206"/>
                <a:gd name="connsiteX34" fmla="*/ 1031359 w 2147777"/>
                <a:gd name="connsiteY34" fmla="*/ 1646262 h 3326206"/>
                <a:gd name="connsiteX35" fmla="*/ 1063256 w 2147777"/>
                <a:gd name="connsiteY35" fmla="*/ 1029573 h 3326206"/>
                <a:gd name="connsiteX36" fmla="*/ 1073889 w 2147777"/>
                <a:gd name="connsiteY36" fmla="*/ 944513 h 3326206"/>
                <a:gd name="connsiteX37" fmla="*/ 1063256 w 2147777"/>
                <a:gd name="connsiteY37" fmla="*/ 412885 h 3326206"/>
                <a:gd name="connsiteX38" fmla="*/ 1052624 w 2147777"/>
                <a:gd name="connsiteY38" fmla="*/ 380987 h 3326206"/>
                <a:gd name="connsiteX39" fmla="*/ 1010093 w 2147777"/>
                <a:gd name="connsiteY39" fmla="*/ 274662 h 3326206"/>
                <a:gd name="connsiteX40" fmla="*/ 988828 w 2147777"/>
                <a:gd name="connsiteY40" fmla="*/ 232132 h 3326206"/>
                <a:gd name="connsiteX41" fmla="*/ 956931 w 2147777"/>
                <a:gd name="connsiteY41" fmla="*/ 221499 h 3326206"/>
                <a:gd name="connsiteX42" fmla="*/ 893135 w 2147777"/>
                <a:gd name="connsiteY42" fmla="*/ 168336 h 3326206"/>
                <a:gd name="connsiteX43" fmla="*/ 808075 w 2147777"/>
                <a:gd name="connsiteY43" fmla="*/ 104541 h 3326206"/>
                <a:gd name="connsiteX44" fmla="*/ 776177 w 2147777"/>
                <a:gd name="connsiteY44" fmla="*/ 83276 h 3326206"/>
                <a:gd name="connsiteX45" fmla="*/ 733647 w 2147777"/>
                <a:gd name="connsiteY45" fmla="*/ 72643 h 3326206"/>
                <a:gd name="connsiteX46" fmla="*/ 627321 w 2147777"/>
                <a:gd name="connsiteY46" fmla="*/ 51378 h 3326206"/>
                <a:gd name="connsiteX47" fmla="*/ 0 w 2147777"/>
                <a:gd name="connsiteY47" fmla="*/ 72643 h 3326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2147777" h="3326206">
                  <a:moveTo>
                    <a:pt x="893135" y="2837108"/>
                  </a:moveTo>
                  <a:cubicBezTo>
                    <a:pt x="737191" y="2840652"/>
                    <a:pt x="580970" y="2837805"/>
                    <a:pt x="425303" y="2847741"/>
                  </a:cubicBezTo>
                  <a:cubicBezTo>
                    <a:pt x="412550" y="2848555"/>
                    <a:pt x="404500" y="2862666"/>
                    <a:pt x="393405" y="2869006"/>
                  </a:cubicBezTo>
                  <a:cubicBezTo>
                    <a:pt x="379643" y="2876870"/>
                    <a:pt x="365443" y="2884027"/>
                    <a:pt x="350875" y="2890271"/>
                  </a:cubicBezTo>
                  <a:cubicBezTo>
                    <a:pt x="340573" y="2894686"/>
                    <a:pt x="328774" y="2895461"/>
                    <a:pt x="318977" y="2900904"/>
                  </a:cubicBezTo>
                  <a:cubicBezTo>
                    <a:pt x="209301" y="2961835"/>
                    <a:pt x="295459" y="2930009"/>
                    <a:pt x="223284" y="2954066"/>
                  </a:cubicBezTo>
                  <a:cubicBezTo>
                    <a:pt x="216196" y="2964699"/>
                    <a:pt x="211055" y="2976928"/>
                    <a:pt x="202019" y="2985964"/>
                  </a:cubicBezTo>
                  <a:cubicBezTo>
                    <a:pt x="189489" y="2998495"/>
                    <a:pt x="169789" y="3003442"/>
                    <a:pt x="159489" y="3017862"/>
                  </a:cubicBezTo>
                  <a:cubicBezTo>
                    <a:pt x="150995" y="3029753"/>
                    <a:pt x="154612" y="3046961"/>
                    <a:pt x="148856" y="3060392"/>
                  </a:cubicBezTo>
                  <a:cubicBezTo>
                    <a:pt x="143822" y="3072138"/>
                    <a:pt x="134679" y="3081657"/>
                    <a:pt x="127591" y="3092290"/>
                  </a:cubicBezTo>
                  <a:cubicBezTo>
                    <a:pt x="131135" y="3148997"/>
                    <a:pt x="126519" y="3206812"/>
                    <a:pt x="138224" y="3262411"/>
                  </a:cubicBezTo>
                  <a:cubicBezTo>
                    <a:pt x="146521" y="3301823"/>
                    <a:pt x="199099" y="3297686"/>
                    <a:pt x="223284" y="3304941"/>
                  </a:cubicBezTo>
                  <a:cubicBezTo>
                    <a:pt x="241565" y="3310425"/>
                    <a:pt x="258726" y="3319118"/>
                    <a:pt x="276447" y="3326206"/>
                  </a:cubicBezTo>
                  <a:lnTo>
                    <a:pt x="2083982" y="3315573"/>
                  </a:lnTo>
                  <a:cubicBezTo>
                    <a:pt x="2104023" y="3314997"/>
                    <a:pt x="2116775" y="3290569"/>
                    <a:pt x="2126512" y="3273043"/>
                  </a:cubicBezTo>
                  <a:cubicBezTo>
                    <a:pt x="2135289" y="3257245"/>
                    <a:pt x="2133225" y="3237522"/>
                    <a:pt x="2137145" y="3219880"/>
                  </a:cubicBezTo>
                  <a:cubicBezTo>
                    <a:pt x="2140315" y="3205615"/>
                    <a:pt x="2144233" y="3191527"/>
                    <a:pt x="2147777" y="3177350"/>
                  </a:cubicBezTo>
                  <a:cubicBezTo>
                    <a:pt x="2144233" y="3120643"/>
                    <a:pt x="2145573" y="3063418"/>
                    <a:pt x="2137145" y="3007229"/>
                  </a:cubicBezTo>
                  <a:cubicBezTo>
                    <a:pt x="2134794" y="2991554"/>
                    <a:pt x="2120434" y="2979881"/>
                    <a:pt x="2115879" y="2964699"/>
                  </a:cubicBezTo>
                  <a:cubicBezTo>
                    <a:pt x="2109684" y="2944050"/>
                    <a:pt x="2114888" y="2920186"/>
                    <a:pt x="2105247" y="2900904"/>
                  </a:cubicBezTo>
                  <a:cubicBezTo>
                    <a:pt x="2099532" y="2889474"/>
                    <a:pt x="2083166" y="2887819"/>
                    <a:pt x="2073349" y="2879638"/>
                  </a:cubicBezTo>
                  <a:cubicBezTo>
                    <a:pt x="1964843" y="2789215"/>
                    <a:pt x="2106913" y="2890213"/>
                    <a:pt x="2009554" y="2837108"/>
                  </a:cubicBezTo>
                  <a:cubicBezTo>
                    <a:pt x="1980201" y="2821097"/>
                    <a:pt x="1957280" y="2790502"/>
                    <a:pt x="1924493" y="2783945"/>
                  </a:cubicBezTo>
                  <a:cubicBezTo>
                    <a:pt x="1815617" y="2762171"/>
                    <a:pt x="1889367" y="2774440"/>
                    <a:pt x="1701210" y="2762680"/>
                  </a:cubicBezTo>
                  <a:cubicBezTo>
                    <a:pt x="1465333" y="2684059"/>
                    <a:pt x="1658314" y="2744463"/>
                    <a:pt x="1020726" y="2762680"/>
                  </a:cubicBezTo>
                  <a:cubicBezTo>
                    <a:pt x="988645" y="2763597"/>
                    <a:pt x="956931" y="2769769"/>
                    <a:pt x="925033" y="2773313"/>
                  </a:cubicBezTo>
                  <a:cubicBezTo>
                    <a:pt x="914400" y="2780401"/>
                    <a:pt x="902171" y="2803614"/>
                    <a:pt x="893135" y="2794578"/>
                  </a:cubicBezTo>
                  <a:cubicBezTo>
                    <a:pt x="882802" y="2784245"/>
                    <a:pt x="897233" y="2765118"/>
                    <a:pt x="903768" y="2752048"/>
                  </a:cubicBezTo>
                  <a:cubicBezTo>
                    <a:pt x="915198" y="2729189"/>
                    <a:pt x="946298" y="2688252"/>
                    <a:pt x="946298" y="2688252"/>
                  </a:cubicBezTo>
                  <a:cubicBezTo>
                    <a:pt x="949842" y="2674075"/>
                    <a:pt x="952732" y="2659719"/>
                    <a:pt x="956931" y="2645722"/>
                  </a:cubicBezTo>
                  <a:cubicBezTo>
                    <a:pt x="963372" y="2624252"/>
                    <a:pt x="978196" y="2581927"/>
                    <a:pt x="978196" y="2581927"/>
                  </a:cubicBezTo>
                  <a:cubicBezTo>
                    <a:pt x="981740" y="2386997"/>
                    <a:pt x="982223" y="2191987"/>
                    <a:pt x="988828" y="1997136"/>
                  </a:cubicBezTo>
                  <a:cubicBezTo>
                    <a:pt x="989323" y="1982531"/>
                    <a:pt x="996291" y="1968871"/>
                    <a:pt x="999461" y="1954606"/>
                  </a:cubicBezTo>
                  <a:cubicBezTo>
                    <a:pt x="1003381" y="1936964"/>
                    <a:pt x="1006549" y="1919164"/>
                    <a:pt x="1010093" y="1901443"/>
                  </a:cubicBezTo>
                  <a:cubicBezTo>
                    <a:pt x="1017182" y="1816383"/>
                    <a:pt x="1027947" y="1731549"/>
                    <a:pt x="1031359" y="1646262"/>
                  </a:cubicBezTo>
                  <a:cubicBezTo>
                    <a:pt x="1055967" y="1031056"/>
                    <a:pt x="990402" y="1284562"/>
                    <a:pt x="1063256" y="1029573"/>
                  </a:cubicBezTo>
                  <a:cubicBezTo>
                    <a:pt x="1066800" y="1001220"/>
                    <a:pt x="1073889" y="973087"/>
                    <a:pt x="1073889" y="944513"/>
                  </a:cubicBezTo>
                  <a:cubicBezTo>
                    <a:pt x="1073889" y="767268"/>
                    <a:pt x="1069940" y="590004"/>
                    <a:pt x="1063256" y="412885"/>
                  </a:cubicBezTo>
                  <a:cubicBezTo>
                    <a:pt x="1062833" y="401685"/>
                    <a:pt x="1055844" y="391722"/>
                    <a:pt x="1052624" y="380987"/>
                  </a:cubicBezTo>
                  <a:cubicBezTo>
                    <a:pt x="1013898" y="251896"/>
                    <a:pt x="1052581" y="349014"/>
                    <a:pt x="1010093" y="274662"/>
                  </a:cubicBezTo>
                  <a:cubicBezTo>
                    <a:pt x="1002229" y="260900"/>
                    <a:pt x="1000036" y="243340"/>
                    <a:pt x="988828" y="232132"/>
                  </a:cubicBezTo>
                  <a:cubicBezTo>
                    <a:pt x="980903" y="224207"/>
                    <a:pt x="967563" y="225043"/>
                    <a:pt x="956931" y="221499"/>
                  </a:cubicBezTo>
                  <a:cubicBezTo>
                    <a:pt x="904383" y="168951"/>
                    <a:pt x="947414" y="207812"/>
                    <a:pt x="893135" y="168336"/>
                  </a:cubicBezTo>
                  <a:cubicBezTo>
                    <a:pt x="864472" y="147490"/>
                    <a:pt x="837564" y="124200"/>
                    <a:pt x="808075" y="104541"/>
                  </a:cubicBezTo>
                  <a:cubicBezTo>
                    <a:pt x="797442" y="97453"/>
                    <a:pt x="787923" y="88310"/>
                    <a:pt x="776177" y="83276"/>
                  </a:cubicBezTo>
                  <a:cubicBezTo>
                    <a:pt x="762746" y="77520"/>
                    <a:pt x="747976" y="75509"/>
                    <a:pt x="733647" y="72643"/>
                  </a:cubicBezTo>
                  <a:cubicBezTo>
                    <a:pt x="603292" y="46572"/>
                    <a:pt x="726114" y="76077"/>
                    <a:pt x="627321" y="51378"/>
                  </a:cubicBezTo>
                  <a:cubicBezTo>
                    <a:pt x="5622" y="62097"/>
                    <a:pt x="156016" y="-83359"/>
                    <a:pt x="0" y="72643"/>
                  </a:cubicBezTo>
                </a:path>
              </a:pathLst>
            </a:custGeom>
            <a:noFill/>
            <a:ln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271207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41E662-D244-414A-8D80-99A1C684B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Лямбда-функция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B2322A-D255-454C-AAA9-AD3EA7289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8495"/>
            <a:ext cx="10515600" cy="4351338"/>
          </a:xfrm>
        </p:spPr>
        <p:txBody>
          <a:bodyPr/>
          <a:lstStyle/>
          <a:p>
            <a:r>
              <a:rPr lang="ru-RU" dirty="0"/>
              <a:t>Простейшая функция, которая записывается одним выражением</a:t>
            </a:r>
          </a:p>
          <a:p>
            <a:r>
              <a:rPr lang="ru-RU" dirty="0"/>
              <a:t>Не содержит сложных конструкций</a:t>
            </a:r>
          </a:p>
          <a:p>
            <a:r>
              <a:rPr lang="ru-RU" dirty="0"/>
              <a:t>Используется для определения пользовательских условий в различных функциях обработки данных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16A1F26F-4820-48A4-8013-4D532AC9D0B9}"/>
              </a:ext>
            </a:extLst>
          </p:cNvPr>
          <p:cNvGrpSpPr/>
          <p:nvPr/>
        </p:nvGrpSpPr>
        <p:grpSpPr>
          <a:xfrm>
            <a:off x="1615440" y="4121721"/>
            <a:ext cx="7693152" cy="1658112"/>
            <a:chOff x="1615440" y="4121721"/>
            <a:chExt cx="7693152" cy="1658112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857B8039-FCF8-4D35-924B-247312E3BDDD}"/>
                </a:ext>
              </a:extLst>
            </p:cNvPr>
            <p:cNvSpPr/>
            <p:nvPr/>
          </p:nvSpPr>
          <p:spPr>
            <a:xfrm>
              <a:off x="1615440" y="4121721"/>
              <a:ext cx="7693152" cy="165811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lambda                : </a:t>
              </a:r>
              <a:endParaRPr lang="ru-RU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B207BF71-5176-4B05-8D73-98A11112F78D}"/>
                </a:ext>
              </a:extLst>
            </p:cNvPr>
            <p:cNvSpPr/>
            <p:nvPr/>
          </p:nvSpPr>
          <p:spPr>
            <a:xfrm>
              <a:off x="3962400" y="4523232"/>
              <a:ext cx="1499616" cy="585216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4C57C580-8B75-444A-900D-CBED76D24355}"/>
                </a:ext>
              </a:extLst>
            </p:cNvPr>
            <p:cNvSpPr/>
            <p:nvPr/>
          </p:nvSpPr>
          <p:spPr>
            <a:xfrm>
              <a:off x="3742944" y="4658169"/>
              <a:ext cx="1499616" cy="585216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BF9F713B-2F5D-4C8E-8B87-457778A358F0}"/>
                </a:ext>
              </a:extLst>
            </p:cNvPr>
            <p:cNvSpPr/>
            <p:nvPr/>
          </p:nvSpPr>
          <p:spPr>
            <a:xfrm>
              <a:off x="3608832" y="4815840"/>
              <a:ext cx="1499616" cy="585216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ПАРАМЕТР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05BCC57D-1F07-4DFC-BAB5-F62A9AEAD443}"/>
                </a:ext>
              </a:extLst>
            </p:cNvPr>
            <p:cNvSpPr/>
            <p:nvPr/>
          </p:nvSpPr>
          <p:spPr>
            <a:xfrm>
              <a:off x="5885688" y="4645152"/>
              <a:ext cx="3051048" cy="755904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029736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AA25F90F-4F73-47E0-B28C-3907A30180FA}"/>
              </a:ext>
            </a:extLst>
          </p:cNvPr>
          <p:cNvSpPr/>
          <p:nvPr/>
        </p:nvSpPr>
        <p:spPr>
          <a:xfrm>
            <a:off x="6473952" y="5274106"/>
            <a:ext cx="4852416" cy="1212074"/>
          </a:xfrm>
          <a:prstGeom prst="wedgeRectCallout">
            <a:avLst>
              <a:gd name="adj1" fmla="val -91185"/>
              <a:gd name="adj2" fmla="val -1779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Функция-фильтр. В результате остаются элементы списка соответствующие условие, определяемым </a:t>
            </a:r>
            <a:r>
              <a:rPr lang="en-US" dirty="0"/>
              <a:t>lambda-</a:t>
            </a:r>
            <a:r>
              <a:rPr lang="ru-RU" dirty="0"/>
              <a:t>функцией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6719BE-8100-4EEB-A923-87D672F18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применения лямбда-функции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A19F41-45D1-4474-AB83-D800D7D5D5C1}"/>
              </a:ext>
            </a:extLst>
          </p:cNvPr>
          <p:cNvSpPr txBox="1"/>
          <p:nvPr/>
        </p:nvSpPr>
        <p:spPr>
          <a:xfrm>
            <a:off x="158496" y="2216926"/>
            <a:ext cx="874166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numbers_list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(num &gt;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numbers_list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(num &lt;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numbers_list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CF278064-C738-4E5F-94F2-59CD71047ECA}"/>
              </a:ext>
            </a:extLst>
          </p:cNvPr>
          <p:cNvSpPr/>
          <p:nvPr/>
        </p:nvSpPr>
        <p:spPr>
          <a:xfrm>
            <a:off x="8985504" y="1594086"/>
            <a:ext cx="2889504" cy="612648"/>
          </a:xfrm>
          <a:prstGeom prst="wedgeRectCallout">
            <a:avLst>
              <a:gd name="adj1" fmla="val -68512"/>
              <a:gd name="adj2" fmla="val 1858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Критерий выборки : все значения больше 7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DD281D03-DDAF-49DB-9932-CEA22A41BFF5}"/>
              </a:ext>
            </a:extLst>
          </p:cNvPr>
          <p:cNvSpPr/>
          <p:nvPr/>
        </p:nvSpPr>
        <p:spPr>
          <a:xfrm>
            <a:off x="8900160" y="3429000"/>
            <a:ext cx="2889504" cy="612648"/>
          </a:xfrm>
          <a:prstGeom prst="wedgeRectCallout">
            <a:avLst>
              <a:gd name="adj1" fmla="val -68512"/>
              <a:gd name="adj2" fmla="val 1023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Критерий выборки : все значения меньше  7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08C1DE8F-A157-4891-A2E5-D25E68935D08}"/>
              </a:ext>
            </a:extLst>
          </p:cNvPr>
          <p:cNvCxnSpPr/>
          <p:nvPr/>
        </p:nvCxnSpPr>
        <p:spPr>
          <a:xfrm>
            <a:off x="4315968" y="3429000"/>
            <a:ext cx="0" cy="612648"/>
          </a:xfrm>
          <a:prstGeom prst="line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02933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C51B77-9037-4AF4-BD9D-0B9802965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0576"/>
            <a:ext cx="10515600" cy="937417"/>
          </a:xfrm>
        </p:spPr>
        <p:txBody>
          <a:bodyPr/>
          <a:lstStyle/>
          <a:p>
            <a:r>
              <a:rPr lang="ru-RU" dirty="0"/>
              <a:t>Алгоритм «</a:t>
            </a:r>
            <a:r>
              <a:rPr lang="en-US" dirty="0"/>
              <a:t>Map-Filter-Reduce</a:t>
            </a:r>
            <a:r>
              <a:rPr lang="ru-RU" dirty="0"/>
              <a:t>»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C690CA19-4A46-47DC-937A-196174532513}"/>
              </a:ext>
            </a:extLst>
          </p:cNvPr>
          <p:cNvSpPr/>
          <p:nvPr/>
        </p:nvSpPr>
        <p:spPr>
          <a:xfrm>
            <a:off x="2560320" y="896841"/>
            <a:ext cx="7303008" cy="1162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1E14807-644A-4926-9566-BC9E3954B085}"/>
              </a:ext>
            </a:extLst>
          </p:cNvPr>
          <p:cNvSpPr/>
          <p:nvPr/>
        </p:nvSpPr>
        <p:spPr>
          <a:xfrm>
            <a:off x="2877312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B809BD88-35A7-4ABE-A2E5-7C162C7FBCA9}"/>
              </a:ext>
            </a:extLst>
          </p:cNvPr>
          <p:cNvSpPr/>
          <p:nvPr/>
        </p:nvSpPr>
        <p:spPr>
          <a:xfrm>
            <a:off x="3713988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16784982-F9CA-404E-87BD-A64C9C0E0AC7}"/>
              </a:ext>
            </a:extLst>
          </p:cNvPr>
          <p:cNvSpPr/>
          <p:nvPr/>
        </p:nvSpPr>
        <p:spPr>
          <a:xfrm>
            <a:off x="4550664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384D2E07-2470-4DD3-AD4C-01F5F4C83D79}"/>
              </a:ext>
            </a:extLst>
          </p:cNvPr>
          <p:cNvSpPr/>
          <p:nvPr/>
        </p:nvSpPr>
        <p:spPr>
          <a:xfrm>
            <a:off x="5399532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7936E549-A7AA-4E4B-B2F4-D39FAD34DF32}"/>
              </a:ext>
            </a:extLst>
          </p:cNvPr>
          <p:cNvSpPr/>
          <p:nvPr/>
        </p:nvSpPr>
        <p:spPr>
          <a:xfrm>
            <a:off x="6262878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38F6E7EC-4CEC-453B-975E-6A52B3EBD79E}"/>
              </a:ext>
            </a:extLst>
          </p:cNvPr>
          <p:cNvSpPr/>
          <p:nvPr/>
        </p:nvSpPr>
        <p:spPr>
          <a:xfrm>
            <a:off x="7126605" y="1120297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3DA72FA5-BE91-4156-BB5E-8DF2F7F019CB}"/>
              </a:ext>
            </a:extLst>
          </p:cNvPr>
          <p:cNvSpPr/>
          <p:nvPr/>
        </p:nvSpPr>
        <p:spPr>
          <a:xfrm>
            <a:off x="7975473" y="1120297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917B16DC-017F-48E4-81B4-4334049FC27E}"/>
              </a:ext>
            </a:extLst>
          </p:cNvPr>
          <p:cNvSpPr/>
          <p:nvPr/>
        </p:nvSpPr>
        <p:spPr>
          <a:xfrm>
            <a:off x="8799957" y="1120297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76EF3933-D5F7-4323-881B-2F39C44FEA2F}"/>
              </a:ext>
            </a:extLst>
          </p:cNvPr>
          <p:cNvSpPr/>
          <p:nvPr/>
        </p:nvSpPr>
        <p:spPr>
          <a:xfrm>
            <a:off x="2560320" y="2246692"/>
            <a:ext cx="7303008" cy="6827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</a:t>
            </a:r>
            <a:endParaRPr lang="ru-RU" dirty="0"/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2339618F-0040-410A-B652-097894CFC0B7}"/>
              </a:ext>
            </a:extLst>
          </p:cNvPr>
          <p:cNvSpPr/>
          <p:nvPr/>
        </p:nvSpPr>
        <p:spPr>
          <a:xfrm>
            <a:off x="2560320" y="3130074"/>
            <a:ext cx="7303008" cy="1162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EA4AA94F-48FF-412A-899A-D899D7C37D41}"/>
              </a:ext>
            </a:extLst>
          </p:cNvPr>
          <p:cNvSpPr/>
          <p:nvPr/>
        </p:nvSpPr>
        <p:spPr>
          <a:xfrm>
            <a:off x="2877312" y="3365722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6A28829C-CA67-4EC4-8C11-C89491A10F70}"/>
              </a:ext>
            </a:extLst>
          </p:cNvPr>
          <p:cNvSpPr/>
          <p:nvPr/>
        </p:nvSpPr>
        <p:spPr>
          <a:xfrm>
            <a:off x="3713988" y="3365722"/>
            <a:ext cx="780288" cy="6827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A3558AE9-F26E-4215-9457-25723E7A0ED2}"/>
              </a:ext>
            </a:extLst>
          </p:cNvPr>
          <p:cNvSpPr/>
          <p:nvPr/>
        </p:nvSpPr>
        <p:spPr>
          <a:xfrm>
            <a:off x="4550664" y="3365722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92C47B61-889E-4F61-95B5-6918462B4F24}"/>
              </a:ext>
            </a:extLst>
          </p:cNvPr>
          <p:cNvSpPr/>
          <p:nvPr/>
        </p:nvSpPr>
        <p:spPr>
          <a:xfrm>
            <a:off x="5399532" y="3365722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A9B70871-8263-43C5-9442-CEEB6F7033AB}"/>
              </a:ext>
            </a:extLst>
          </p:cNvPr>
          <p:cNvSpPr/>
          <p:nvPr/>
        </p:nvSpPr>
        <p:spPr>
          <a:xfrm>
            <a:off x="6262878" y="3365722"/>
            <a:ext cx="780288" cy="6827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598AACE3-B10B-4D02-94D2-77CD2A25356D}"/>
              </a:ext>
            </a:extLst>
          </p:cNvPr>
          <p:cNvSpPr/>
          <p:nvPr/>
        </p:nvSpPr>
        <p:spPr>
          <a:xfrm>
            <a:off x="7126605" y="3353530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7F9C01E5-D365-4435-AF21-FC2BAF94A6B0}"/>
              </a:ext>
            </a:extLst>
          </p:cNvPr>
          <p:cNvSpPr/>
          <p:nvPr/>
        </p:nvSpPr>
        <p:spPr>
          <a:xfrm>
            <a:off x="7975473" y="3353530"/>
            <a:ext cx="780288" cy="6827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A5846B72-6E06-4C22-8E30-E0BD69B122B9}"/>
              </a:ext>
            </a:extLst>
          </p:cNvPr>
          <p:cNvSpPr/>
          <p:nvPr/>
        </p:nvSpPr>
        <p:spPr>
          <a:xfrm>
            <a:off x="8799957" y="3353530"/>
            <a:ext cx="780288" cy="6827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A99AE313-9652-4778-8CE5-6643B1E1AC0E}"/>
              </a:ext>
            </a:extLst>
          </p:cNvPr>
          <p:cNvSpPr/>
          <p:nvPr/>
        </p:nvSpPr>
        <p:spPr>
          <a:xfrm>
            <a:off x="2560320" y="4527962"/>
            <a:ext cx="7303008" cy="6827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filter</a:t>
            </a:r>
            <a:endParaRPr lang="ru-RU" dirty="0"/>
          </a:p>
        </p:txBody>
      </p:sp>
      <p:sp>
        <p:nvSpPr>
          <p:cNvPr id="23" name="Прямоугольник: скругленные углы 22">
            <a:extLst>
              <a:ext uri="{FF2B5EF4-FFF2-40B4-BE49-F238E27FC236}">
                <a16:creationId xmlns:a16="http://schemas.microsoft.com/office/drawing/2014/main" id="{B0511BFB-E9D4-49C8-AEA3-74DFC4FF7EC2}"/>
              </a:ext>
            </a:extLst>
          </p:cNvPr>
          <p:cNvSpPr/>
          <p:nvPr/>
        </p:nvSpPr>
        <p:spPr>
          <a:xfrm>
            <a:off x="2538984" y="5446362"/>
            <a:ext cx="4023360" cy="1162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: скругленные углы 23">
            <a:extLst>
              <a:ext uri="{FF2B5EF4-FFF2-40B4-BE49-F238E27FC236}">
                <a16:creationId xmlns:a16="http://schemas.microsoft.com/office/drawing/2014/main" id="{CA0F2972-9EBB-4981-B512-9920582E93C8}"/>
              </a:ext>
            </a:extLst>
          </p:cNvPr>
          <p:cNvSpPr/>
          <p:nvPr/>
        </p:nvSpPr>
        <p:spPr>
          <a:xfrm>
            <a:off x="2855976" y="5682010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: скругленные углы 25">
            <a:extLst>
              <a:ext uri="{FF2B5EF4-FFF2-40B4-BE49-F238E27FC236}">
                <a16:creationId xmlns:a16="http://schemas.microsoft.com/office/drawing/2014/main" id="{A0BAF3D8-A6F5-4E4D-A8DE-9004BA911313}"/>
              </a:ext>
            </a:extLst>
          </p:cNvPr>
          <p:cNvSpPr/>
          <p:nvPr/>
        </p:nvSpPr>
        <p:spPr>
          <a:xfrm>
            <a:off x="3749040" y="5703661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: скругленные углы 26">
            <a:extLst>
              <a:ext uri="{FF2B5EF4-FFF2-40B4-BE49-F238E27FC236}">
                <a16:creationId xmlns:a16="http://schemas.microsoft.com/office/drawing/2014/main" id="{456E6D57-1B39-48DC-81E1-AE906A870576}"/>
              </a:ext>
            </a:extLst>
          </p:cNvPr>
          <p:cNvSpPr/>
          <p:nvPr/>
        </p:nvSpPr>
        <p:spPr>
          <a:xfrm>
            <a:off x="4653916" y="5703661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: скругленные углы 28">
            <a:extLst>
              <a:ext uri="{FF2B5EF4-FFF2-40B4-BE49-F238E27FC236}">
                <a16:creationId xmlns:a16="http://schemas.microsoft.com/office/drawing/2014/main" id="{1AEE4E19-E05B-4BAB-A3D9-444D6AAF564E}"/>
              </a:ext>
            </a:extLst>
          </p:cNvPr>
          <p:cNvSpPr/>
          <p:nvPr/>
        </p:nvSpPr>
        <p:spPr>
          <a:xfrm>
            <a:off x="5562790" y="5667183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625561E2-D103-4D61-960C-A481CC24232D}"/>
              </a:ext>
            </a:extLst>
          </p:cNvPr>
          <p:cNvSpPr/>
          <p:nvPr/>
        </p:nvSpPr>
        <p:spPr>
          <a:xfrm>
            <a:off x="6778752" y="5682010"/>
            <a:ext cx="1679258" cy="70440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reduce</a:t>
            </a:r>
            <a:endParaRPr lang="ru-RU" dirty="0"/>
          </a:p>
        </p:txBody>
      </p:sp>
      <p:sp>
        <p:nvSpPr>
          <p:cNvPr id="33" name="Прямоугольник: скругленные углы 32">
            <a:extLst>
              <a:ext uri="{FF2B5EF4-FFF2-40B4-BE49-F238E27FC236}">
                <a16:creationId xmlns:a16="http://schemas.microsoft.com/office/drawing/2014/main" id="{C0BF6AAF-7001-4912-971F-36E12BC3C7C6}"/>
              </a:ext>
            </a:extLst>
          </p:cNvPr>
          <p:cNvSpPr/>
          <p:nvPr/>
        </p:nvSpPr>
        <p:spPr>
          <a:xfrm>
            <a:off x="8872728" y="5667183"/>
            <a:ext cx="780288" cy="68275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Стрелка: вниз 33">
            <a:extLst>
              <a:ext uri="{FF2B5EF4-FFF2-40B4-BE49-F238E27FC236}">
                <a16:creationId xmlns:a16="http://schemas.microsoft.com/office/drawing/2014/main" id="{A69CD8A7-F616-477F-8536-2D7925297DB9}"/>
              </a:ext>
            </a:extLst>
          </p:cNvPr>
          <p:cNvSpPr/>
          <p:nvPr/>
        </p:nvSpPr>
        <p:spPr>
          <a:xfrm>
            <a:off x="5789676" y="1926336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Стрелка: вниз 34">
            <a:extLst>
              <a:ext uri="{FF2B5EF4-FFF2-40B4-BE49-F238E27FC236}">
                <a16:creationId xmlns:a16="http://schemas.microsoft.com/office/drawing/2014/main" id="{0D6760A8-7443-46E2-8992-A1F3EB8988A3}"/>
              </a:ext>
            </a:extLst>
          </p:cNvPr>
          <p:cNvSpPr/>
          <p:nvPr/>
        </p:nvSpPr>
        <p:spPr>
          <a:xfrm>
            <a:off x="5821680" y="2757536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Стрелка: вниз 35">
            <a:extLst>
              <a:ext uri="{FF2B5EF4-FFF2-40B4-BE49-F238E27FC236}">
                <a16:creationId xmlns:a16="http://schemas.microsoft.com/office/drawing/2014/main" id="{EF223E1C-8901-4F7F-A8DD-3DF4CF818CC9}"/>
              </a:ext>
            </a:extLst>
          </p:cNvPr>
          <p:cNvSpPr/>
          <p:nvPr/>
        </p:nvSpPr>
        <p:spPr>
          <a:xfrm>
            <a:off x="5872734" y="4155424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Стрелка: вниз 36">
            <a:extLst>
              <a:ext uri="{FF2B5EF4-FFF2-40B4-BE49-F238E27FC236}">
                <a16:creationId xmlns:a16="http://schemas.microsoft.com/office/drawing/2014/main" id="{2F0AD963-24C4-4636-A46F-688A5A00A251}"/>
              </a:ext>
            </a:extLst>
          </p:cNvPr>
          <p:cNvSpPr/>
          <p:nvPr/>
        </p:nvSpPr>
        <p:spPr>
          <a:xfrm>
            <a:off x="3770376" y="5066799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Стрелка: вниз 37">
            <a:extLst>
              <a:ext uri="{FF2B5EF4-FFF2-40B4-BE49-F238E27FC236}">
                <a16:creationId xmlns:a16="http://schemas.microsoft.com/office/drawing/2014/main" id="{771C576C-EEC0-4DAB-823D-3B3AA9761169}"/>
              </a:ext>
            </a:extLst>
          </p:cNvPr>
          <p:cNvSpPr/>
          <p:nvPr/>
        </p:nvSpPr>
        <p:spPr>
          <a:xfrm rot="16200000">
            <a:off x="6358128" y="5782909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Стрелка: вниз 38">
            <a:extLst>
              <a:ext uri="{FF2B5EF4-FFF2-40B4-BE49-F238E27FC236}">
                <a16:creationId xmlns:a16="http://schemas.microsoft.com/office/drawing/2014/main" id="{4B6F1246-DE55-4BA5-B9A2-7D1816116B6A}"/>
              </a:ext>
            </a:extLst>
          </p:cNvPr>
          <p:cNvSpPr/>
          <p:nvPr/>
        </p:nvSpPr>
        <p:spPr>
          <a:xfrm rot="16200000">
            <a:off x="8317802" y="5795199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445643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1465E2-E513-43EC-84F2-F02E85380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реализации алгоритма </a:t>
            </a:r>
            <a:br>
              <a:rPr lang="en-US" dirty="0"/>
            </a:br>
            <a:r>
              <a:rPr lang="ru-RU" dirty="0"/>
              <a:t>«</a:t>
            </a:r>
            <a:r>
              <a:rPr lang="en-US" dirty="0"/>
              <a:t>Map-Filter-Reduce</a:t>
            </a:r>
            <a:r>
              <a:rPr lang="ru-RU" dirty="0"/>
              <a:t>»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EAF2CF-E53C-45B0-B0BC-6A1E9994764A}"/>
              </a:ext>
            </a:extLst>
          </p:cNvPr>
          <p:cNvSpPr txBox="1"/>
          <p:nvPr/>
        </p:nvSpPr>
        <p:spPr>
          <a:xfrm>
            <a:off x="414671" y="2486384"/>
            <a:ext cx="11536324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functools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reduce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[(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'4'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)]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map_result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*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])),source))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map_result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(x) &gt;=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,map_result))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reduce_result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reduce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(x),filter_result,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reduce_result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E15958E8-416B-4E52-89C2-0377AB74BF0A}"/>
              </a:ext>
            </a:extLst>
          </p:cNvPr>
          <p:cNvSpPr/>
          <p:nvPr/>
        </p:nvSpPr>
        <p:spPr>
          <a:xfrm>
            <a:off x="8702495" y="1690688"/>
            <a:ext cx="3019647" cy="612648"/>
          </a:xfrm>
          <a:prstGeom prst="wedgeRectCallout">
            <a:avLst>
              <a:gd name="adj1" fmla="val -163487"/>
              <a:gd name="adj2" fmla="val 1180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Функцию </a:t>
            </a:r>
            <a:r>
              <a:rPr lang="en-US" dirty="0"/>
              <a:t>reduce() </a:t>
            </a:r>
            <a:r>
              <a:rPr lang="ru-RU" dirty="0"/>
              <a:t>необходимо импортировать</a:t>
            </a:r>
          </a:p>
        </p:txBody>
      </p:sp>
    </p:spTree>
    <p:extLst>
      <p:ext uri="{BB962C8B-B14F-4D97-AF65-F5344CB8AC3E}">
        <p14:creationId xmlns:p14="http://schemas.microsoft.com/office/powerpoint/2010/main" val="5738877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FEA5A0-4FBA-4CB8-935F-BEEB41B88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на 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6486E3-E072-4667-953A-B9EEA7D6B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Напишите функцию, которая определяет является ли последовательность арифметической или геометрической. Последовательность передается в параметре в виде списка или кортежа</a:t>
            </a:r>
          </a:p>
          <a:p>
            <a:r>
              <a:rPr lang="ru-RU" dirty="0"/>
              <a:t>Напишите функцию, которая ищет подстроку в строке. Не используйте операцию </a:t>
            </a:r>
            <a:r>
              <a:rPr lang="en-US" dirty="0"/>
              <a:t>in </a:t>
            </a:r>
            <a:r>
              <a:rPr lang="ru-RU" dirty="0"/>
              <a:t>в </a:t>
            </a:r>
            <a:r>
              <a:rPr lang="en-US" dirty="0"/>
              <a:t>Python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286410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6BAD10-F4D8-4A74-88B4-B2F934F02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Типовые</a:t>
            </a:r>
            <a:br>
              <a:rPr lang="ru-RU" dirty="0"/>
            </a:br>
            <a:r>
              <a:rPr lang="ru-RU" dirty="0"/>
              <a:t>алгоритмы для</a:t>
            </a:r>
            <a:br>
              <a:rPr lang="ru-RU" dirty="0"/>
            </a:br>
            <a:r>
              <a:rPr lang="ru-RU" dirty="0"/>
              <a:t>ботов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9E544A7-B5EC-497C-BBCE-DD6B726FEB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II</a:t>
            </a:r>
            <a:endParaRPr lang="ru-RU" dirty="0"/>
          </a:p>
        </p:txBody>
      </p:sp>
      <p:pic>
        <p:nvPicPr>
          <p:cNvPr id="1026" name="Picture 2" descr="Схема Векторная графика - Скачать бесплатные изображения - Pixabay">
            <a:extLst>
              <a:ext uri="{FF2B5EF4-FFF2-40B4-BE49-F238E27FC236}">
                <a16:creationId xmlns:a16="http://schemas.microsoft.com/office/drawing/2014/main" id="{C6C7AB41-4900-4FA7-9955-A553F4F38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171" y="169678"/>
            <a:ext cx="6039332" cy="6518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749681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AA918C-05A6-4B47-8389-ECFE93C89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текстом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AEF4E5E-C0AC-474B-8A4E-AFF19CD6C8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6</a:t>
            </a:r>
          </a:p>
        </p:txBody>
      </p:sp>
    </p:spTree>
    <p:extLst>
      <p:ext uri="{BB962C8B-B14F-4D97-AF65-F5344CB8AC3E}">
        <p14:creationId xmlns:p14="http://schemas.microsoft.com/office/powerpoint/2010/main" val="120745855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C736A6-A88B-4EDE-B25A-E8D4E4B92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модуля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330AEC-F854-4C19-80FE-FD7A0C5E1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Изучить типовые алгоритмы и возможности языка </a:t>
            </a:r>
            <a:r>
              <a:rPr lang="en-US" dirty="0"/>
              <a:t>Python</a:t>
            </a:r>
            <a:r>
              <a:rPr lang="ru-RU" dirty="0"/>
              <a:t>, которые могут быть использованы при разработке бота</a:t>
            </a:r>
          </a:p>
        </p:txBody>
      </p:sp>
    </p:spTree>
    <p:extLst>
      <p:ext uri="{BB962C8B-B14F-4D97-AF65-F5344CB8AC3E}">
        <p14:creationId xmlns:p14="http://schemas.microsoft.com/office/powerpoint/2010/main" val="1542653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3EA8D3-24AE-43B9-9177-D872FFCE6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устроена программа?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1FE19E1-4B1A-4134-BB84-6BF25B2B986E}"/>
              </a:ext>
            </a:extLst>
          </p:cNvPr>
          <p:cNvSpPr/>
          <p:nvPr/>
        </p:nvSpPr>
        <p:spPr>
          <a:xfrm>
            <a:off x="2145083" y="1835038"/>
            <a:ext cx="2371061" cy="3604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r>
              <a:rPr lang="ru-RU" dirty="0"/>
              <a:t>Команды</a:t>
            </a:r>
            <a:br>
              <a:rPr lang="ru-RU" dirty="0"/>
            </a:br>
            <a:r>
              <a:rPr lang="ru-RU" dirty="0"/>
              <a:t>(то что надо делать)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6959EC9-DA08-47F7-A447-26D7D8A28626}"/>
              </a:ext>
            </a:extLst>
          </p:cNvPr>
          <p:cNvSpPr/>
          <p:nvPr/>
        </p:nvSpPr>
        <p:spPr>
          <a:xfrm>
            <a:off x="7939827" y="1835038"/>
            <a:ext cx="2371061" cy="3604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Данные</a:t>
            </a:r>
          </a:p>
          <a:p>
            <a:pPr algn="ctr"/>
            <a:r>
              <a:rPr lang="ru-RU" dirty="0"/>
              <a:t>(то, что надо запоминать)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1B6176A-6243-440A-8490-93DCF0D06EF2}"/>
              </a:ext>
            </a:extLst>
          </p:cNvPr>
          <p:cNvSpPr/>
          <p:nvPr/>
        </p:nvSpPr>
        <p:spPr>
          <a:xfrm>
            <a:off x="2458743" y="1941448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CD0AC90-01E4-40E4-A870-A3900A553801}"/>
              </a:ext>
            </a:extLst>
          </p:cNvPr>
          <p:cNvSpPr/>
          <p:nvPr/>
        </p:nvSpPr>
        <p:spPr>
          <a:xfrm>
            <a:off x="2464060" y="2515410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3F9390CF-6A85-4DDF-9D5B-A2511A6AC2BC}"/>
              </a:ext>
            </a:extLst>
          </p:cNvPr>
          <p:cNvSpPr/>
          <p:nvPr/>
        </p:nvSpPr>
        <p:spPr>
          <a:xfrm>
            <a:off x="2464060" y="3068583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FCAE2682-3056-48FB-87DA-6784DA073F24}"/>
              </a:ext>
            </a:extLst>
          </p:cNvPr>
          <p:cNvSpPr/>
          <p:nvPr/>
        </p:nvSpPr>
        <p:spPr>
          <a:xfrm>
            <a:off x="2449883" y="3642545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45A5890-517C-47DF-9087-A387BD1DE8B8}"/>
              </a:ext>
            </a:extLst>
          </p:cNvPr>
          <p:cNvSpPr/>
          <p:nvPr/>
        </p:nvSpPr>
        <p:spPr>
          <a:xfrm>
            <a:off x="2458743" y="4227335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: вниз 10">
            <a:extLst>
              <a:ext uri="{FF2B5EF4-FFF2-40B4-BE49-F238E27FC236}">
                <a16:creationId xmlns:a16="http://schemas.microsoft.com/office/drawing/2014/main" id="{51F15B7B-8CDA-43F7-BF11-A816D2478477}"/>
              </a:ext>
            </a:extLst>
          </p:cNvPr>
          <p:cNvSpPr/>
          <p:nvPr/>
        </p:nvSpPr>
        <p:spPr>
          <a:xfrm>
            <a:off x="1053473" y="1835038"/>
            <a:ext cx="691117" cy="40511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Порядок </a:t>
            </a:r>
          </a:p>
          <a:p>
            <a:pPr algn="ctr"/>
            <a:r>
              <a:rPr lang="ru-RU" sz="1400" dirty="0"/>
              <a:t> выполнения</a:t>
            </a:r>
          </a:p>
        </p:txBody>
      </p:sp>
      <p:sp>
        <p:nvSpPr>
          <p:cNvPr id="12" name="Стрелка: вправо 11">
            <a:extLst>
              <a:ext uri="{FF2B5EF4-FFF2-40B4-BE49-F238E27FC236}">
                <a16:creationId xmlns:a16="http://schemas.microsoft.com/office/drawing/2014/main" id="{3FAFE39F-B025-4FE2-A3EA-E30BF9B4253C}"/>
              </a:ext>
            </a:extLst>
          </p:cNvPr>
          <p:cNvSpPr/>
          <p:nvPr/>
        </p:nvSpPr>
        <p:spPr>
          <a:xfrm>
            <a:off x="4383237" y="1797908"/>
            <a:ext cx="3891516" cy="840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Присваивание значения</a:t>
            </a:r>
          </a:p>
        </p:txBody>
      </p:sp>
      <p:sp>
        <p:nvSpPr>
          <p:cNvPr id="13" name="Стрелка: вправо 12">
            <a:extLst>
              <a:ext uri="{FF2B5EF4-FFF2-40B4-BE49-F238E27FC236}">
                <a16:creationId xmlns:a16="http://schemas.microsoft.com/office/drawing/2014/main" id="{6D752FAB-8B39-4181-A428-5CCF04BF2E55}"/>
              </a:ext>
            </a:extLst>
          </p:cNvPr>
          <p:cNvSpPr/>
          <p:nvPr/>
        </p:nvSpPr>
        <p:spPr>
          <a:xfrm flipH="1">
            <a:off x="4282228" y="4221933"/>
            <a:ext cx="3891516" cy="840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значения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BEF121-7511-457C-8991-D4ED10C1ED09}"/>
              </a:ext>
            </a:extLst>
          </p:cNvPr>
          <p:cNvSpPr txBox="1"/>
          <p:nvPr/>
        </p:nvSpPr>
        <p:spPr>
          <a:xfrm>
            <a:off x="8274753" y="5535057"/>
            <a:ext cx="1965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переменные,</a:t>
            </a:r>
            <a:br>
              <a:rPr lang="ru-RU" dirty="0"/>
            </a:br>
            <a:r>
              <a:rPr lang="ru-RU" dirty="0"/>
              <a:t>структуры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132095008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B86CC5-6D77-4C38-A663-424706A69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B2E93D-7199-4787-9223-E63913959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Выдаем случайные приветствия:</a:t>
            </a:r>
          </a:p>
          <a:p>
            <a:pPr lvl="1"/>
            <a:r>
              <a:rPr lang="ru-RU" dirty="0"/>
              <a:t>Текст случайных приветствий мы храним в текстовом файле</a:t>
            </a:r>
          </a:p>
          <a:p>
            <a:pPr lvl="1"/>
            <a:r>
              <a:rPr lang="ru-RU" dirty="0"/>
              <a:t>Нам необходимо прочитать строки, выбрать случайную из них и вернуть нашему боту, который отправит их пользователю</a:t>
            </a:r>
          </a:p>
        </p:txBody>
      </p:sp>
    </p:spTree>
    <p:extLst>
      <p:ext uri="{BB962C8B-B14F-4D97-AF65-F5344CB8AC3E}">
        <p14:creationId xmlns:p14="http://schemas.microsoft.com/office/powerpoint/2010/main" val="96392644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478325-00CC-4420-95E3-1AFE08E54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Работа с файлами. Открытие файла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E7B12C-C592-48DE-A5BC-9D1621ACB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US" dirty="0"/>
              <a:t>open(“</a:t>
            </a:r>
            <a:r>
              <a:rPr lang="ru-RU" dirty="0"/>
              <a:t>имя файла</a:t>
            </a:r>
            <a:r>
              <a:rPr lang="en-US" dirty="0"/>
              <a:t>”</a:t>
            </a:r>
            <a:r>
              <a:rPr lang="ru-RU" dirty="0"/>
              <a:t>,</a:t>
            </a:r>
            <a:r>
              <a:rPr lang="en-US" dirty="0"/>
              <a:t>”</a:t>
            </a:r>
            <a:r>
              <a:rPr lang="ru-RU" dirty="0"/>
              <a:t>РЕЖИМ ОТКРЫТИЯ ФАЙЛА</a:t>
            </a:r>
            <a:r>
              <a:rPr lang="en-US" dirty="0"/>
              <a:t>”)</a:t>
            </a:r>
            <a:r>
              <a:rPr lang="ru-RU" dirty="0"/>
              <a:t> – открывает файл на чтение или запись. Возвращает объект файла, через который вы получаете доступ к содержимому файла</a:t>
            </a:r>
          </a:p>
          <a:p>
            <a:r>
              <a:rPr lang="ru-RU" dirty="0"/>
              <a:t>Режимы открытия файла:</a:t>
            </a:r>
          </a:p>
          <a:p>
            <a:pPr lvl="1"/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BCBF93F1-2BA3-476C-8192-1F7E433AFA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230900"/>
              </p:ext>
            </p:extLst>
          </p:nvPr>
        </p:nvGraphicFramePr>
        <p:xfrm>
          <a:off x="1893776" y="3239076"/>
          <a:ext cx="8128000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521">
                  <a:extLst>
                    <a:ext uri="{9D8B030D-6E8A-4147-A177-3AD203B41FA5}">
                      <a16:colId xmlns:a16="http://schemas.microsoft.com/office/drawing/2014/main" val="869377024"/>
                    </a:ext>
                  </a:extLst>
                </a:gridCol>
                <a:gridCol w="6789479">
                  <a:extLst>
                    <a:ext uri="{9D8B030D-6E8A-4147-A177-3AD203B41FA5}">
                      <a16:colId xmlns:a16="http://schemas.microsoft.com/office/drawing/2014/main" val="30996479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Режим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5474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'r'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на чтение (является значением по умолчанию).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1988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'w'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на запись, содержимое файла удаляется, если файла не существует, создается новый.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4914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'x'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на запись, если файла не существует, иначе исключение.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6052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'a'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на дозапись, информация добавляется в конец файла.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0164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'b'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в двоичном режиме.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865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't'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в текстовом режиме (является значением по умолчанию).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0840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'+'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открытие на чтение и запись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9687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687604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17F420-FAE2-4318-9603-0228A6224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 с файлами. Чтение из файла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2FA3FB-AC0C-41B6-98A0-126FE3B07BA2}"/>
              </a:ext>
            </a:extLst>
          </p:cNvPr>
          <p:cNvSpPr txBox="1"/>
          <p:nvPr/>
        </p:nvSpPr>
        <p:spPr>
          <a:xfrm>
            <a:off x="337583" y="2690889"/>
            <a:ext cx="3968602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'sandbox.txt'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text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f.read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(text)</a:t>
            </a: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167AC0E6-3420-425D-AF56-8A4E11A9ABFD}"/>
              </a:ext>
            </a:extLst>
          </p:cNvPr>
          <p:cNvCxnSpPr/>
          <p:nvPr/>
        </p:nvCxnSpPr>
        <p:spPr>
          <a:xfrm>
            <a:off x="4468937" y="1525474"/>
            <a:ext cx="0" cy="4731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A6ADCB8-94DA-4C3E-8A65-96B8A72EC809}"/>
              </a:ext>
            </a:extLst>
          </p:cNvPr>
          <p:cNvSpPr txBox="1"/>
          <p:nvPr/>
        </p:nvSpPr>
        <p:spPr>
          <a:xfrm>
            <a:off x="4515295" y="2690889"/>
            <a:ext cx="7676705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codecs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codecs.open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'sandbox.txt'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r’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'utf8'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text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f.read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(text)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C1DFE8B1-078A-437A-87F7-57C68326F40D}"/>
              </a:ext>
            </a:extLst>
          </p:cNvPr>
          <p:cNvSpPr/>
          <p:nvPr/>
        </p:nvSpPr>
        <p:spPr>
          <a:xfrm>
            <a:off x="935665" y="5816009"/>
            <a:ext cx="2434856" cy="776177"/>
          </a:xfrm>
          <a:prstGeom prst="wedgeRectCallout">
            <a:avLst>
              <a:gd name="adj1" fmla="val -7733"/>
              <a:gd name="adj2" fmla="val -2320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файла обычной кодировки</a:t>
            </a:r>
          </a:p>
        </p:txBody>
      </p:sp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296AA80B-B6D8-4579-BD54-EA2DCF30740C}"/>
              </a:ext>
            </a:extLst>
          </p:cNvPr>
          <p:cNvSpPr/>
          <p:nvPr/>
        </p:nvSpPr>
        <p:spPr>
          <a:xfrm>
            <a:off x="7448109" y="5816009"/>
            <a:ext cx="2434856" cy="776177"/>
          </a:xfrm>
          <a:prstGeom prst="wedgeRectCallout">
            <a:avLst>
              <a:gd name="adj1" fmla="val -65812"/>
              <a:gd name="adj2" fmla="val -2662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файла кодировки </a:t>
            </a:r>
            <a:r>
              <a:rPr lang="en-US" dirty="0"/>
              <a:t>utr-8 (</a:t>
            </a:r>
            <a:r>
              <a:rPr lang="ru-RU" dirty="0"/>
              <a:t>кириллица и пр.)</a:t>
            </a:r>
          </a:p>
        </p:txBody>
      </p:sp>
    </p:spTree>
    <p:extLst>
      <p:ext uri="{BB962C8B-B14F-4D97-AF65-F5344CB8AC3E}">
        <p14:creationId xmlns:p14="http://schemas.microsoft.com/office/powerpoint/2010/main" val="162045335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FB3EE7-0CDF-4D0F-A907-5E99BD6BA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Чтение из файла. Оператор </a:t>
            </a:r>
            <a:r>
              <a:rPr lang="en-US" dirty="0"/>
              <a:t>for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FD2AAF-F060-4228-8184-8FB7F9E064BC}"/>
              </a:ext>
            </a:extLst>
          </p:cNvPr>
          <p:cNvSpPr txBox="1"/>
          <p:nvPr/>
        </p:nvSpPr>
        <p:spPr>
          <a:xfrm>
            <a:off x="305686" y="2818479"/>
            <a:ext cx="4489598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sandbox.txt'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current_line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current_line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7B56EBEA-81E8-4009-A774-110F1B2824FF}"/>
              </a:ext>
            </a:extLst>
          </p:cNvPr>
          <p:cNvCxnSpPr/>
          <p:nvPr/>
        </p:nvCxnSpPr>
        <p:spPr>
          <a:xfrm>
            <a:off x="4844052" y="2020186"/>
            <a:ext cx="0" cy="45613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CE5721D-28C5-403B-A793-E2327FA5AC32}"/>
              </a:ext>
            </a:extLst>
          </p:cNvPr>
          <p:cNvSpPr txBox="1"/>
          <p:nvPr/>
        </p:nvSpPr>
        <p:spPr>
          <a:xfrm>
            <a:off x="5100983" y="2818479"/>
            <a:ext cx="7091017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codecs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codecs.open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'sandbox.txt'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'utf-8'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current_line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current_line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99EF36BF-3360-4786-9D26-87767E4C0950}"/>
              </a:ext>
            </a:extLst>
          </p:cNvPr>
          <p:cNvSpPr/>
          <p:nvPr/>
        </p:nvSpPr>
        <p:spPr>
          <a:xfrm>
            <a:off x="935665" y="5816009"/>
            <a:ext cx="2434856" cy="776177"/>
          </a:xfrm>
          <a:prstGeom prst="wedgeRectCallout">
            <a:avLst>
              <a:gd name="adj1" fmla="val -7733"/>
              <a:gd name="adj2" fmla="val -2320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файла обычной кодировки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41CE54C4-2DD0-4375-BAB9-B6FC7545BF2D}"/>
              </a:ext>
            </a:extLst>
          </p:cNvPr>
          <p:cNvSpPr/>
          <p:nvPr/>
        </p:nvSpPr>
        <p:spPr>
          <a:xfrm>
            <a:off x="7448109" y="5816009"/>
            <a:ext cx="2434856" cy="776177"/>
          </a:xfrm>
          <a:prstGeom prst="wedgeRectCallout">
            <a:avLst>
              <a:gd name="adj1" fmla="val -65812"/>
              <a:gd name="adj2" fmla="val -2662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файла кодировки </a:t>
            </a:r>
            <a:r>
              <a:rPr lang="en-US" dirty="0"/>
              <a:t>utr-8 (</a:t>
            </a:r>
            <a:r>
              <a:rPr lang="ru-RU" dirty="0"/>
              <a:t>кириллица и пр.)</a:t>
            </a:r>
          </a:p>
        </p:txBody>
      </p:sp>
    </p:spTree>
    <p:extLst>
      <p:ext uri="{BB962C8B-B14F-4D97-AF65-F5344CB8AC3E}">
        <p14:creationId xmlns:p14="http://schemas.microsoft.com/office/powerpoint/2010/main" val="40625133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ED920C-2DEF-4FC7-80A3-CDD328685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Запись в файл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998C3C-926F-4B7B-9BFD-B65C22E9548D}"/>
              </a:ext>
            </a:extLst>
          </p:cNvPr>
          <p:cNvSpPr txBox="1"/>
          <p:nvPr/>
        </p:nvSpPr>
        <p:spPr>
          <a:xfrm>
            <a:off x="2389667" y="1999496"/>
            <a:ext cx="7583671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Это строка текста,</a:t>
            </a:r>
            <a:r>
              <a:rPr lang="ru-RU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которая будет записана в файл"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322444-5711-43C5-AD4A-427178039D95}"/>
              </a:ext>
            </a:extLst>
          </p:cNvPr>
          <p:cNvSpPr txBox="1"/>
          <p:nvPr/>
        </p:nvSpPr>
        <p:spPr>
          <a:xfrm>
            <a:off x="83730" y="3105834"/>
            <a:ext cx="4211823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test.txt'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f.write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FF991F0C-997D-44E2-8D22-7C451F2324F8}"/>
              </a:ext>
            </a:extLst>
          </p:cNvPr>
          <p:cNvCxnSpPr/>
          <p:nvPr/>
        </p:nvCxnSpPr>
        <p:spPr>
          <a:xfrm>
            <a:off x="4444409" y="2573079"/>
            <a:ext cx="0" cy="3880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A67E5B4-12FE-416C-9859-EAE1CA14552F}"/>
              </a:ext>
            </a:extLst>
          </p:cNvPr>
          <p:cNvSpPr txBox="1"/>
          <p:nvPr/>
        </p:nvSpPr>
        <p:spPr>
          <a:xfrm>
            <a:off x="4877685" y="3013501"/>
            <a:ext cx="6733067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codecs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codecs.open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'utf-8'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f.write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81298135-149E-45F6-B3F1-28947B2A3668}"/>
              </a:ext>
            </a:extLst>
          </p:cNvPr>
          <p:cNvSpPr/>
          <p:nvPr/>
        </p:nvSpPr>
        <p:spPr>
          <a:xfrm>
            <a:off x="935665" y="5816009"/>
            <a:ext cx="2434856" cy="776177"/>
          </a:xfrm>
          <a:prstGeom prst="wedgeRectCallout">
            <a:avLst>
              <a:gd name="adj1" fmla="val -7733"/>
              <a:gd name="adj2" fmla="val -2320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запись файла обычной кодировки</a:t>
            </a:r>
          </a:p>
        </p:txBody>
      </p:sp>
      <p:sp>
        <p:nvSpPr>
          <p:cNvPr id="14" name="Облачко с текстом: прямоугольное 13">
            <a:extLst>
              <a:ext uri="{FF2B5EF4-FFF2-40B4-BE49-F238E27FC236}">
                <a16:creationId xmlns:a16="http://schemas.microsoft.com/office/drawing/2014/main" id="{589D9056-1749-4C60-8D94-69C9FC426840}"/>
              </a:ext>
            </a:extLst>
          </p:cNvPr>
          <p:cNvSpPr/>
          <p:nvPr/>
        </p:nvSpPr>
        <p:spPr>
          <a:xfrm>
            <a:off x="7448109" y="5816009"/>
            <a:ext cx="2434856" cy="776177"/>
          </a:xfrm>
          <a:prstGeom prst="wedgeRectCallout">
            <a:avLst>
              <a:gd name="adj1" fmla="val -65812"/>
              <a:gd name="adj2" fmla="val -2662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запись файла кодировки </a:t>
            </a:r>
            <a:r>
              <a:rPr lang="en-US" dirty="0"/>
              <a:t>utr-8 (</a:t>
            </a:r>
            <a:r>
              <a:rPr lang="ru-RU" dirty="0"/>
              <a:t>кириллица и пр.)</a:t>
            </a:r>
          </a:p>
        </p:txBody>
      </p:sp>
    </p:spTree>
    <p:extLst>
      <p:ext uri="{BB962C8B-B14F-4D97-AF65-F5344CB8AC3E}">
        <p14:creationId xmlns:p14="http://schemas.microsoft.com/office/powerpoint/2010/main" val="398835301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B4286A-125E-4AEC-A6D8-C097C04C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7838AE-339C-4240-BC69-22DDD13C4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</a:t>
            </a:r>
            <a:r>
              <a:rPr lang="ru-RU" dirty="0"/>
              <a:t>позволяет сохранить любую структуру памяти на диск и при необходимости снова ее прочитать и восстановить в оперативной памяти</a:t>
            </a:r>
          </a:p>
          <a:p>
            <a:r>
              <a:rPr lang="ru-RU" dirty="0"/>
              <a:t>Любая структура данных имеет состояние – совокупность значений всех ее элементов в данный момент времени</a:t>
            </a:r>
          </a:p>
          <a:p>
            <a:r>
              <a:rPr lang="ru-RU" dirty="0" err="1"/>
              <a:t>Сериализация</a:t>
            </a:r>
            <a:r>
              <a:rPr lang="ru-RU" dirty="0"/>
              <a:t> – сохранения состояния структуры данных в долговременной памяти (диск и т.д.)</a:t>
            </a:r>
          </a:p>
          <a:p>
            <a:r>
              <a:rPr lang="ru-RU" dirty="0" err="1"/>
              <a:t>Десериализация</a:t>
            </a:r>
            <a:r>
              <a:rPr lang="ru-RU" dirty="0"/>
              <a:t> – создание структуры данных на основе ранее сохраненной в процессе </a:t>
            </a:r>
            <a:r>
              <a:rPr lang="ru-RU" dirty="0" err="1"/>
              <a:t>сериализации</a:t>
            </a:r>
            <a:r>
              <a:rPr lang="ru-RU" dirty="0"/>
              <a:t> информации</a:t>
            </a:r>
          </a:p>
        </p:txBody>
      </p:sp>
    </p:spTree>
    <p:extLst>
      <p:ext uri="{BB962C8B-B14F-4D97-AF65-F5344CB8AC3E}">
        <p14:creationId xmlns:p14="http://schemas.microsoft.com/office/powerpoint/2010/main" val="321699143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C88495-5343-4EA2-8CCF-55A84FF4D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514477-1C5E-4BDD-A8B7-7617F07963C4}"/>
              </a:ext>
            </a:extLst>
          </p:cNvPr>
          <p:cNvSpPr txBox="1"/>
          <p:nvPr/>
        </p:nvSpPr>
        <p:spPr>
          <a:xfrm>
            <a:off x="1267489" y="2614252"/>
            <a:ext cx="8104667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pickle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'test-list.bin'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pickle.dump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source,f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'test-list.bin'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destination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pickle.load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(f)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(source)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(destination)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F2C05D9F-0193-4615-9740-582AA53DAD23}"/>
              </a:ext>
            </a:extLst>
          </p:cNvPr>
          <p:cNvSpPr/>
          <p:nvPr/>
        </p:nvSpPr>
        <p:spPr>
          <a:xfrm>
            <a:off x="8123274" y="1903228"/>
            <a:ext cx="2775098" cy="1010093"/>
          </a:xfrm>
          <a:prstGeom prst="wedgeRectCallout">
            <a:avLst>
              <a:gd name="adj1" fmla="val -227730"/>
              <a:gd name="adj2" fmla="val 351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Библиотека, сохраняющая</a:t>
            </a:r>
            <a:br>
              <a:rPr lang="ru-RU" dirty="0"/>
            </a:br>
            <a:r>
              <a:rPr lang="ru-RU" dirty="0"/>
              <a:t>произвольную структуру данных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7FA55662-FE55-4BAF-B159-B07956417DDC}"/>
              </a:ext>
            </a:extLst>
          </p:cNvPr>
          <p:cNvSpPr/>
          <p:nvPr/>
        </p:nvSpPr>
        <p:spPr>
          <a:xfrm>
            <a:off x="8197702" y="3721395"/>
            <a:ext cx="2775098" cy="612648"/>
          </a:xfrm>
          <a:prstGeom prst="wedgeRectCallout">
            <a:avLst>
              <a:gd name="adj1" fmla="val -176370"/>
              <a:gd name="adj2" fmla="val -124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/>
              <a:t>Сериализация</a:t>
            </a:r>
            <a:r>
              <a:rPr lang="ru-RU" dirty="0"/>
              <a:t> структуры данных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A75392B3-2C47-4444-968B-E3DFC3072F9D}"/>
              </a:ext>
            </a:extLst>
          </p:cNvPr>
          <p:cNvSpPr/>
          <p:nvPr/>
        </p:nvSpPr>
        <p:spPr>
          <a:xfrm>
            <a:off x="8197702" y="5337544"/>
            <a:ext cx="2775098" cy="612648"/>
          </a:xfrm>
          <a:prstGeom prst="wedgeRectCallout">
            <a:avLst>
              <a:gd name="adj1" fmla="val -147635"/>
              <a:gd name="adj2" fmla="val -957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/>
              <a:t>Десериализация</a:t>
            </a:r>
            <a:r>
              <a:rPr lang="ru-RU" dirty="0"/>
              <a:t> структуры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124955958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45261A-BF5D-4040-9557-3BDEDC9E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 в </a:t>
            </a:r>
            <a:r>
              <a:rPr lang="en-US" dirty="0"/>
              <a:t>JSON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A72477-C198-4E99-B948-FA21A0143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15687"/>
          </a:xfrm>
        </p:spPr>
        <p:txBody>
          <a:bodyPr/>
          <a:lstStyle/>
          <a:p>
            <a:r>
              <a:rPr lang="en-US" dirty="0"/>
              <a:t>JSON – </a:t>
            </a:r>
            <a:r>
              <a:rPr lang="en-US" dirty="0" err="1"/>
              <a:t>Javascript</a:t>
            </a:r>
            <a:r>
              <a:rPr lang="en-US" dirty="0"/>
              <a:t> Object Notation – </a:t>
            </a:r>
            <a:r>
              <a:rPr lang="ru-RU" dirty="0"/>
              <a:t>универсальный формат данных, позволяющий обмениваться данными между разными программами, написанными на разных языках</a:t>
            </a:r>
            <a:endParaRPr lang="en-US" dirty="0"/>
          </a:p>
          <a:p>
            <a:r>
              <a:rPr lang="ru-RU" dirty="0"/>
              <a:t>Список сохраняется как последовательность в </a:t>
            </a:r>
            <a:r>
              <a:rPr lang="en-US" dirty="0"/>
              <a:t>[ </a:t>
            </a:r>
            <a:r>
              <a:rPr lang="ru-RU" dirty="0"/>
              <a:t>и </a:t>
            </a:r>
            <a:r>
              <a:rPr lang="en-US" dirty="0"/>
              <a:t>] </a:t>
            </a:r>
            <a:r>
              <a:rPr lang="ru-RU" dirty="0"/>
              <a:t>скобках</a:t>
            </a:r>
          </a:p>
          <a:p>
            <a:r>
              <a:rPr lang="ru-RU" dirty="0"/>
              <a:t>Словари и пользовательские структуры данных сохраняются как набор ключ-значения в </a:t>
            </a:r>
            <a:r>
              <a:rPr lang="en-US" dirty="0"/>
              <a:t>{ </a:t>
            </a:r>
            <a:r>
              <a:rPr lang="ru-RU" dirty="0"/>
              <a:t>и </a:t>
            </a:r>
            <a:r>
              <a:rPr lang="en-US" dirty="0"/>
              <a:t>} </a:t>
            </a:r>
            <a:r>
              <a:rPr lang="ru-RU" dirty="0"/>
              <a:t>скобках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919417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45261A-BF5D-4040-9557-3BDEDC9E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 в </a:t>
            </a:r>
            <a:r>
              <a:rPr lang="en-US" dirty="0"/>
              <a:t>JSON</a:t>
            </a:r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37CED992-8DCB-4EFC-A1BB-E14E28008C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096137"/>
              </p:ext>
            </p:extLst>
          </p:nvPr>
        </p:nvGraphicFramePr>
        <p:xfrm>
          <a:off x="1880191" y="2208397"/>
          <a:ext cx="70104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54789832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11993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JSON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384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object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dictionary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736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array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list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1016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string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8996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integer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integer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0776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real 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float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1391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6829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3376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None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8563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Текст ячейки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Текст ячейки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5768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135449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45261A-BF5D-4040-9557-3BDEDC9E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 в </a:t>
            </a:r>
            <a:r>
              <a:rPr lang="en-US" dirty="0"/>
              <a:t>JSON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9423E9-94FC-4E2C-953F-2A5208577AE3}"/>
              </a:ext>
            </a:extLst>
          </p:cNvPr>
          <p:cNvSpPr txBox="1"/>
          <p:nvPr/>
        </p:nvSpPr>
        <p:spPr>
          <a:xfrm>
            <a:off x="316318" y="2252467"/>
            <a:ext cx="7328491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json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49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"location"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Melburne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test.json"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json.dump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d,j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test.json'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d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json.load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(j)   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7E410A8D-0CA5-4ED4-B7BE-7F0B749859A1}"/>
              </a:ext>
            </a:extLst>
          </p:cNvPr>
          <p:cNvCxnSpPr/>
          <p:nvPr/>
        </p:nvCxnSpPr>
        <p:spPr>
          <a:xfrm>
            <a:off x="7750710" y="1715072"/>
            <a:ext cx="0" cy="50609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C86182A-8A55-4F61-8FD9-8F5E224814C5}"/>
              </a:ext>
            </a:extLst>
          </p:cNvPr>
          <p:cNvSpPr txBox="1"/>
          <p:nvPr/>
        </p:nvSpPr>
        <p:spPr>
          <a:xfrm>
            <a:off x="7818854" y="2999509"/>
            <a:ext cx="3882656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49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"location"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Melburne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542B3C87-F908-4382-A8FD-569D85F61A49}"/>
              </a:ext>
            </a:extLst>
          </p:cNvPr>
          <p:cNvSpPr/>
          <p:nvPr/>
        </p:nvSpPr>
        <p:spPr>
          <a:xfrm>
            <a:off x="8773885" y="5519057"/>
            <a:ext cx="1894113" cy="612648"/>
          </a:xfrm>
          <a:prstGeom prst="wedgeRectCallout">
            <a:avLst>
              <a:gd name="adj1" fmla="val -20833"/>
              <a:gd name="adj2" fmla="val -2040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test.json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609886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4696</TotalTime>
  <Words>13758</Words>
  <Application>Microsoft Office PowerPoint</Application>
  <PresentationFormat>Широкоэкранный</PresentationFormat>
  <Paragraphs>1961</Paragraphs>
  <Slides>203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203</vt:i4>
      </vt:variant>
    </vt:vector>
  </HeadingPairs>
  <TitlesOfParts>
    <vt:vector size="211" baseType="lpstr">
      <vt:lpstr>-apple-system</vt:lpstr>
      <vt:lpstr>Arial</vt:lpstr>
      <vt:lpstr>Calibri</vt:lpstr>
      <vt:lpstr>Calibri Light</vt:lpstr>
      <vt:lpstr>Consolas</vt:lpstr>
      <vt:lpstr>Courier New</vt:lpstr>
      <vt:lpstr>Liberation Serif</vt:lpstr>
      <vt:lpstr>Тема Office</vt:lpstr>
      <vt:lpstr>Основы алгоритмизации и программирования для разработки ботов для телеграмм</vt:lpstr>
      <vt:lpstr>Цель тренинга</vt:lpstr>
      <vt:lpstr>Постановка примера</vt:lpstr>
      <vt:lpstr>Элементарное программирование</vt:lpstr>
      <vt:lpstr>Базовые  основы Python</vt:lpstr>
      <vt:lpstr>Базовые основы Python</vt:lpstr>
      <vt:lpstr>История Python</vt:lpstr>
      <vt:lpstr>Первая программа</vt:lpstr>
      <vt:lpstr>Как устроена программа?</vt:lpstr>
      <vt:lpstr>Имена переменных</vt:lpstr>
      <vt:lpstr>Пример посложней</vt:lpstr>
      <vt:lpstr>Изучаем законы физики…</vt:lpstr>
      <vt:lpstr>Отступы в Python</vt:lpstr>
      <vt:lpstr>Отступы в Python</vt:lpstr>
      <vt:lpstr>Итоги модуля 1</vt:lpstr>
      <vt:lpstr>Средства разработки в Python</vt:lpstr>
      <vt:lpstr>Средства разработки Python</vt:lpstr>
      <vt:lpstr>Интерпретатор командной строки</vt:lpstr>
      <vt:lpstr>Интерпретатор командной строки</vt:lpstr>
      <vt:lpstr>PyCharm</vt:lpstr>
      <vt:lpstr>PyCharm</vt:lpstr>
      <vt:lpstr>Visual Studio Code</vt:lpstr>
      <vt:lpstr>Visual Studio Code</vt:lpstr>
      <vt:lpstr>Visual Studio Code</vt:lpstr>
      <vt:lpstr>Элементарные структуры данных</vt:lpstr>
      <vt:lpstr>Элементарные структуры данных</vt:lpstr>
      <vt:lpstr>Определение типа данных</vt:lpstr>
      <vt:lpstr>Переменные</vt:lpstr>
      <vt:lpstr>Переменные</vt:lpstr>
      <vt:lpstr>Численные типы данных</vt:lpstr>
      <vt:lpstr>Численные типы данных</vt:lpstr>
      <vt:lpstr>Численные типы данных. Простые операции</vt:lpstr>
      <vt:lpstr>Численные типы данных. Битовые операции</vt:lpstr>
      <vt:lpstr>Численные типы данных. Комплексные числа</vt:lpstr>
      <vt:lpstr>Строки</vt:lpstr>
      <vt:lpstr>Строки</vt:lpstr>
      <vt:lpstr>Байты (bytes)</vt:lpstr>
      <vt:lpstr>Массив байтов (bytearray)</vt:lpstr>
      <vt:lpstr>Операции со строками</vt:lpstr>
      <vt:lpstr>Элементарные операции со строками</vt:lpstr>
      <vt:lpstr>Оператор slice</vt:lpstr>
      <vt:lpstr>Оператор slice</vt:lpstr>
      <vt:lpstr>Оператор slice</vt:lpstr>
      <vt:lpstr>Форматированные строки</vt:lpstr>
      <vt:lpstr>Списки и кортежи</vt:lpstr>
      <vt:lpstr>Списки и кортежи</vt:lpstr>
      <vt:lpstr>Списки и кортежи</vt:lpstr>
      <vt:lpstr>Списки и кортежи</vt:lpstr>
      <vt:lpstr>Основные операции со списками</vt:lpstr>
      <vt:lpstr>Как кортежи и списки устроены внутри?</vt:lpstr>
      <vt:lpstr>Структура данных и операция присваивания</vt:lpstr>
      <vt:lpstr>Элементарные операции со списками и кортежами</vt:lpstr>
      <vt:lpstr>Словари</vt:lpstr>
      <vt:lpstr>Словари</vt:lpstr>
      <vt:lpstr>Словари</vt:lpstr>
      <vt:lpstr>Словари</vt:lpstr>
      <vt:lpstr>Множество</vt:lpstr>
      <vt:lpstr>Множество</vt:lpstr>
      <vt:lpstr>Простые операции с множествами</vt:lpstr>
      <vt:lpstr>Операции изменяющие множество</vt:lpstr>
      <vt:lpstr>Операции над множествами</vt:lpstr>
      <vt:lpstr>Элементарные операции над множествами</vt:lpstr>
      <vt:lpstr>Презентация PowerPoint</vt:lpstr>
      <vt:lpstr>Преобразование типа данных</vt:lpstr>
      <vt:lpstr>Преобразование типа данных</vt:lpstr>
      <vt:lpstr>Преобразование типа данных</vt:lpstr>
      <vt:lpstr>Операторы Python</vt:lpstr>
      <vt:lpstr>Операторы Python</vt:lpstr>
      <vt:lpstr>Оператор условного перехода</vt:lpstr>
      <vt:lpstr>Оператор условного перехода</vt:lpstr>
      <vt:lpstr>Условное выражение</vt:lpstr>
      <vt:lpstr>Оператор цикла while</vt:lpstr>
      <vt:lpstr>Оператор цикла for</vt:lpstr>
      <vt:lpstr>Оператор цикла for</vt:lpstr>
      <vt:lpstr>Операторы перехода break и continue</vt:lpstr>
      <vt:lpstr>Элементарные операции с логикой ветвления</vt:lpstr>
      <vt:lpstr>Функции</vt:lpstr>
      <vt:lpstr>функции</vt:lpstr>
      <vt:lpstr>Функция</vt:lpstr>
      <vt:lpstr>Функции и параметры</vt:lpstr>
      <vt:lpstr>Пример функций</vt:lpstr>
      <vt:lpstr>Лямбда-функция</vt:lpstr>
      <vt:lpstr>Пример применения лямбда-функции</vt:lpstr>
      <vt:lpstr>Алгоритм «Map-Filter-Reduce»</vt:lpstr>
      <vt:lpstr>Пример реализации алгоритма  «Map-Filter-Reduce»</vt:lpstr>
      <vt:lpstr>Задачи на функции</vt:lpstr>
      <vt:lpstr>Типовые алгоритмы для ботов</vt:lpstr>
      <vt:lpstr>Работа с текстом</vt:lpstr>
      <vt:lpstr>Цель модуля</vt:lpstr>
      <vt:lpstr>Задача</vt:lpstr>
      <vt:lpstr>Работа с файлами. Открытие файла</vt:lpstr>
      <vt:lpstr>Работа  с файлами. Чтение из файла</vt:lpstr>
      <vt:lpstr>Работа с файлом. Чтение из файла. Оператор for</vt:lpstr>
      <vt:lpstr>Работа с файлом. Запись в файл</vt:lpstr>
      <vt:lpstr>Работа с файлом. Сериализация и десериализация структур данных</vt:lpstr>
      <vt:lpstr>Работа с файлом. Сериализация и десериализация структур данных</vt:lpstr>
      <vt:lpstr>Работа с файлом. Сериализация и десериализация структур данных в JSON</vt:lpstr>
      <vt:lpstr>Работа с файлом. Сериализация и десериализация структур данных в JSON</vt:lpstr>
      <vt:lpstr>Работа с файлом. Сериализация и десериализация структур данных в JSON</vt:lpstr>
      <vt:lpstr>Работа с файлом. Обработка ошибок</vt:lpstr>
      <vt:lpstr>Работа с файлом. Обработка ошибок</vt:lpstr>
      <vt:lpstr>Работа с файлом. Обработка ошибок</vt:lpstr>
      <vt:lpstr>Задача  «Случайные приветствия»</vt:lpstr>
      <vt:lpstr>Задача</vt:lpstr>
      <vt:lpstr>Разбиение строки на элементы</vt:lpstr>
      <vt:lpstr>Разбиение строки на элементы</vt:lpstr>
      <vt:lpstr>Соединение строк методом join</vt:lpstr>
      <vt:lpstr>Замена подстроки</vt:lpstr>
      <vt:lpstr>Замена подстроки</vt:lpstr>
      <vt:lpstr>Задача «Вежливый ответ пользователю»</vt:lpstr>
      <vt:lpstr>Задача</vt:lpstr>
      <vt:lpstr>Что такое регулярное выражение</vt:lpstr>
      <vt:lpstr>Примеры регулярных выражений</vt:lpstr>
      <vt:lpstr>Разбор регулярного выражения</vt:lpstr>
      <vt:lpstr>Шаблоны, соответствующие одному символу</vt:lpstr>
      <vt:lpstr>Квантификаторы (указание количества повторений)</vt:lpstr>
      <vt:lpstr>Основные функции для работы с регулярными выражениями</vt:lpstr>
      <vt:lpstr>Использование функций работы с регулярными выражениями</vt:lpstr>
      <vt:lpstr>Тестирование регулярных выражений </vt:lpstr>
      <vt:lpstr>Флаги для настройки режимов работы регулярных выражений</vt:lpstr>
      <vt:lpstr>Использование флагов настройки регулярных выражений</vt:lpstr>
      <vt:lpstr>Задачи на регулярное выражение</vt:lpstr>
      <vt:lpstr>Задача «Дотошный бот»</vt:lpstr>
      <vt:lpstr>Реляционные базы данных</vt:lpstr>
      <vt:lpstr>Задача «Расписание»</vt:lpstr>
      <vt:lpstr>Определение базы данных</vt:lpstr>
      <vt:lpstr>Определение базы данных</vt:lpstr>
      <vt:lpstr>Требования к информации, содержащейся в базе данных</vt:lpstr>
      <vt:lpstr>Системы управления базами данных</vt:lpstr>
      <vt:lpstr>Реляционная модель данных</vt:lpstr>
      <vt:lpstr>Таблица в реляционной модели данных</vt:lpstr>
      <vt:lpstr>Таблица в реляционной модели данных</vt:lpstr>
      <vt:lpstr>Проектируем таблицы для задачи «Расписание»</vt:lpstr>
      <vt:lpstr>Как наполнить таблицы данными и как получить данные из таблиц?</vt:lpstr>
      <vt:lpstr>Как работать с таблицами?</vt:lpstr>
      <vt:lpstr>Создание таблиц для задачи «Расписание»</vt:lpstr>
      <vt:lpstr>Подключение к БД Postgre </vt:lpstr>
      <vt:lpstr>Подключение к БД Postgre </vt:lpstr>
      <vt:lpstr>Взаимодействие с БД через курсор</vt:lpstr>
      <vt:lpstr>Создание таблицы через курсор</vt:lpstr>
      <vt:lpstr>Создание таблиц для задачи «Расписание»</vt:lpstr>
      <vt:lpstr>Обработка ошибок при работе с БД</vt:lpstr>
      <vt:lpstr>Опасность SQL-иньекции при формировании SQL-запросов</vt:lpstr>
      <vt:lpstr>Вставка данных</vt:lpstr>
      <vt:lpstr>Вставка данных</vt:lpstr>
      <vt:lpstr>Вставка данных с временем и датой</vt:lpstr>
      <vt:lpstr>Вставка данных для задачи «Расписание»</vt:lpstr>
      <vt:lpstr>Выборка данных</vt:lpstr>
      <vt:lpstr>Обработка полученных данных от SQL-запроса</vt:lpstr>
      <vt:lpstr>Обработка полученных данных от SQL-запроса</vt:lpstr>
      <vt:lpstr>Выборка из нескольких таблиц</vt:lpstr>
      <vt:lpstr>Выборка из нескольких таблиц</vt:lpstr>
      <vt:lpstr>Выборка из нескольких таблиц (INNER JOIN)</vt:lpstr>
      <vt:lpstr>Выборка из нескольких таблиц</vt:lpstr>
      <vt:lpstr>Выборка из нескольких таблиц (LEFT JOIN)</vt:lpstr>
      <vt:lpstr>Выполнение SQL  запроса на выборку данных для задачи «Расписание»</vt:lpstr>
      <vt:lpstr>Самостоятельное изучение</vt:lpstr>
      <vt:lpstr>Завершение задачи «Расписание»</vt:lpstr>
      <vt:lpstr>NoSQL базы данных</vt:lpstr>
      <vt:lpstr>Задача «Бот-эксперт»</vt:lpstr>
      <vt:lpstr>NoSQL базы данных</vt:lpstr>
      <vt:lpstr>Ключ</vt:lpstr>
      <vt:lpstr>NoSQL СУБД</vt:lpstr>
      <vt:lpstr>MongoDB</vt:lpstr>
      <vt:lpstr>MongoDB</vt:lpstr>
      <vt:lpstr>Соответствие терминов реляционных баз данных и MongoDB</vt:lpstr>
      <vt:lpstr>Подключение к MongoDB</vt:lpstr>
      <vt:lpstr>Вставка документа</vt:lpstr>
      <vt:lpstr>Вставка одного документа</vt:lpstr>
      <vt:lpstr>Вставка нескольких документов</vt:lpstr>
      <vt:lpstr>Получение документа</vt:lpstr>
      <vt:lpstr>Получение документа по ключу</vt:lpstr>
      <vt:lpstr>Получение отдельных полей документа</vt:lpstr>
      <vt:lpstr>Условия поиска документов</vt:lpstr>
      <vt:lpstr>Поиск документов по условию</vt:lpstr>
      <vt:lpstr>Изменение документа в коллекции</vt:lpstr>
      <vt:lpstr>Удаление документа</vt:lpstr>
      <vt:lpstr>Обработка ошибок при работе с MongoDB</vt:lpstr>
      <vt:lpstr>Задача «Бот-эксперт»</vt:lpstr>
      <vt:lpstr>Основы сетевого взаимодействия</vt:lpstr>
      <vt:lpstr>Бот «валютообменник»</vt:lpstr>
      <vt:lpstr>Понятие «Клиент-Сервер»</vt:lpstr>
      <vt:lpstr>Протокол Hyper Text Tranfer Protocol</vt:lpstr>
      <vt:lpstr>Структура http-запроса</vt:lpstr>
      <vt:lpstr>Основные команды http-запроса</vt:lpstr>
      <vt:lpstr>Основные заголовки</vt:lpstr>
      <vt:lpstr>MIME-типы</vt:lpstr>
      <vt:lpstr>MIME-типы</vt:lpstr>
      <vt:lpstr>Структура http-ответа</vt:lpstr>
      <vt:lpstr>Коды http-ответа</vt:lpstr>
      <vt:lpstr>Коды http-ответа</vt:lpstr>
      <vt:lpstr>Выполнения http-запроса на Python</vt:lpstr>
      <vt:lpstr>Библиотека Requests</vt:lpstr>
      <vt:lpstr>Обработка http-ответа на Python</vt:lpstr>
      <vt:lpstr>Разработка http-клиента для сервиса Центробанка</vt:lpstr>
      <vt:lpstr>Разработка http-клиента для сервиса Центробанка</vt:lpstr>
      <vt:lpstr>Разработка http-клиента для сервиса Центробанка</vt:lpstr>
      <vt:lpstr>Разработка http-клиента для сервиса Центробанка</vt:lpstr>
      <vt:lpstr>Работа с сервисом Центробанка</vt:lpstr>
      <vt:lpstr>http-запрос с параметрами</vt:lpstr>
      <vt:lpstr>Загружаем файл на сервер</vt:lpstr>
      <vt:lpstr>Обработка ошибок при работе с Requests</vt:lpstr>
      <vt:lpstr>Бот «валютообменник»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алгоритмизации и программирования для разработки ботов для телеграмм</dc:title>
  <dc:creator>TICSIA</dc:creator>
  <cp:lastModifiedBy>Tsytovich, Pavel</cp:lastModifiedBy>
  <cp:revision>243</cp:revision>
  <dcterms:created xsi:type="dcterms:W3CDTF">2020-10-21T07:10:38Z</dcterms:created>
  <dcterms:modified xsi:type="dcterms:W3CDTF">2020-11-09T20:17:30Z</dcterms:modified>
</cp:coreProperties>
</file>