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07" r:id="rId64"/>
    <p:sldId id="315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42" r:id="rId87"/>
    <p:sldId id="339" r:id="rId88"/>
    <p:sldId id="344" r:id="rId89"/>
    <p:sldId id="345" r:id="rId90"/>
    <p:sldId id="348" r:id="rId91"/>
    <p:sldId id="350" r:id="rId92"/>
    <p:sldId id="351" r:id="rId93"/>
    <p:sldId id="352" r:id="rId94"/>
    <p:sldId id="353" r:id="rId95"/>
    <p:sldId id="354" r:id="rId96"/>
    <p:sldId id="355" r:id="rId97"/>
    <p:sldId id="356" r:id="rId98"/>
    <p:sldId id="357" r:id="rId99"/>
    <p:sldId id="358" r:id="rId100"/>
    <p:sldId id="359" r:id="rId101"/>
    <p:sldId id="360" r:id="rId102"/>
    <p:sldId id="361" r:id="rId103"/>
    <p:sldId id="346" r:id="rId104"/>
    <p:sldId id="362" r:id="rId105"/>
    <p:sldId id="363" r:id="rId106"/>
    <p:sldId id="364" r:id="rId107"/>
    <p:sldId id="365" r:id="rId108"/>
    <p:sldId id="366" r:id="rId109"/>
    <p:sldId id="367" r:id="rId110"/>
    <p:sldId id="347" r:id="rId111"/>
    <p:sldId id="368" r:id="rId112"/>
    <p:sldId id="370" r:id="rId113"/>
    <p:sldId id="371" r:id="rId114"/>
    <p:sldId id="369" r:id="rId115"/>
    <p:sldId id="372" r:id="rId116"/>
    <p:sldId id="373" r:id="rId117"/>
    <p:sldId id="375" r:id="rId118"/>
    <p:sldId id="374" r:id="rId119"/>
    <p:sldId id="376" r:id="rId120"/>
    <p:sldId id="377" r:id="rId121"/>
    <p:sldId id="378" r:id="rId122"/>
    <p:sldId id="379" r:id="rId123"/>
    <p:sldId id="380" r:id="rId124"/>
    <p:sldId id="393" r:id="rId125"/>
    <p:sldId id="382" r:id="rId126"/>
    <p:sldId id="383" r:id="rId127"/>
    <p:sldId id="384" r:id="rId128"/>
    <p:sldId id="386" r:id="rId129"/>
    <p:sldId id="385" r:id="rId130"/>
    <p:sldId id="387" r:id="rId131"/>
    <p:sldId id="388" r:id="rId132"/>
    <p:sldId id="394" r:id="rId133"/>
    <p:sldId id="389" r:id="rId134"/>
    <p:sldId id="390" r:id="rId135"/>
    <p:sldId id="395" r:id="rId136"/>
    <p:sldId id="391" r:id="rId137"/>
    <p:sldId id="397" r:id="rId138"/>
    <p:sldId id="396" r:id="rId139"/>
    <p:sldId id="398" r:id="rId140"/>
    <p:sldId id="400" r:id="rId141"/>
    <p:sldId id="399" r:id="rId142"/>
    <p:sldId id="401" r:id="rId143"/>
    <p:sldId id="409" r:id="rId144"/>
    <p:sldId id="408" r:id="rId145"/>
    <p:sldId id="410" r:id="rId146"/>
    <p:sldId id="402" r:id="rId147"/>
    <p:sldId id="403" r:id="rId148"/>
    <p:sldId id="407" r:id="rId149"/>
    <p:sldId id="411" r:id="rId150"/>
    <p:sldId id="412" r:id="rId151"/>
    <p:sldId id="413" r:id="rId152"/>
    <p:sldId id="414" r:id="rId153"/>
    <p:sldId id="415" r:id="rId154"/>
    <p:sldId id="416" r:id="rId155"/>
    <p:sldId id="405" r:id="rId156"/>
    <p:sldId id="417" r:id="rId157"/>
    <p:sldId id="406" r:id="rId158"/>
    <p:sldId id="392" r:id="rId159"/>
    <p:sldId id="381" r:id="rId160"/>
    <p:sldId id="418" r:id="rId161"/>
    <p:sldId id="419" r:id="rId162"/>
    <p:sldId id="420" r:id="rId163"/>
    <p:sldId id="421" r:id="rId164"/>
    <p:sldId id="422" r:id="rId165"/>
    <p:sldId id="427" r:id="rId166"/>
    <p:sldId id="423" r:id="rId167"/>
    <p:sldId id="424" r:id="rId168"/>
    <p:sldId id="428" r:id="rId169"/>
    <p:sldId id="429" r:id="rId170"/>
    <p:sldId id="425" r:id="rId171"/>
    <p:sldId id="430" r:id="rId172"/>
    <p:sldId id="431" r:id="rId173"/>
    <p:sldId id="432" r:id="rId174"/>
    <p:sldId id="433" r:id="rId175"/>
    <p:sldId id="434" r:id="rId176"/>
    <p:sldId id="435" r:id="rId177"/>
    <p:sldId id="436" r:id="rId178"/>
    <p:sldId id="426" r:id="rId179"/>
    <p:sldId id="437" r:id="rId180"/>
    <p:sldId id="439" r:id="rId181"/>
    <p:sldId id="440" r:id="rId182"/>
    <p:sldId id="441" r:id="rId183"/>
    <p:sldId id="442" r:id="rId184"/>
    <p:sldId id="443" r:id="rId185"/>
    <p:sldId id="445" r:id="rId186"/>
    <p:sldId id="450" r:id="rId187"/>
    <p:sldId id="451" r:id="rId188"/>
    <p:sldId id="444" r:id="rId189"/>
    <p:sldId id="446" r:id="rId190"/>
    <p:sldId id="452" r:id="rId191"/>
    <p:sldId id="448" r:id="rId192"/>
    <p:sldId id="454" r:id="rId193"/>
    <p:sldId id="449" r:id="rId194"/>
    <p:sldId id="453" r:id="rId195"/>
    <p:sldId id="455" r:id="rId196"/>
    <p:sldId id="456" r:id="rId197"/>
    <p:sldId id="457" r:id="rId198"/>
    <p:sldId id="458" r:id="rId199"/>
    <p:sldId id="459" r:id="rId200"/>
    <p:sldId id="460" r:id="rId201"/>
    <p:sldId id="461" r:id="rId202"/>
    <p:sldId id="462" r:id="rId203"/>
    <p:sldId id="463" r:id="rId204"/>
    <p:sldId id="464" r:id="rId205"/>
    <p:sldId id="465" r:id="rId206"/>
    <p:sldId id="466" r:id="rId207"/>
    <p:sldId id="469" r:id="rId208"/>
    <p:sldId id="470" r:id="rId209"/>
    <p:sldId id="472" r:id="rId210"/>
    <p:sldId id="474" r:id="rId211"/>
    <p:sldId id="471" r:id="rId212"/>
    <p:sldId id="473" r:id="rId213"/>
    <p:sldId id="477" r:id="rId214"/>
    <p:sldId id="478" r:id="rId215"/>
    <p:sldId id="479" r:id="rId216"/>
    <p:sldId id="467" r:id="rId217"/>
    <p:sldId id="475" r:id="rId218"/>
    <p:sldId id="476" r:id="rId219"/>
    <p:sldId id="480" r:id="rId220"/>
    <p:sldId id="481" r:id="rId221"/>
    <p:sldId id="482" r:id="rId222"/>
    <p:sldId id="468" r:id="rId223"/>
    <p:sldId id="484" r:id="rId224"/>
    <p:sldId id="483" r:id="rId225"/>
    <p:sldId id="485" r:id="rId226"/>
    <p:sldId id="486" r:id="rId227"/>
    <p:sldId id="487" r:id="rId228"/>
    <p:sldId id="493" r:id="rId229"/>
    <p:sldId id="488" r:id="rId230"/>
    <p:sldId id="489" r:id="rId231"/>
    <p:sldId id="490" r:id="rId232"/>
    <p:sldId id="491" r:id="rId233"/>
    <p:sldId id="492" r:id="rId234"/>
    <p:sldId id="494" r:id="rId235"/>
    <p:sldId id="495" r:id="rId236"/>
    <p:sldId id="496" r:id="rId237"/>
    <p:sldId id="497" r:id="rId238"/>
    <p:sldId id="498" r:id="rId239"/>
    <p:sldId id="503" r:id="rId240"/>
    <p:sldId id="504" r:id="rId241"/>
    <p:sldId id="505" r:id="rId242"/>
    <p:sldId id="508" r:id="rId243"/>
    <p:sldId id="509" r:id="rId244"/>
    <p:sldId id="510" r:id="rId245"/>
    <p:sldId id="499" r:id="rId246"/>
    <p:sldId id="506" r:id="rId247"/>
    <p:sldId id="507" r:id="rId248"/>
    <p:sldId id="502" r:id="rId249"/>
    <p:sldId id="511" r:id="rId250"/>
    <p:sldId id="512" r:id="rId251"/>
    <p:sldId id="513" r:id="rId252"/>
    <p:sldId id="500" r:id="rId253"/>
    <p:sldId id="515" r:id="rId254"/>
    <p:sldId id="514" r:id="rId255"/>
    <p:sldId id="501" r:id="rId256"/>
    <p:sldId id="516" r:id="rId257"/>
    <p:sldId id="517" r:id="rId258"/>
    <p:sldId id="519" r:id="rId259"/>
    <p:sldId id="518" r:id="rId260"/>
    <p:sldId id="520" r:id="rId261"/>
    <p:sldId id="521" r:id="rId262"/>
    <p:sldId id="522" r:id="rId263"/>
    <p:sldId id="523" r:id="rId264"/>
    <p:sldId id="524" r:id="rId265"/>
    <p:sldId id="525" r:id="rId266"/>
    <p:sldId id="526" r:id="rId267"/>
    <p:sldId id="527" r:id="rId268"/>
    <p:sldId id="528" r:id="rId269"/>
    <p:sldId id="529" r:id="rId27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Автор" initials="A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48" Type="http://schemas.openxmlformats.org/officeDocument/2006/relationships/slide" Target="slides/slide247.xml"/><Relationship Id="rId269" Type="http://schemas.openxmlformats.org/officeDocument/2006/relationships/slide" Target="slides/slide268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71" Type="http://schemas.openxmlformats.org/officeDocument/2006/relationships/commentAuthors" Target="commentAuthor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presProps" Target="presProp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viewProps" Target="viewProps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tableStyles" Target="tableStyles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0-31T23:45:04.208" idx="1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01T20:57:39.540" idx="2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01.12.2020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hyperlink" Target="http://cbu.uz/ru/arkhiv-kursov-valyut/json/RUB/" TargetMode="Externa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hyperlink" Target="https://cbu.uz/ru/arkhiv-kursov-valyut/veb-masteram/" TargetMode="External"/><Relationship Id="rId1" Type="http://schemas.openxmlformats.org/officeDocument/2006/relationships/slideLayout" Target="../slideLayouts/slideLayout3.xml"/></Relationships>
</file>

<file path=ppt/slides/_rels/slide2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  <a:p>
            <a:r>
              <a:rPr lang="ru-RU" dirty="0"/>
              <a:t>Эта функция будет вызываться при наборе пользователем команды </a:t>
            </a:r>
            <a:r>
              <a:rPr lang="en-US" dirty="0"/>
              <a:t>/start </a:t>
            </a:r>
            <a:r>
              <a:rPr lang="ru-RU" dirty="0"/>
              <a:t>в боте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«Хранитель культуры»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r>
              <a:rPr lang="ru-RU" dirty="0"/>
              <a:t>Этот фильтр будет вызваться при любом текстовом сообщении, которое получает бот</a:t>
            </a:r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«Педант»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  <a:p>
            <a:r>
              <a:rPr lang="ru-RU" dirty="0"/>
              <a:t>Бот должен ответить корректный или некорректные данные прислал пользователь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psycop2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бота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BB5D20-0DCB-4197-AE9F-8FB747EBF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</a:t>
            </a:r>
            <a:r>
              <a:rPr lang="ru-RU" dirty="0"/>
              <a:t> 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10EA9-B5F3-44F7-9304-6160E5BD3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351338"/>
          </a:xfrm>
        </p:spPr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базы данных не используют реляционную модель таблиц</a:t>
            </a:r>
          </a:p>
          <a:p>
            <a:r>
              <a:rPr lang="ru-RU" dirty="0"/>
              <a:t> </a:t>
            </a:r>
            <a:r>
              <a:rPr lang="en-US" dirty="0"/>
              <a:t>NoSQL </a:t>
            </a:r>
            <a:r>
              <a:rPr lang="ru-RU" dirty="0"/>
              <a:t>базы данных хранят документы – произвольные структурированные объекты</a:t>
            </a:r>
          </a:p>
          <a:p>
            <a:r>
              <a:rPr lang="en-US" dirty="0"/>
              <a:t>NoSQL </a:t>
            </a:r>
            <a:r>
              <a:rPr lang="ru-RU" dirty="0"/>
              <a:t>базы данных используют таблицы «Ключ-значение» для хранения и быстрого доступа к данным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BBB0827-0077-406E-9DC2-432BB14BE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469080"/>
              </p:ext>
            </p:extLst>
          </p:nvPr>
        </p:nvGraphicFramePr>
        <p:xfrm>
          <a:off x="1010092" y="3974037"/>
          <a:ext cx="9341294" cy="274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0647">
                  <a:extLst>
                    <a:ext uri="{9D8B030D-6E8A-4147-A177-3AD203B41FA5}">
                      <a16:colId xmlns:a16="http://schemas.microsoft.com/office/drawing/2014/main" val="2404568214"/>
                    </a:ext>
                  </a:extLst>
                </a:gridCol>
                <a:gridCol w="4670647">
                  <a:extLst>
                    <a:ext uri="{9D8B030D-6E8A-4147-A177-3AD203B41FA5}">
                      <a16:colId xmlns:a16="http://schemas.microsoft.com/office/drawing/2014/main" val="3242103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55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{8AA263F5-C273-49B2-B61F-4812230B1816}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56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{8025F5FD-D417-4EA6-B5DD-D3D3BA0ABB8F}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400679"/>
                  </a:ext>
                </a:extLst>
              </a:tr>
            </a:tbl>
          </a:graphicData>
        </a:graphic>
      </p:graphicFrame>
      <p:sp>
        <p:nvSpPr>
          <p:cNvPr id="5" name="Прямоугольник: один усеченный угол 4">
            <a:extLst>
              <a:ext uri="{FF2B5EF4-FFF2-40B4-BE49-F238E27FC236}">
                <a16:creationId xmlns:a16="http://schemas.microsoft.com/office/drawing/2014/main" id="{9C3CF80F-6437-4CD3-91AA-3DBD0814D199}"/>
              </a:ext>
            </a:extLst>
          </p:cNvPr>
          <p:cNvSpPr/>
          <p:nvPr/>
        </p:nvSpPr>
        <p:spPr>
          <a:xfrm>
            <a:off x="6372446" y="4497572"/>
            <a:ext cx="3313814" cy="786810"/>
          </a:xfrm>
          <a:prstGeom prst="snip1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  <p:sp>
        <p:nvSpPr>
          <p:cNvPr id="6" name="Прямоугольник: один усеченный угол 5">
            <a:extLst>
              <a:ext uri="{FF2B5EF4-FFF2-40B4-BE49-F238E27FC236}">
                <a16:creationId xmlns:a16="http://schemas.microsoft.com/office/drawing/2014/main" id="{B1CE96E5-7B2C-4AC2-AEEC-1A17EC3CC91F}"/>
              </a:ext>
            </a:extLst>
          </p:cNvPr>
          <p:cNvSpPr/>
          <p:nvPr/>
        </p:nvSpPr>
        <p:spPr>
          <a:xfrm>
            <a:off x="6372446" y="5699052"/>
            <a:ext cx="3313814" cy="914400"/>
          </a:xfrm>
          <a:prstGeom prst="snip1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Объект</a:t>
            </a:r>
          </a:p>
        </p:txBody>
      </p:sp>
    </p:spTree>
    <p:extLst>
      <p:ext uri="{BB962C8B-B14F-4D97-AF65-F5344CB8AC3E}">
        <p14:creationId xmlns:p14="http://schemas.microsoft.com/office/powerpoint/2010/main" val="1520462482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63294-53C0-408B-AB2D-9D0A0262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E4E297-A33D-4535-A831-5D52D00E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Ключ должен быть уникальным</a:t>
            </a:r>
          </a:p>
          <a:p>
            <a:r>
              <a:rPr lang="ru-RU" dirty="0"/>
              <a:t>Ключ может быть:</a:t>
            </a:r>
          </a:p>
          <a:p>
            <a:pPr lvl="1"/>
            <a:r>
              <a:rPr lang="ru-RU" dirty="0"/>
              <a:t>Строкой</a:t>
            </a:r>
          </a:p>
          <a:p>
            <a:pPr lvl="1"/>
            <a:r>
              <a:rPr lang="ru-RU" dirty="0"/>
              <a:t>Числом</a:t>
            </a:r>
          </a:p>
          <a:p>
            <a:pPr lvl="1"/>
            <a:r>
              <a:rPr lang="ru-RU" dirty="0"/>
              <a:t>Специальным идентификатором (</a:t>
            </a:r>
            <a:r>
              <a:rPr lang="en-US" dirty="0"/>
              <a:t>GUID)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068006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47807A-A5FA-4F38-B15F-E9F84B53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</a:t>
            </a:r>
            <a:r>
              <a:rPr lang="ru-RU" dirty="0"/>
              <a:t>СУБД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92F6D6-EF4A-4822-8FFA-BB5215DCD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323"/>
            <a:ext cx="10515600" cy="5092552"/>
          </a:xfrm>
        </p:spPr>
        <p:txBody>
          <a:bodyPr>
            <a:normAutofit/>
          </a:bodyPr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СУБД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/>
              <a:t>CouchDB</a:t>
            </a:r>
            <a:endParaRPr lang="ru-RU" dirty="0"/>
          </a:p>
          <a:p>
            <a:pPr lvl="1"/>
            <a:r>
              <a:rPr lang="en-US" dirty="0"/>
              <a:t>Couchbase</a:t>
            </a:r>
            <a:endParaRPr lang="ru-RU" dirty="0"/>
          </a:p>
          <a:p>
            <a:pPr lvl="1"/>
            <a:r>
              <a:rPr lang="en-US" dirty="0"/>
              <a:t>MongoDB</a:t>
            </a:r>
            <a:endParaRPr lang="ru-RU" dirty="0"/>
          </a:p>
          <a:p>
            <a:pPr lvl="1"/>
            <a:r>
              <a:rPr lang="en-US" dirty="0" err="1"/>
              <a:t>eXist</a:t>
            </a:r>
            <a:endParaRPr lang="ru-RU" dirty="0"/>
          </a:p>
          <a:p>
            <a:pPr lvl="1"/>
            <a:r>
              <a:rPr lang="en-US" dirty="0"/>
              <a:t>Berkeley DB XML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074032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MongoDB</a:t>
            </a:r>
            <a:r>
              <a:rPr lang="ru-RU" dirty="0"/>
              <a:t> — </a:t>
            </a:r>
            <a:r>
              <a:rPr lang="ru-RU" dirty="0" err="1"/>
              <a:t>документоориентированная</a:t>
            </a:r>
            <a:r>
              <a:rPr lang="ru-RU" dirty="0"/>
              <a:t> система управления базами данных, не требующая описания схемы таблиц. </a:t>
            </a:r>
            <a:endParaRPr lang="en-US" dirty="0"/>
          </a:p>
          <a:p>
            <a:r>
              <a:rPr lang="ru-RU" dirty="0"/>
              <a:t>Считается одним из классических примеров </a:t>
            </a:r>
            <a:r>
              <a:rPr lang="ru-RU" dirty="0" err="1"/>
              <a:t>NoSQL</a:t>
            </a:r>
            <a:r>
              <a:rPr lang="ru-RU" dirty="0"/>
              <a:t>-систем</a:t>
            </a:r>
          </a:p>
          <a:p>
            <a:r>
              <a:rPr lang="ru-RU" dirty="0"/>
              <a:t>Использует JSON-подобные документы и схему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379953818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34DD0AD-A09F-4937-88EF-D27896813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DA51CA-CEE5-49DB-9537-58DC3F47B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Система поддерживает запросы: </a:t>
            </a:r>
          </a:p>
          <a:p>
            <a:pPr lvl="1"/>
            <a:r>
              <a:rPr lang="ru-RU" dirty="0"/>
              <a:t>они могут возвращать конкретные поля документов и пользовательские </a:t>
            </a:r>
            <a:r>
              <a:rPr lang="ru-RU" dirty="0" err="1"/>
              <a:t>JavaScript</a:t>
            </a:r>
            <a:r>
              <a:rPr lang="ru-RU" dirty="0"/>
              <a:t>-функции</a:t>
            </a:r>
          </a:p>
          <a:p>
            <a:pPr lvl="1"/>
            <a:r>
              <a:rPr lang="ru-RU" dirty="0"/>
              <a:t>Поддерживается поиск по регулярным выражениям. </a:t>
            </a:r>
          </a:p>
          <a:p>
            <a:pPr lvl="1"/>
            <a:r>
              <a:rPr lang="ru-RU" dirty="0"/>
              <a:t>Можно настроить запрос на возвращение случайного набора результатов</a:t>
            </a:r>
          </a:p>
          <a:p>
            <a:r>
              <a:rPr lang="ru-RU" dirty="0"/>
              <a:t>Система может быть использована в качестве файлового хранилища с балансировкой нагрузки и репликацией данных</a:t>
            </a:r>
          </a:p>
          <a:p>
            <a:r>
              <a:rPr lang="ru-RU" dirty="0"/>
              <a:t>Может работать в соответствии с парадигмой </a:t>
            </a:r>
            <a:r>
              <a:rPr lang="ru-RU" dirty="0" err="1"/>
              <a:t>MapReduce</a:t>
            </a:r>
            <a:endParaRPr lang="ru-RU" dirty="0"/>
          </a:p>
          <a:p>
            <a:r>
              <a:rPr lang="ru-RU" dirty="0"/>
              <a:t>Поддерживается </a:t>
            </a:r>
            <a:r>
              <a:rPr lang="ru-RU" dirty="0" err="1"/>
              <a:t>JavaScript</a:t>
            </a:r>
            <a:r>
              <a:rPr lang="ru-RU" dirty="0"/>
              <a:t> в запросах, функциях агрегации (например, в </a:t>
            </a:r>
            <a:r>
              <a:rPr lang="ru-RU" dirty="0" err="1"/>
              <a:t>MapReduce</a:t>
            </a:r>
            <a:r>
              <a:rPr lang="ru-RU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8882872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E980FB-D51B-4E56-A365-6FA2D1678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Соответствие терминов реляционных баз данных и </a:t>
            </a:r>
            <a:r>
              <a:rPr lang="en-US" dirty="0"/>
              <a:t>MongoDB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F27D8F6-4D25-43FA-9AF2-4F9EDA76E5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0143784"/>
              </p:ext>
            </p:extLst>
          </p:nvPr>
        </p:nvGraphicFramePr>
        <p:xfrm>
          <a:off x="838200" y="265496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6811678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957178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Реляционные базы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MongoDB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299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Database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7246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Collection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2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Field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21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6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 Join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Embedded Document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6928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917624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F152-05EB-4FAD-B5DF-C31914869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57916E-A93A-4E49-BAF0-B0BC868BA39B}"/>
              </a:ext>
            </a:extLst>
          </p:cNvPr>
          <p:cNvSpPr txBox="1"/>
          <p:nvPr/>
        </p:nvSpPr>
        <p:spPr>
          <a:xfrm>
            <a:off x="295054" y="2664606"/>
            <a:ext cx="652041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B0860D8-B384-46D1-B18F-6FC12FCACE80}"/>
              </a:ext>
            </a:extLst>
          </p:cNvPr>
          <p:cNvSpPr/>
          <p:nvPr/>
        </p:nvSpPr>
        <p:spPr>
          <a:xfrm>
            <a:off x="7804298" y="1690688"/>
            <a:ext cx="3317358" cy="1116307"/>
          </a:xfrm>
          <a:prstGeom prst="wedgeRectCallout">
            <a:avLst>
              <a:gd name="adj1" fmla="val -116986"/>
              <a:gd name="adj2" fmla="val 1044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объекта для связи  с </a:t>
            </a:r>
            <a:r>
              <a:rPr lang="en-US" dirty="0"/>
              <a:t>MongoDB. </a:t>
            </a:r>
            <a:r>
              <a:rPr lang="ru-RU" dirty="0"/>
              <a:t>Узнайте параметры подключения у вашего администратора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9D0F8DE-49CD-4ABD-9E52-385D33F48274}"/>
              </a:ext>
            </a:extLst>
          </p:cNvPr>
          <p:cNvSpPr/>
          <p:nvPr/>
        </p:nvSpPr>
        <p:spPr>
          <a:xfrm>
            <a:off x="7963786" y="3583172"/>
            <a:ext cx="3390014" cy="1190847"/>
          </a:xfrm>
          <a:prstGeom prst="wedgeRectCallout">
            <a:avLst>
              <a:gd name="adj1" fmla="val -204314"/>
              <a:gd name="adj2" fmla="val -40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Получения доступа к объекту базы данных. Если такой базы данных нет, она будет создана</a:t>
            </a:r>
          </a:p>
        </p:txBody>
      </p:sp>
    </p:spTree>
    <p:extLst>
      <p:ext uri="{BB962C8B-B14F-4D97-AF65-F5344CB8AC3E}">
        <p14:creationId xmlns:p14="http://schemas.microsoft.com/office/powerpoint/2010/main" val="421786810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CFFA5-C767-4432-9C01-68D8FF989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формирования объекта с данными используется словарь</a:t>
            </a:r>
          </a:p>
          <a:p>
            <a:r>
              <a:rPr lang="ru-RU" dirty="0"/>
              <a:t>Объекты, могут быть сколь угодно сложными</a:t>
            </a:r>
          </a:p>
          <a:p>
            <a:r>
              <a:rPr lang="ru-RU" dirty="0"/>
              <a:t>После сохранения, каждый документ получает атрибут «_</a:t>
            </a:r>
            <a:r>
              <a:rPr lang="en-US" dirty="0"/>
              <a:t>id</a:t>
            </a:r>
            <a:r>
              <a:rPr lang="ru-RU" dirty="0"/>
              <a:t>», в котором хранится уникальный ключ объекта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19722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13AC94-2565-4055-AD9E-B0F1858B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одного документа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A97D48-9A61-4587-8A77-F1014D3C82F3}"/>
              </a:ext>
            </a:extLst>
          </p:cNvPr>
          <p:cNvSpPr txBox="1"/>
          <p:nvPr/>
        </p:nvSpPr>
        <p:spPr>
          <a:xfrm>
            <a:off x="255181" y="1690688"/>
            <a:ext cx="8444909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 article key is: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D7CFC7-0F3A-4847-BF9D-E3C94F45A2E2}"/>
              </a:ext>
            </a:extLst>
          </p:cNvPr>
          <p:cNvSpPr/>
          <p:nvPr/>
        </p:nvSpPr>
        <p:spPr>
          <a:xfrm>
            <a:off x="9406270" y="2766219"/>
            <a:ext cx="2530549" cy="1325562"/>
          </a:xfrm>
          <a:prstGeom prst="wedgeRectCallout">
            <a:avLst>
              <a:gd name="adj1" fmla="val -291001"/>
              <a:gd name="adj2" fmla="val 4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доступа к коллекции. Если коллекции нет, она будет создана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A956C929-7A1D-440D-90B6-1B15ACCDB0A7}"/>
              </a:ext>
            </a:extLst>
          </p:cNvPr>
          <p:cNvSpPr/>
          <p:nvPr/>
        </p:nvSpPr>
        <p:spPr>
          <a:xfrm>
            <a:off x="9406269" y="4263654"/>
            <a:ext cx="2530549" cy="818707"/>
          </a:xfrm>
          <a:prstGeom prst="wedgeRectCallout">
            <a:avLst>
              <a:gd name="adj1" fmla="val -222934"/>
              <a:gd name="adj2" fmla="val -45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Вставка документа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6DB85D23-6C5A-4AF9-9B3D-EE5B42A81FF0}"/>
              </a:ext>
            </a:extLst>
          </p:cNvPr>
          <p:cNvSpPr/>
          <p:nvPr/>
        </p:nvSpPr>
        <p:spPr>
          <a:xfrm>
            <a:off x="9406270" y="1137684"/>
            <a:ext cx="2530549" cy="1010093"/>
          </a:xfrm>
          <a:prstGeom prst="wedgeRectCallout">
            <a:avLst>
              <a:gd name="adj1" fmla="val -182598"/>
              <a:gd name="adj2" fmla="val 1246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Словарь-документ для сохранения в базе данных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9B96FBBD-99AB-45D7-92B4-10D081287E2A}"/>
              </a:ext>
            </a:extLst>
          </p:cNvPr>
          <p:cNvSpPr/>
          <p:nvPr/>
        </p:nvSpPr>
        <p:spPr>
          <a:xfrm>
            <a:off x="3753292" y="5599740"/>
            <a:ext cx="2977117" cy="893135"/>
          </a:xfrm>
          <a:prstGeom prst="wedgeRectCallout">
            <a:avLst>
              <a:gd name="adj1" fmla="val 30596"/>
              <a:gd name="adj2" fmla="val -150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Уникальный ключ сохраненного документа</a:t>
            </a:r>
          </a:p>
        </p:txBody>
      </p:sp>
    </p:spTree>
    <p:extLst>
      <p:ext uri="{BB962C8B-B14F-4D97-AF65-F5344CB8AC3E}">
        <p14:creationId xmlns:p14="http://schemas.microsoft.com/office/powerpoint/2010/main" val="352508542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E5EB19-CBC3-4A1C-B653-1876772B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нескольких документов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18A815-72EE-43E3-9D6F-94DBA947EFFC}"/>
              </a:ext>
            </a:extLst>
          </p:cNvPr>
          <p:cNvSpPr txBox="1"/>
          <p:nvPr/>
        </p:nvSpPr>
        <p:spPr>
          <a:xfrm>
            <a:off x="838199" y="1423129"/>
            <a:ext cx="8348331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ru-RU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article1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"Emmanuel Kens"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Knn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article2 = {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"Daniel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Kimeli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 Development and Python"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"web"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"design"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"HTML"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articles.insert_many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([article1, article2])</a:t>
            </a:r>
          </a:p>
          <a:p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"The new article IDs are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new_articles.inserted_ids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900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71766-8FF3-4D99-878B-F781306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45BF8-71A4-4C96-A2A0-AAF5EBA8435F}"/>
              </a:ext>
            </a:extLst>
          </p:cNvPr>
          <p:cNvSpPr txBox="1"/>
          <p:nvPr/>
        </p:nvSpPr>
        <p:spPr>
          <a:xfrm>
            <a:off x="350875" y="1690688"/>
            <a:ext cx="8763886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7B3361C9-BE2C-41FE-A338-131D879DD27C}"/>
              </a:ext>
            </a:extLst>
          </p:cNvPr>
          <p:cNvSpPr/>
          <p:nvPr/>
        </p:nvSpPr>
        <p:spPr>
          <a:xfrm>
            <a:off x="7325833" y="4242391"/>
            <a:ext cx="3870251" cy="1222744"/>
          </a:xfrm>
          <a:prstGeom prst="wedgeRectCallout">
            <a:avLst>
              <a:gd name="adj1" fmla="val -125503"/>
              <a:gd name="adj2" fmla="val -435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Метод </a:t>
            </a:r>
            <a:r>
              <a:rPr lang="en-US" dirty="0"/>
              <a:t>find </a:t>
            </a:r>
            <a:r>
              <a:rPr lang="ru-RU" dirty="0"/>
              <a:t>без параметров возвращает всю коллекцию документов в виде контейнера словарей</a:t>
            </a:r>
          </a:p>
        </p:txBody>
      </p:sp>
    </p:spTree>
    <p:extLst>
      <p:ext uri="{BB962C8B-B14F-4D97-AF65-F5344CB8AC3E}">
        <p14:creationId xmlns:p14="http://schemas.microsoft.com/office/powerpoint/2010/main" val="132958098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76EF-BECE-44DE-A93C-9E95A447D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документа по ключу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EF053-E11B-4D5A-BA3B-B512E272D539}"/>
              </a:ext>
            </a:extLst>
          </p:cNvPr>
          <p:cNvSpPr txBox="1"/>
          <p:nvPr/>
        </p:nvSpPr>
        <p:spPr>
          <a:xfrm>
            <a:off x="327837" y="1889304"/>
            <a:ext cx="8571614" cy="397031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3991ECE6-AC61-4D6C-A6DB-212A0D98AE8D}"/>
              </a:ext>
            </a:extLst>
          </p:cNvPr>
          <p:cNvSpPr/>
          <p:nvPr/>
        </p:nvSpPr>
        <p:spPr>
          <a:xfrm>
            <a:off x="9409814" y="1709988"/>
            <a:ext cx="2454349" cy="1010093"/>
          </a:xfrm>
          <a:prstGeom prst="wedgeRectCallout">
            <a:avLst>
              <a:gd name="adj1" fmla="val -237873"/>
              <a:gd name="adj2" fmla="val 435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функции для создания ключа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BFFFD46-4572-444C-A331-9D8D3FFEBA5B}"/>
              </a:ext>
            </a:extLst>
          </p:cNvPr>
          <p:cNvSpPr/>
          <p:nvPr/>
        </p:nvSpPr>
        <p:spPr>
          <a:xfrm>
            <a:off x="9250324" y="4482899"/>
            <a:ext cx="2264735" cy="612648"/>
          </a:xfrm>
          <a:prstGeom prst="wedgeRectCallout">
            <a:avLst>
              <a:gd name="adj1" fmla="val -203462"/>
              <a:gd name="adj2" fmla="val 798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ключа для поиска</a:t>
            </a:r>
          </a:p>
        </p:txBody>
      </p:sp>
    </p:spTree>
    <p:extLst>
      <p:ext uri="{BB962C8B-B14F-4D97-AF65-F5344CB8AC3E}">
        <p14:creationId xmlns:p14="http://schemas.microsoft.com/office/powerpoint/2010/main" val="33904639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6DF057-FC31-4DD2-BE86-D1DCC5C1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отдельных полей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257CF-7725-4448-AF98-6DA2AA859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Первый параметр методов </a:t>
            </a:r>
            <a:r>
              <a:rPr lang="en-US" dirty="0" err="1"/>
              <a:t>find_one</a:t>
            </a:r>
            <a:r>
              <a:rPr lang="en-US" dirty="0"/>
              <a:t>() </a:t>
            </a:r>
            <a:r>
              <a:rPr lang="ru-RU" dirty="0"/>
              <a:t>или </a:t>
            </a:r>
            <a:r>
              <a:rPr lang="en-US" dirty="0"/>
              <a:t>find() </a:t>
            </a:r>
            <a:r>
              <a:rPr lang="ru-RU" dirty="0"/>
              <a:t>указывает условия поиска</a:t>
            </a:r>
          </a:p>
          <a:p>
            <a:r>
              <a:rPr lang="ru-RU" dirty="0"/>
              <a:t>Второй параметр этих методов указывает какие поля требуется отображать, а какие нет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2CDE1-DE9C-477C-9866-88882C951519}"/>
              </a:ext>
            </a:extLst>
          </p:cNvPr>
          <p:cNvSpPr txBox="1"/>
          <p:nvPr/>
        </p:nvSpPr>
        <p:spPr>
          <a:xfrm>
            <a:off x="838200" y="4235210"/>
            <a:ext cx="1107115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'_id'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</p:spTree>
    <p:extLst>
      <p:ext uri="{BB962C8B-B14F-4D97-AF65-F5344CB8AC3E}">
        <p14:creationId xmlns:p14="http://schemas.microsoft.com/office/powerpoint/2010/main" val="2009194050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7D200-D8B5-4ADC-98BE-6D8286D6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Условия поиска документов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25A825-D94F-4AD0-8543-5E59BF7E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MongoDB </a:t>
            </a:r>
            <a:r>
              <a:rPr lang="ru-RU" dirty="0"/>
              <a:t>поддерживает язык запросов для получения документов по конкретным параметрам</a:t>
            </a:r>
          </a:p>
          <a:p>
            <a:r>
              <a:rPr lang="ru-RU" dirty="0"/>
              <a:t>Объект запроса может включать несколько условий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48A2C1EF-474D-4FCC-BFFC-B490E6AE29CE}"/>
              </a:ext>
            </a:extLst>
          </p:cNvPr>
          <p:cNvGrpSpPr/>
          <p:nvPr/>
        </p:nvGrpSpPr>
        <p:grpSpPr>
          <a:xfrm>
            <a:off x="1531088" y="2693130"/>
            <a:ext cx="7644810" cy="999460"/>
            <a:chOff x="1531088" y="3561907"/>
            <a:chExt cx="7644810" cy="999460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8FA9CEC-4429-4958-88B2-3F1F4BB69A8F}"/>
                </a:ext>
              </a:extLst>
            </p:cNvPr>
            <p:cNvSpPr/>
            <p:nvPr/>
          </p:nvSpPr>
          <p:spPr>
            <a:xfrm>
              <a:off x="1531088" y="3561907"/>
              <a:ext cx="7644810" cy="999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{                                </a:t>
              </a:r>
              <a:r>
                <a:rPr lang="ru-RU" dirty="0"/>
                <a:t>        </a:t>
              </a:r>
              <a:r>
                <a:rPr lang="en-US" dirty="0"/>
                <a:t>:  {  </a:t>
              </a:r>
              <a:r>
                <a:rPr lang="ru-RU" dirty="0"/>
                <a:t>                                   </a:t>
              </a:r>
              <a:r>
                <a:rPr lang="en-US" dirty="0"/>
                <a:t>:                                     }    }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550F27-6BA4-4AA1-97C4-223902C41F96}"/>
                </a:ext>
              </a:extLst>
            </p:cNvPr>
            <p:cNvSpPr/>
            <p:nvPr/>
          </p:nvSpPr>
          <p:spPr>
            <a:xfrm>
              <a:off x="1807535" y="3944679"/>
              <a:ext cx="1903228" cy="28707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ПОЛЯ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EBE74A6-ED35-4343-9DEA-9B7E2254F5F0}"/>
                </a:ext>
              </a:extLst>
            </p:cNvPr>
            <p:cNvSpPr/>
            <p:nvPr/>
          </p:nvSpPr>
          <p:spPr>
            <a:xfrm>
              <a:off x="4284921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ОПЕРАТОР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A7584D76-556F-4FFD-AF4D-743FF4EAA6DD}"/>
                </a:ext>
              </a:extLst>
            </p:cNvPr>
            <p:cNvSpPr/>
            <p:nvPr/>
          </p:nvSpPr>
          <p:spPr>
            <a:xfrm>
              <a:off x="6301565" y="3944679"/>
              <a:ext cx="1605516" cy="28707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58D56F63-221E-462F-8B15-208F32F4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759929"/>
              </p:ext>
            </p:extLst>
          </p:nvPr>
        </p:nvGraphicFramePr>
        <p:xfrm>
          <a:off x="1394046" y="3745753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8460850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663532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Условие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143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472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lte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014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31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</a:t>
                      </a:r>
                      <a:r>
                        <a:rPr lang="en-US" sz="1400" dirty="0" err="1"/>
                        <a:t>gte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&gt;=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171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$ne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&lt;&gt;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4197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$eq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=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7744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$in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Значение из перечисленного в списке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05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659757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709726-B3A1-4E0B-981E-BF088A9E1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документов по условию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1D336-A134-4322-98BA-A96D1DA05C1F}"/>
              </a:ext>
            </a:extLst>
          </p:cNvPr>
          <p:cNvSpPr txBox="1"/>
          <p:nvPr/>
        </p:nvSpPr>
        <p:spPr>
          <a:xfrm>
            <a:off x="233914" y="1690688"/>
            <a:ext cx="8910085" cy="424731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$in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]}})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result: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document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$eq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}})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(document)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5E015EE-4B77-496A-A5FC-A6090A44AEAA}"/>
              </a:ext>
            </a:extLst>
          </p:cNvPr>
          <p:cNvSpPr/>
          <p:nvPr/>
        </p:nvSpPr>
        <p:spPr>
          <a:xfrm>
            <a:off x="8644270" y="2488019"/>
            <a:ext cx="3285460" cy="1233376"/>
          </a:xfrm>
          <a:prstGeom prst="wedgeRectCallout">
            <a:avLst>
              <a:gd name="adj1" fmla="val -115331"/>
              <a:gd name="adj2" fmla="val 109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Возможные варианты для оператора </a:t>
            </a:r>
            <a:r>
              <a:rPr lang="en-US" dirty="0"/>
              <a:t>$in </a:t>
            </a:r>
            <a:r>
              <a:rPr lang="ru-RU" dirty="0"/>
              <a:t>перечисляются в списке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6739BA-2FCD-4226-B721-1C222D60153C}"/>
              </a:ext>
            </a:extLst>
          </p:cNvPr>
          <p:cNvSpPr/>
          <p:nvPr/>
        </p:nvSpPr>
        <p:spPr>
          <a:xfrm>
            <a:off x="9771321" y="5092995"/>
            <a:ext cx="1998921" cy="845010"/>
          </a:xfrm>
          <a:prstGeom prst="wedgeRectCallout">
            <a:avLst>
              <a:gd name="adj1" fmla="val -244237"/>
              <a:gd name="adj2" fmla="val 159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$eq  </a:t>
            </a:r>
            <a:r>
              <a:rPr lang="ru-RU" dirty="0"/>
              <a:t>требует точного совпадения</a:t>
            </a:r>
          </a:p>
        </p:txBody>
      </p:sp>
    </p:spTree>
    <p:extLst>
      <p:ext uri="{BB962C8B-B14F-4D97-AF65-F5344CB8AC3E}">
        <p14:creationId xmlns:p14="http://schemas.microsoft.com/office/powerpoint/2010/main" val="105931703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8F2EC-2010-4C70-8937-B3E811412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Изменение документа в коллекции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FE881E-E265-4867-A94A-5E181B707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3244"/>
            <a:ext cx="10515600" cy="4351338"/>
          </a:xfrm>
        </p:spPr>
        <p:txBody>
          <a:bodyPr/>
          <a:lstStyle/>
          <a:p>
            <a:r>
              <a:rPr lang="ru-RU" dirty="0"/>
              <a:t>Для изменения объекта достаточно вызвать методы </a:t>
            </a:r>
            <a:r>
              <a:rPr lang="en-US" dirty="0"/>
              <a:t>update() </a:t>
            </a:r>
            <a:r>
              <a:rPr lang="ru-RU" dirty="0"/>
              <a:t>или </a:t>
            </a:r>
            <a:r>
              <a:rPr lang="en-US" dirty="0" err="1"/>
              <a:t>update_one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BCC2C0-9EFE-4EC5-8559-AC532C923AF6}"/>
              </a:ext>
            </a:extLst>
          </p:cNvPr>
          <p:cNvSpPr txBox="1"/>
          <p:nvPr/>
        </p:nvSpPr>
        <p:spPr>
          <a:xfrm>
            <a:off x="404038" y="1989219"/>
            <a:ext cx="7836196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query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$set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"John David"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}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articles.update_one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(query,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new_author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article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articles.find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C02B3B1-4764-4B0C-B295-5CDF125648F1}"/>
              </a:ext>
            </a:extLst>
          </p:cNvPr>
          <p:cNvSpPr/>
          <p:nvPr/>
        </p:nvSpPr>
        <p:spPr>
          <a:xfrm>
            <a:off x="8856922" y="3678865"/>
            <a:ext cx="2931040" cy="1095154"/>
          </a:xfrm>
          <a:prstGeom prst="wedgeRectCallout">
            <a:avLst>
              <a:gd name="adj1" fmla="val -241752"/>
              <a:gd name="adj2" fmla="val 848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 </a:t>
            </a:r>
            <a:r>
              <a:rPr lang="en-US" dirty="0"/>
              <a:t>$set </a:t>
            </a:r>
            <a:r>
              <a:rPr lang="ru-RU" dirty="0"/>
              <a:t>в качестве ключа указывает на поля, </a:t>
            </a:r>
            <a:r>
              <a:rPr lang="ru-RU" dirty="0" err="1"/>
              <a:t>котороые</a:t>
            </a:r>
            <a:r>
              <a:rPr lang="ru-RU" dirty="0"/>
              <a:t> будут изменены</a:t>
            </a:r>
          </a:p>
        </p:txBody>
      </p:sp>
    </p:spTree>
    <p:extLst>
      <p:ext uri="{BB962C8B-B14F-4D97-AF65-F5344CB8AC3E}">
        <p14:creationId xmlns:p14="http://schemas.microsoft.com/office/powerpoint/2010/main" val="16533155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02BBB4-FF9D-4513-B203-B356950A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документа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88D1A-9B3B-44D0-BCCE-B4F6A4848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удаления документа используем методы коллекции </a:t>
            </a:r>
            <a:r>
              <a:rPr lang="en-US" dirty="0"/>
              <a:t>delete() </a:t>
            </a:r>
            <a:r>
              <a:rPr lang="ru-RU" dirty="0"/>
              <a:t>или </a:t>
            </a:r>
            <a:r>
              <a:rPr lang="en-US" dirty="0" err="1"/>
              <a:t>delete_one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6E6C99-D3B5-470D-B856-4D476B34EDA5}"/>
              </a:ext>
            </a:extLst>
          </p:cNvPr>
          <p:cNvSpPr txBox="1"/>
          <p:nvPr/>
        </p:nvSpPr>
        <p:spPr>
          <a:xfrm>
            <a:off x="1456661" y="2802620"/>
            <a:ext cx="7836196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bson.objectid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MongoClient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://localhost:27017/'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client[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"author"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"Derrick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Mwiti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"about"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"Introduction to MongoDB and 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"tags"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mongodb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"python"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pymongo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articles.insert_one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(article)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db.articles.delete_one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"_id"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ObjectId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result.inserted_id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)})</a:t>
            </a:r>
          </a:p>
        </p:txBody>
      </p:sp>
    </p:spTree>
    <p:extLst>
      <p:ext uri="{BB962C8B-B14F-4D97-AF65-F5344CB8AC3E}">
        <p14:creationId xmlns:p14="http://schemas.microsoft.com/office/powerpoint/2010/main" val="3575663027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MongoDB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</a:t>
            </a:r>
            <a:r>
              <a:rPr lang="en-US" dirty="0" err="1"/>
              <a:t>pymongo</a:t>
            </a:r>
            <a:r>
              <a:rPr lang="ru-RU" dirty="0"/>
              <a:t>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180028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647F3D-796B-471C-99A3-15EFA47C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0CCAAF-53A2-486F-BAFF-B8468FED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845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Разработайте документ, в котором вы будете хранить информацию, которую будет искать бот. Документ может содержать текстовое описание ответа, а также массив тегов, по которым бот будет искать ответ</a:t>
            </a:r>
          </a:p>
          <a:p>
            <a:r>
              <a:rPr lang="ru-RU" dirty="0"/>
              <a:t>Заполните базу отдельными документами в функции </a:t>
            </a:r>
            <a:r>
              <a:rPr lang="en-US" dirty="0" err="1"/>
              <a:t>init</a:t>
            </a:r>
            <a:r>
              <a:rPr lang="en-US" dirty="0"/>
              <a:t>() </a:t>
            </a:r>
            <a:r>
              <a:rPr lang="ru-RU" dirty="0"/>
              <a:t>вашего пользовательского модуля</a:t>
            </a:r>
          </a:p>
          <a:p>
            <a:r>
              <a:rPr lang="ru-RU" dirty="0"/>
              <a:t>Функция, вызываемая ботом передает вопрос пользователя в виде строки, начинающейся с фразы «Скажи мне». Вам необходимо выделить каждое слово после этой фразы и найти документы, в которых это слово является одним из тегов. Полученный ответ необходимо сохранить в строке, которую и вернуть как значение функции бота</a:t>
            </a:r>
          </a:p>
        </p:txBody>
      </p:sp>
    </p:spTree>
    <p:extLst>
      <p:ext uri="{BB962C8B-B14F-4D97-AF65-F5344CB8AC3E}">
        <p14:creationId xmlns:p14="http://schemas.microsoft.com/office/powerpoint/2010/main" val="70053729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BA919C-4AE9-4536-9773-D26F5CD8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сетевого взаимодействия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69B0B-9B7A-41B8-A563-B10FAE7D9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9</a:t>
            </a:r>
          </a:p>
        </p:txBody>
      </p:sp>
    </p:spTree>
    <p:extLst>
      <p:ext uri="{BB962C8B-B14F-4D97-AF65-F5344CB8AC3E}">
        <p14:creationId xmlns:p14="http://schemas.microsoft.com/office/powerpoint/2010/main" val="1228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2FC9E-F941-4FCD-868C-F5CD86E1F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C4D031-27CE-46DC-83F2-A42C9C9E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дополним нашего бота функциями обмена валют</a:t>
            </a:r>
          </a:p>
          <a:p>
            <a:r>
              <a:rPr lang="ru-RU" dirty="0"/>
              <a:t>В ответ на фразу «Покажи курс валют» наш бот должен получить курс валют от сервиса Центробанка и отобразить его пользователю</a:t>
            </a:r>
          </a:p>
          <a:p>
            <a:r>
              <a:rPr lang="ru-RU" dirty="0"/>
              <a:t>В ответ на фразу «Сколько будет стоить </a:t>
            </a:r>
            <a:r>
              <a:rPr lang="en-US" dirty="0"/>
              <a:t>XUSD</a:t>
            </a:r>
            <a:r>
              <a:rPr lang="ru-RU" dirty="0"/>
              <a:t>», бот должен сообщить сумму в национальной валюте. </a:t>
            </a:r>
            <a:r>
              <a:rPr lang="en-US" dirty="0"/>
              <a:t>X </a:t>
            </a:r>
            <a:r>
              <a:rPr lang="ru-RU" dirty="0"/>
              <a:t>конкретное число</a:t>
            </a:r>
          </a:p>
          <a:p>
            <a:pPr lvl="1"/>
            <a:r>
              <a:rPr lang="ru-RU" dirty="0"/>
              <a:t>Изучаем протокол </a:t>
            </a:r>
            <a:r>
              <a:rPr lang="en-US" dirty="0"/>
              <a:t>http</a:t>
            </a:r>
            <a:r>
              <a:rPr lang="ru-RU" dirty="0"/>
              <a:t>, а также работу на </a:t>
            </a:r>
            <a:r>
              <a:rPr lang="en-US" dirty="0"/>
              <a:t>python </a:t>
            </a:r>
            <a:r>
              <a:rPr lang="ru-RU" dirty="0"/>
              <a:t>с клиентами </a:t>
            </a:r>
            <a:r>
              <a:rPr lang="en-US" dirty="0"/>
              <a:t>http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1076420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AC1E56-85CD-45CD-B439-8D8FC2E4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«Клиент-Сервер»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6E0E7C92-7EDF-443E-B27C-06E1781B2F9A}"/>
              </a:ext>
            </a:extLst>
          </p:cNvPr>
          <p:cNvSpPr/>
          <p:nvPr/>
        </p:nvSpPr>
        <p:spPr>
          <a:xfrm>
            <a:off x="1041990" y="3200399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Клиент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895F5FF3-E727-42A3-BB18-A7B46016FA80}"/>
              </a:ext>
            </a:extLst>
          </p:cNvPr>
          <p:cNvSpPr/>
          <p:nvPr/>
        </p:nvSpPr>
        <p:spPr>
          <a:xfrm>
            <a:off x="7442790" y="3164994"/>
            <a:ext cx="2604977" cy="14034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B68506A-9020-4262-A698-BBB1FD0C8DA7}"/>
              </a:ext>
            </a:extLst>
          </p:cNvPr>
          <p:cNvCxnSpPr/>
          <p:nvPr/>
        </p:nvCxnSpPr>
        <p:spPr>
          <a:xfrm>
            <a:off x="3838353" y="3487478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F734BA7-1268-4B9C-A021-3949197DF05D}"/>
              </a:ext>
            </a:extLst>
          </p:cNvPr>
          <p:cNvCxnSpPr/>
          <p:nvPr/>
        </p:nvCxnSpPr>
        <p:spPr>
          <a:xfrm flipH="1">
            <a:off x="3838353" y="4253022"/>
            <a:ext cx="335988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3F2CF3-239B-4B97-A5EF-E4BD58ED08E8}"/>
              </a:ext>
            </a:extLst>
          </p:cNvPr>
          <p:cNvSpPr txBox="1"/>
          <p:nvPr/>
        </p:nvSpPr>
        <p:spPr>
          <a:xfrm>
            <a:off x="4194462" y="2969806"/>
            <a:ext cx="1773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1. Запрос услуги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03E6F55F-05FA-4BAD-B1B8-A6404FCAF758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 rot="16200000" flipH="1">
            <a:off x="9045648" y="2864624"/>
            <a:ext cx="701749" cy="1302488"/>
          </a:xfrm>
          <a:prstGeom prst="bentConnector4">
            <a:avLst>
              <a:gd name="adj1" fmla="val -134092"/>
              <a:gd name="adj2" fmla="val 1657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1DBED-E0F7-4CAD-AC25-9A46AD62ED4B}"/>
              </a:ext>
            </a:extLst>
          </p:cNvPr>
          <p:cNvSpPr txBox="1"/>
          <p:nvPr/>
        </p:nvSpPr>
        <p:spPr>
          <a:xfrm>
            <a:off x="8678824" y="1906495"/>
            <a:ext cx="2329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2. Выполнение услуги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D3B34F-E8F9-4118-A828-9B24C20336B6}"/>
              </a:ext>
            </a:extLst>
          </p:cNvPr>
          <p:cNvSpPr txBox="1"/>
          <p:nvPr/>
        </p:nvSpPr>
        <p:spPr>
          <a:xfrm>
            <a:off x="4194461" y="3866743"/>
            <a:ext cx="288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Ответ (результат услуги)</a:t>
            </a:r>
          </a:p>
        </p:txBody>
      </p:sp>
    </p:spTree>
    <p:extLst>
      <p:ext uri="{BB962C8B-B14F-4D97-AF65-F5344CB8AC3E}">
        <p14:creationId xmlns:p14="http://schemas.microsoft.com/office/powerpoint/2010/main" val="166089822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81922-C3A6-47D2-A64E-C4F33287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Протокол </a:t>
            </a:r>
            <a:r>
              <a:rPr lang="en-US" dirty="0"/>
              <a:t>Hyper Text </a:t>
            </a:r>
            <a:r>
              <a:rPr lang="en-US" dirty="0" err="1"/>
              <a:t>Tranfer</a:t>
            </a:r>
            <a:r>
              <a:rPr lang="en-US" dirty="0"/>
              <a:t> Protocol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EF047E-E337-4098-9788-E114363C4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039"/>
            <a:ext cx="10515600" cy="197019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HTTP (англ. </a:t>
            </a:r>
            <a:r>
              <a:rPr lang="ru-RU" dirty="0" err="1"/>
              <a:t>HyperText</a:t>
            </a:r>
            <a:r>
              <a:rPr lang="ru-RU" dirty="0"/>
              <a:t> </a:t>
            </a:r>
            <a:r>
              <a:rPr lang="ru-RU" dirty="0" err="1"/>
              <a:t>Transfer</a:t>
            </a:r>
            <a:r>
              <a:rPr lang="ru-RU" dirty="0"/>
              <a:t> </a:t>
            </a:r>
            <a:r>
              <a:rPr lang="ru-RU" dirty="0" err="1"/>
              <a:t>Protocol</a:t>
            </a:r>
            <a:r>
              <a:rPr lang="ru-RU" dirty="0"/>
              <a:t> — «протокол передачи гипертекста») — протокол прикладного уровня передачи данных, изначально — в виде гипертекстовых документов в формате HTML, в настоящее время используется для передачи произвольных данных</a:t>
            </a:r>
          </a:p>
        </p:txBody>
      </p:sp>
      <p:pic>
        <p:nvPicPr>
          <p:cNvPr id="1026" name="Picture 2" descr="A Web document is the composition of different resources">
            <a:extLst>
              <a:ext uri="{FF2B5EF4-FFF2-40B4-BE49-F238E27FC236}">
                <a16:creationId xmlns:a16="http://schemas.microsoft.com/office/drawing/2014/main" id="{C9DEC270-1E9F-4342-9822-24DE18F1A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850" y="2954545"/>
            <a:ext cx="6511005" cy="383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8753037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C85DC5-FCCC-49ED-94DA-D67A58951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0F6B829D-B7DC-4C08-A762-F5CE9BAAF867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8562566-90CE-4BE8-8734-AAACBB0B2B86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A483505-5C9A-466B-974F-2DEB5FB02FB3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КОМАНДА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2779ADF5-241E-411D-954A-C6ED4ACAC440}"/>
                </a:ext>
              </a:extLst>
            </p:cNvPr>
            <p:cNvSpPr/>
            <p:nvPr/>
          </p:nvSpPr>
          <p:spPr>
            <a:xfrm>
              <a:off x="4837814" y="2440172"/>
              <a:ext cx="2488019" cy="393405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URL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E59F8C46-2CA9-4C38-8628-1609F5D0D6EF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1826F01-0A78-4A1C-99B2-A970CE0EBC02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68C20C0B-D818-47DB-B378-73F706A3A7AB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ЗАПРОСА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3322350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6DDD747-692C-48DA-8C1C-60A94E2D5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</a:t>
            </a:r>
            <a:r>
              <a:rPr lang="en-US" dirty="0"/>
              <a:t>http-</a:t>
            </a:r>
            <a:r>
              <a:rPr lang="ru-RU" dirty="0"/>
              <a:t>запроса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D4805052-AFC8-4D46-8C51-BFFD950CD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88798"/>
              </p:ext>
            </p:extLst>
          </p:nvPr>
        </p:nvGraphicFramePr>
        <p:xfrm>
          <a:off x="838200" y="1825625"/>
          <a:ext cx="10515600" cy="385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44">
                  <a:extLst>
                    <a:ext uri="{9D8B030D-6E8A-4147-A177-3AD203B41FA5}">
                      <a16:colId xmlns:a16="http://schemas.microsoft.com/office/drawing/2014/main" val="1847345988"/>
                    </a:ext>
                  </a:extLst>
                </a:gridCol>
                <a:gridCol w="9216656">
                  <a:extLst>
                    <a:ext uri="{9D8B030D-6E8A-4147-A177-3AD203B41FA5}">
                      <a16:colId xmlns:a16="http://schemas.microsoft.com/office/drawing/2014/main" val="39819329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91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Используется для запроса содержимого указанного ресурса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Клиент может передавать параметры выполнения запроса в URI целевого ресурса после символа «?»:</a:t>
                      </a:r>
                    </a:p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/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/resource?param1=value1&amp;param2=value2 HTTP/1.1</a:t>
                      </a:r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ru-RU" dirty="0"/>
                        <a:t>Согласно стандарту HTTP, запросы типа GET считаются идемпотентными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434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HEAD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Аналогичен методу GET, за исключением того, что в ответе сервера отсутствует тело. Запрос HEAD обычно применяется для извлечения метаданных, проверки наличия ресурса (валидация URL) и чтобы узнать, не изменился ли он с момента последнего обращения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4442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загрузки содержимого запроса на указанный в запросе URI.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02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DELETE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указанный ресурс.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330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Применяется для передачи пользовательских данных заданному ресурсу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многократное повторение одних и тех же запросов </a:t>
                      </a:r>
                      <a:r>
                        <a:rPr lang="ru-RU" dirty="0"/>
                        <a:t>POST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может возвращать разные результаты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14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418870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22607C-2B35-495A-917B-920F4DD30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заголовки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DD08193-CF27-4764-A006-0D1F4B17A9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663666"/>
              </p:ext>
            </p:extLst>
          </p:nvPr>
        </p:nvGraphicFramePr>
        <p:xfrm>
          <a:off x="838200" y="1825625"/>
          <a:ext cx="10515600" cy="298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1056">
                  <a:extLst>
                    <a:ext uri="{9D8B030D-6E8A-4147-A177-3AD203B41FA5}">
                      <a16:colId xmlns:a16="http://schemas.microsoft.com/office/drawing/2014/main" val="4118221282"/>
                    </a:ext>
                  </a:extLst>
                </a:gridCol>
                <a:gridCol w="8004544">
                  <a:extLst>
                    <a:ext uri="{9D8B030D-6E8A-4147-A177-3AD203B41FA5}">
                      <a16:colId xmlns:a16="http://schemas.microsoft.com/office/drawing/2014/main" val="416116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Заголовок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33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Список MIME типов, которые ожидает клиент.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4464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Accept-Charset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dirty="0">
                          <a:effectLst/>
                        </a:rPr>
                        <a:t>Список кодировок, которые ожидает клиент.</a:t>
                      </a:r>
                    </a:p>
                  </a:txBody>
                  <a:tcPr marL="76200" marR="76200" marT="57150" marB="57150" anchor="ctr"/>
                </a:tc>
                <a:extLst>
                  <a:ext uri="{0D108BD9-81ED-4DB2-BD59-A6C34878D82A}">
                    <a16:rowId xmlns:a16="http://schemas.microsoft.com/office/drawing/2014/main" val="340840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Content-Length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Размер тела в байтах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9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Content-Type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Позволяет клиенту определить MIME тип документа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702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URL </a:t>
                      </a:r>
                      <a:r>
                        <a:rPr lang="ru-RU" dirty="0"/>
                        <a:t>документа (используется в ответе при переадресации)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2124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User-Agent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 клиента, с которого отправлен 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03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Cache-Control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Управление кешированием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488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489223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5C374-01FA-4C23-993F-ADFA1FAEC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MIME</a:t>
            </a:r>
            <a:r>
              <a:rPr lang="ru-RU" dirty="0"/>
              <a:t>-типы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FB1F6C-F09F-4D61-B4BD-B1AA511C8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141"/>
            <a:ext cx="10515600" cy="55427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 </a:t>
            </a:r>
            <a:r>
              <a:rPr lang="ru-RU" dirty="0" err="1"/>
              <a:t>Multipurpose</a:t>
            </a:r>
            <a:r>
              <a:rPr lang="ru-RU" dirty="0"/>
              <a:t> </a:t>
            </a:r>
            <a:r>
              <a:rPr lang="ru-RU" dirty="0" err="1"/>
              <a:t>Internet</a:t>
            </a:r>
            <a:r>
              <a:rPr lang="ru-RU" dirty="0"/>
              <a:t> </a:t>
            </a:r>
            <a:r>
              <a:rPr lang="ru-RU" dirty="0" err="1"/>
              <a:t>Mail</a:t>
            </a:r>
            <a:r>
              <a:rPr lang="ru-RU" dirty="0"/>
              <a:t> </a:t>
            </a:r>
            <a:r>
              <a:rPr lang="ru-RU" dirty="0" err="1"/>
              <a:t>Extensions</a:t>
            </a:r>
            <a:r>
              <a:rPr lang="ru-RU" dirty="0"/>
              <a:t> — многоцелевые расширения интернет-почты) — стандарт, описывающий передачу различных типов данных по электронной почте, а также, в общем случае, спецификация для кодирования информации и форматирования сообщений таким образом, чтобы их можно было пересылать по Интернету.</a:t>
            </a:r>
            <a:endParaRPr lang="en-US" dirty="0"/>
          </a:p>
          <a:p>
            <a:r>
              <a:rPr lang="ru-RU" dirty="0"/>
              <a:t>Базовые типы передаваемых данных: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application;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audio;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example;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image;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message;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multipart;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text;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video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025861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0E8F3D0-380C-4B59-AD16-BE56BE6B6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MIME-</a:t>
            </a:r>
            <a:r>
              <a:rPr lang="ru-RU" dirty="0"/>
              <a:t>типы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61C0C62-B113-410A-A42A-374EE4E11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image/gif</a:t>
            </a:r>
            <a:endParaRPr lang="ru-RU" dirty="0"/>
          </a:p>
          <a:p>
            <a:r>
              <a:rPr lang="en-US" dirty="0"/>
              <a:t>image/jpeg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pjpeg</a:t>
            </a:r>
            <a:endParaRPr lang="ru-RU" dirty="0"/>
          </a:p>
          <a:p>
            <a:r>
              <a:rPr lang="en-US" dirty="0"/>
              <a:t>image/</a:t>
            </a:r>
            <a:r>
              <a:rPr lang="en-US" dirty="0" err="1"/>
              <a:t>png</a:t>
            </a:r>
            <a:endParaRPr lang="ru-RU" dirty="0"/>
          </a:p>
          <a:p>
            <a:r>
              <a:rPr lang="en-US" dirty="0"/>
              <a:t>text/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text/csv</a:t>
            </a:r>
          </a:p>
          <a:p>
            <a:r>
              <a:rPr lang="en-US" dirty="0"/>
              <a:t>text/html</a:t>
            </a:r>
          </a:p>
          <a:p>
            <a:r>
              <a:rPr lang="en-US" dirty="0"/>
              <a:t>audio/mp4</a:t>
            </a:r>
            <a:endParaRPr lang="ru-RU" dirty="0"/>
          </a:p>
          <a:p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884E19-6EF9-4F5A-869A-1E7BC5B70A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application/vnd.ms-</a:t>
            </a:r>
            <a:r>
              <a:rPr lang="en-US" dirty="0" err="1"/>
              <a:t>powerpoint</a:t>
            </a:r>
            <a:endParaRPr lang="en-US" dirty="0"/>
          </a:p>
          <a:p>
            <a:r>
              <a:rPr lang="en-US" dirty="0"/>
              <a:t>application/</a:t>
            </a:r>
            <a:r>
              <a:rPr lang="en-US" dirty="0" err="1"/>
              <a:t>msword</a:t>
            </a:r>
            <a:endParaRPr lang="en-US" dirty="0"/>
          </a:p>
          <a:p>
            <a:r>
              <a:rPr lang="en-US" dirty="0"/>
              <a:t>multipart/form-data</a:t>
            </a:r>
          </a:p>
          <a:p>
            <a:r>
              <a:rPr lang="en-US" dirty="0"/>
              <a:t>multipart/signed</a:t>
            </a:r>
          </a:p>
          <a:p>
            <a:r>
              <a:rPr lang="en-US" dirty="0"/>
              <a:t>multipart/encrypted</a:t>
            </a:r>
          </a:p>
          <a:p>
            <a:r>
              <a:rPr lang="en-US" dirty="0"/>
              <a:t>application/json</a:t>
            </a:r>
          </a:p>
          <a:p>
            <a:r>
              <a:rPr lang="en-US" dirty="0"/>
              <a:t>application/zip</a:t>
            </a:r>
          </a:p>
          <a:p>
            <a:r>
              <a:rPr lang="en-US" dirty="0"/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305534130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DCC1ED-D4DE-4AB9-892F-DDCDAAF4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D5011BFC-89AA-4E7C-A163-3F037868152F}"/>
              </a:ext>
            </a:extLst>
          </p:cNvPr>
          <p:cNvGrpSpPr/>
          <p:nvPr/>
        </p:nvGrpSpPr>
        <p:grpSpPr>
          <a:xfrm>
            <a:off x="2913321" y="1993605"/>
            <a:ext cx="4837814" cy="3710763"/>
            <a:chOff x="2913321" y="1993605"/>
            <a:chExt cx="4837814" cy="3710763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7D5C0A7-9C4E-4E2C-BFAC-8E0A85C20422}"/>
                </a:ext>
              </a:extLst>
            </p:cNvPr>
            <p:cNvSpPr/>
            <p:nvPr/>
          </p:nvSpPr>
          <p:spPr>
            <a:xfrm>
              <a:off x="2913321" y="1993605"/>
              <a:ext cx="4837814" cy="371076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7F0705E6-C611-4372-A47E-8F9545AD43CD}"/>
                </a:ext>
              </a:extLst>
            </p:cNvPr>
            <p:cNvSpPr/>
            <p:nvPr/>
          </p:nvSpPr>
          <p:spPr>
            <a:xfrm>
              <a:off x="3317358" y="2227521"/>
              <a:ext cx="4114800" cy="797442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ru-RU" dirty="0"/>
                <a:t>КОД  ОПИСАНИЕ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2F8F95CA-83E1-48D0-A11E-7C360261B384}"/>
                </a:ext>
              </a:extLst>
            </p:cNvPr>
            <p:cNvSpPr/>
            <p:nvPr/>
          </p:nvSpPr>
          <p:spPr>
            <a:xfrm>
              <a:off x="3317358" y="3120656"/>
              <a:ext cx="4114800" cy="1509823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ЗАГОЛОВОК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7A86A67-41AC-4575-AE0F-EB8C42416A6E}"/>
                </a:ext>
              </a:extLst>
            </p:cNvPr>
            <p:cNvSpPr/>
            <p:nvPr/>
          </p:nvSpPr>
          <p:spPr>
            <a:xfrm>
              <a:off x="3498112" y="3939362"/>
              <a:ext cx="3827721" cy="4572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 : ЗНАЧЕНИЕ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B735A75F-60EA-4B74-826F-62DFF152B4AF}"/>
                </a:ext>
              </a:extLst>
            </p:cNvPr>
            <p:cNvSpPr/>
            <p:nvPr/>
          </p:nvSpPr>
          <p:spPr>
            <a:xfrm>
              <a:off x="3317358" y="4800600"/>
              <a:ext cx="4114800" cy="680484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ТЕЛО ОТВЕТА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290022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088648"/>
              </p:ext>
            </p:extLst>
          </p:nvPr>
        </p:nvGraphicFramePr>
        <p:xfrm>
          <a:off x="838200" y="1474751"/>
          <a:ext cx="10515600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9577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9206023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Класс кода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процессе передачи.</a:t>
                      </a:r>
                    </a:p>
                    <a:p>
                      <a:r>
                        <a:rPr lang="ru-RU" dirty="0"/>
                        <a:t>Сами сообщения от сервера содержат только стартовую строку ответа и, если требуется, несколько специфичных для ответа полей заголовка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успешного принятия и обработки запроса клиента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Сообщает клиенту, что для успешного выполнения операции необходимо сделать другой запрос (как правило по другому URI). Из данного класса пять кодов 301, 302, 303, 305 и 307 относятся непосредственно к </a:t>
                      </a:r>
                      <a:r>
                        <a:rPr lang="ru-RU" dirty="0" err="1"/>
                        <a:t>перенаправлениям</a:t>
                      </a:r>
                      <a:r>
                        <a:rPr lang="ru-RU" dirty="0"/>
                        <a:t> (</a:t>
                      </a:r>
                      <a:r>
                        <a:rPr lang="ru-RU" dirty="0" err="1"/>
                        <a:t>редирект</a:t>
                      </a:r>
                      <a:r>
                        <a:rPr lang="ru-RU" dirty="0"/>
                        <a:t>). Адрес, по которому клиенту следует произвести запрос, сервер указывает в заголовке </a:t>
                      </a:r>
                      <a:r>
                        <a:rPr lang="ru-RU" dirty="0" err="1"/>
                        <a:t>Location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Указание ошибок со стороны клиента. При использовании всех методов, кроме HEAD, сервер должен вернуть в теле сообщения гипертекстовое пояснение для пользователя.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5xx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Информирование о случаях неудачного выполнения операции по вине сервера. Для всех ситуаций, кроме использования метода HEAD, сервер должен включать в тело сообщения объяснение, которое клиент отобразит пользователю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521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AAF1A6-DAE8-4784-9F94-222E67E26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Коды </a:t>
            </a:r>
            <a:r>
              <a:rPr lang="en-US" dirty="0"/>
              <a:t>http-</a:t>
            </a:r>
            <a:r>
              <a:rPr lang="ru-RU" dirty="0"/>
              <a:t>ответа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8BA7ACC-2CD6-4C3B-BC7D-E51FC7B616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166924"/>
              </p:ext>
            </p:extLst>
          </p:nvPr>
        </p:nvGraphicFramePr>
        <p:xfrm>
          <a:off x="825794" y="1651058"/>
          <a:ext cx="10515601" cy="503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782">
                  <a:extLst>
                    <a:ext uri="{9D8B030D-6E8A-4147-A177-3AD203B41FA5}">
                      <a16:colId xmlns:a16="http://schemas.microsoft.com/office/drawing/2014/main" val="2284258943"/>
                    </a:ext>
                  </a:extLst>
                </a:gridCol>
                <a:gridCol w="2275367">
                  <a:extLst>
                    <a:ext uri="{9D8B030D-6E8A-4147-A177-3AD203B41FA5}">
                      <a16:colId xmlns:a16="http://schemas.microsoft.com/office/drawing/2014/main" val="3012814677"/>
                    </a:ext>
                  </a:extLst>
                </a:gridCol>
                <a:gridCol w="6994452">
                  <a:extLst>
                    <a:ext uri="{9D8B030D-6E8A-4147-A177-3AD203B41FA5}">
                      <a16:colId xmlns:a16="http://schemas.microsoft.com/office/drawing/2014/main" val="2582536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Комментарий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55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OK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Успешный запрос. Если клиентом были запрошены какие-либо данные, то они находятся в заголовке и/или теле сообщения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980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err="1"/>
                        <a:t>Moved</a:t>
                      </a:r>
                      <a:r>
                        <a:rPr lang="ru-RU" dirty="0"/>
                        <a:t> </a:t>
                      </a:r>
                      <a:r>
                        <a:rPr lang="ru-RU" dirty="0" err="1"/>
                        <a:t>Permanently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Запрошенный документ был окончательно перенесен на новый URI, указанный в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заголовка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85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Unauthorized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Для доступа к запрашиваемому ресурсу требуется аутентификация. В заголовке ответ должен содержать поле WWW-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Authenticate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перечнем условий аутентификации. Клиент может повторить запрос, включив в заголовок сообщения поле 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Authorization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 требуемыми для аутентификации данными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945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Forbidden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он отказывается его выполнять из-за ограничений в доступе для клиента к указанному ресурсу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5082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Found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Сервер понял запрос, но не нашёл соответствующего ресурса по указанному URI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63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Internal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Server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Error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внутренняя ошибка сервера, которая не входит в рамки остальных ошибок класса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25761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5E6174C-9DAA-400E-865A-63652340BC5F}"/>
              </a:ext>
            </a:extLst>
          </p:cNvPr>
          <p:cNvSpPr txBox="1"/>
          <p:nvPr/>
        </p:nvSpPr>
        <p:spPr>
          <a:xfrm>
            <a:off x="825794" y="1118979"/>
            <a:ext cx="3644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Часто используемые коды ошибок</a:t>
            </a:r>
            <a:r>
              <a:rPr lang="en-US" dirty="0"/>
              <a:t>: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033205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3253B5-E91F-4526-A27D-A17792A2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Выполнения </a:t>
            </a:r>
            <a:r>
              <a:rPr lang="en-US" dirty="0"/>
              <a:t>http-</a:t>
            </a:r>
            <a:r>
              <a:rPr lang="ru-RU" dirty="0"/>
              <a:t>запроса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A393272-CE60-4BA9-8F83-05ABD1BFE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выполнения </a:t>
            </a:r>
            <a:r>
              <a:rPr lang="en-US" dirty="0"/>
              <a:t>http-</a:t>
            </a:r>
            <a:r>
              <a:rPr lang="ru-RU" dirty="0"/>
              <a:t>запросов необходимо:</a:t>
            </a:r>
          </a:p>
          <a:p>
            <a:pPr lvl="1"/>
            <a:r>
              <a:rPr lang="ru-RU" dirty="0"/>
              <a:t>Воспользоваться библиотекой </a:t>
            </a:r>
            <a:r>
              <a:rPr lang="en-US" dirty="0"/>
              <a:t>Requests </a:t>
            </a:r>
            <a:r>
              <a:rPr lang="ru-RU" dirty="0"/>
              <a:t>или </a:t>
            </a:r>
            <a:r>
              <a:rPr lang="en-US" dirty="0" err="1"/>
              <a:t>aiohttp</a:t>
            </a:r>
            <a:endParaRPr lang="en-US" dirty="0"/>
          </a:p>
          <a:p>
            <a:pPr lvl="1"/>
            <a:r>
              <a:rPr lang="ru-RU" dirty="0"/>
              <a:t>Сформировать </a:t>
            </a:r>
            <a:r>
              <a:rPr lang="en-US" dirty="0"/>
              <a:t>URL </a:t>
            </a:r>
            <a:r>
              <a:rPr lang="ru-RU" dirty="0"/>
              <a:t>запроса и передать необходимые данные</a:t>
            </a:r>
          </a:p>
          <a:p>
            <a:pPr lvl="1"/>
            <a:r>
              <a:rPr lang="ru-RU" dirty="0"/>
              <a:t>Проанализировать код ответа</a:t>
            </a:r>
          </a:p>
          <a:p>
            <a:pPr lvl="1"/>
            <a:r>
              <a:rPr lang="ru-RU" dirty="0"/>
              <a:t>Извлечь полученные данные из ответа</a:t>
            </a:r>
          </a:p>
        </p:txBody>
      </p:sp>
    </p:spTree>
    <p:extLst>
      <p:ext uri="{BB962C8B-B14F-4D97-AF65-F5344CB8AC3E}">
        <p14:creationId xmlns:p14="http://schemas.microsoft.com/office/powerpoint/2010/main" val="246174181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DB4431-72B5-4E7F-ACD5-F709273F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Библиотека </a:t>
            </a:r>
            <a:r>
              <a:rPr lang="en-US" dirty="0"/>
              <a:t>Requests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2D84BBF-3C08-4A05-8EF7-FC8313D358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40852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5214">
                  <a:extLst>
                    <a:ext uri="{9D8B030D-6E8A-4147-A177-3AD203B41FA5}">
                      <a16:colId xmlns:a16="http://schemas.microsoft.com/office/drawing/2014/main" val="385893638"/>
                    </a:ext>
                  </a:extLst>
                </a:gridCol>
                <a:gridCol w="7430386">
                  <a:extLst>
                    <a:ext uri="{9D8B030D-6E8A-4147-A177-3AD203B41FA5}">
                      <a16:colId xmlns:a16="http://schemas.microsoft.com/office/drawing/2014/main" val="4142798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527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requests.get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GET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211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requests.post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POST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262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requests.delete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DELETE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793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requests.head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Выполнить </a:t>
                      </a:r>
                      <a:r>
                        <a:rPr lang="en-US" dirty="0"/>
                        <a:t>HEAD </a:t>
                      </a:r>
                      <a:r>
                        <a:rPr lang="ru-RU" dirty="0"/>
                        <a:t>запрос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89716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905870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B23198-7731-45E7-8CD1-4635B513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</a:t>
            </a:r>
            <a:r>
              <a:rPr lang="en-US" dirty="0"/>
              <a:t>http-</a:t>
            </a:r>
            <a:r>
              <a:rPr lang="ru-RU" dirty="0"/>
              <a:t>ответа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A14F2-82D3-4924-B916-3B63D479CAB7}"/>
              </a:ext>
            </a:extLst>
          </p:cNvPr>
          <p:cNvSpPr txBox="1"/>
          <p:nvPr/>
        </p:nvSpPr>
        <p:spPr>
          <a:xfrm>
            <a:off x="940982" y="3320652"/>
            <a:ext cx="697495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'http://learn.python.ru'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(response)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6C64A3-018B-46C5-94E1-A874218E72FB}"/>
              </a:ext>
            </a:extLst>
          </p:cNvPr>
          <p:cNvSpPr/>
          <p:nvPr/>
        </p:nvSpPr>
        <p:spPr>
          <a:xfrm>
            <a:off x="8559209" y="3833778"/>
            <a:ext cx="2945219" cy="923331"/>
          </a:xfrm>
          <a:prstGeom prst="wedgeRectCallout">
            <a:avLst>
              <a:gd name="adj1" fmla="val -83288"/>
              <a:gd name="adj2" fmla="val -365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запроса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339EE345-D05D-41AC-B2B4-B52C55B2D464}"/>
              </a:ext>
            </a:extLst>
          </p:cNvPr>
          <p:cNvSpPr/>
          <p:nvPr/>
        </p:nvSpPr>
        <p:spPr>
          <a:xfrm>
            <a:off x="4625163" y="1403498"/>
            <a:ext cx="2073349" cy="744279"/>
          </a:xfrm>
          <a:prstGeom prst="wedgeRectCallout">
            <a:avLst>
              <a:gd name="adj1" fmla="val -153141"/>
              <a:gd name="adj2" fmla="val 2182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Импорт библиотеки	</a:t>
            </a:r>
          </a:p>
        </p:txBody>
      </p:sp>
    </p:spTree>
    <p:extLst>
      <p:ext uri="{BB962C8B-B14F-4D97-AF65-F5344CB8AC3E}">
        <p14:creationId xmlns:p14="http://schemas.microsoft.com/office/powerpoint/2010/main" val="178179619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196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Нашему боту необходимо получать курс валют с сервера Центробанка</a:t>
            </a:r>
          </a:p>
          <a:p>
            <a:r>
              <a:rPr lang="ru-RU" dirty="0"/>
              <a:t>Ознакомьтесь с возможностями этого сервиса используя официальную документацию </a:t>
            </a:r>
            <a:r>
              <a:rPr lang="en-US" dirty="0">
                <a:hlinkClick r:id="rId2"/>
              </a:rPr>
              <a:t>https://cbu.uz/ru/arkhiv-kursov-valyut/veb-masteram/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A771CA-1DF5-4D55-921D-3E5E03838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952"/>
          <a:stretch/>
        </p:blipFill>
        <p:spPr>
          <a:xfrm>
            <a:off x="2296633" y="3429000"/>
            <a:ext cx="6854456" cy="32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962619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BFE0CA-3C12-4DB9-BA73-92E8A0EFE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Сформируем запрос, который позволит узнать курс национальной валюты к Российскому рублю</a:t>
            </a:r>
          </a:p>
          <a:p>
            <a:r>
              <a:rPr lang="ru-RU" dirty="0"/>
              <a:t>Будем получать ответ в формате </a:t>
            </a:r>
            <a:r>
              <a:rPr lang="en-US" dirty="0"/>
              <a:t>JSON</a:t>
            </a:r>
          </a:p>
          <a:p>
            <a:r>
              <a:rPr lang="ru-RU" dirty="0"/>
              <a:t>Для запроса, согласно описанию, будем использовать </a:t>
            </a:r>
            <a:r>
              <a:rPr lang="en-US" dirty="0"/>
              <a:t>URL: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http://cbu.uz/ru/arkhiv-kursov-valyut/json/RUB/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409778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2036C-EEAD-46CD-93B6-9BDECD3E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Разработка </a:t>
            </a:r>
            <a:r>
              <a:rPr lang="en-US" dirty="0"/>
              <a:t>http-</a:t>
            </a:r>
            <a:r>
              <a:rPr lang="ru-RU" dirty="0"/>
              <a:t>клиента для сервиса Центробанка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D5F6E7-715E-422F-8DA8-C6D6C4BD2438}"/>
              </a:ext>
            </a:extLst>
          </p:cNvPr>
          <p:cNvSpPr txBox="1"/>
          <p:nvPr/>
        </p:nvSpPr>
        <p:spPr>
          <a:xfrm>
            <a:off x="308344" y="2274838"/>
            <a:ext cx="9590568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'http://cbu.uz/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ru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arkhiv-kursov-valyut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/json/RUB/'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result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"Rate"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Ошибка:</a:t>
            </a:r>
            <a:r>
              <a:rPr lang="ru-RU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C7BDE23-5A62-4D0A-A216-45858A533A09}"/>
              </a:ext>
            </a:extLst>
          </p:cNvPr>
          <p:cNvSpPr/>
          <p:nvPr/>
        </p:nvSpPr>
        <p:spPr>
          <a:xfrm>
            <a:off x="4136065" y="5514182"/>
            <a:ext cx="3104707" cy="935665"/>
          </a:xfrm>
          <a:prstGeom prst="wedgeRectCallout">
            <a:avLst>
              <a:gd name="adj1" fmla="val -118436"/>
              <a:gd name="adj2" fmla="val -218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Извлекаем объект с данными. Сервис возвращает массив объектов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D9FB683F-8D8C-4765-9C01-CA5002B14D82}"/>
              </a:ext>
            </a:extLst>
          </p:cNvPr>
          <p:cNvSpPr/>
          <p:nvPr/>
        </p:nvSpPr>
        <p:spPr>
          <a:xfrm>
            <a:off x="7899990" y="5433238"/>
            <a:ext cx="3453809" cy="1027242"/>
          </a:xfrm>
          <a:prstGeom prst="wedgeRectCallout">
            <a:avLst>
              <a:gd name="adj1" fmla="val -183230"/>
              <a:gd name="adj2" fmla="val -1848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курс валют. Могут быть другие имена, например </a:t>
            </a:r>
            <a:r>
              <a:rPr lang="en-US" dirty="0"/>
              <a:t>Nominal, Diff </a:t>
            </a:r>
            <a:r>
              <a:rPr lang="ru-RU" dirty="0"/>
              <a:t>и т.д.</a:t>
            </a:r>
          </a:p>
        </p:txBody>
      </p:sp>
    </p:spTree>
    <p:extLst>
      <p:ext uri="{BB962C8B-B14F-4D97-AF65-F5344CB8AC3E}">
        <p14:creationId xmlns:p14="http://schemas.microsoft.com/office/powerpoint/2010/main" val="228712224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A0C5B-22B2-4725-A4B6-9739463F6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сервисом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0984BF-9A5C-4403-9655-3F8E6946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скрипт, который получает курс валюты за указанную дату</a:t>
            </a:r>
          </a:p>
          <a:p>
            <a:r>
              <a:rPr lang="ru-RU" dirty="0"/>
              <a:t>Напишите скрипт, который получает курс по всем валютам за указанную дату</a:t>
            </a:r>
          </a:p>
          <a:p>
            <a:r>
              <a:rPr lang="ru-RU" dirty="0"/>
              <a:t>Напишите скрипт, который получает курс </a:t>
            </a:r>
            <a:r>
              <a:rPr lang="en-US" dirty="0"/>
              <a:t>USD </a:t>
            </a:r>
            <a:r>
              <a:rPr lang="ru-RU" dirty="0"/>
              <a:t>за указанную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449639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FAD3F-3EA9-43CD-86BD-35D8441B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http-</a:t>
            </a:r>
            <a:r>
              <a:rPr lang="ru-RU" dirty="0"/>
              <a:t>запрос с параметрами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FDC34-EED6-4378-ADFD-1FEF3A7F8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04924"/>
          </a:xfrm>
        </p:spPr>
        <p:txBody>
          <a:bodyPr/>
          <a:lstStyle/>
          <a:p>
            <a:r>
              <a:rPr lang="ru-RU" dirty="0"/>
              <a:t>Выполняем </a:t>
            </a:r>
            <a:r>
              <a:rPr lang="en-US" dirty="0"/>
              <a:t>get </a:t>
            </a:r>
            <a:r>
              <a:rPr lang="ru-RU" dirty="0"/>
              <a:t>запрос с параметрами: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FEE0AA-739A-4AC0-B783-A9757F731A0F}"/>
              </a:ext>
            </a:extLst>
          </p:cNvPr>
          <p:cNvSpPr txBox="1"/>
          <p:nvPr/>
        </p:nvSpPr>
        <p:spPr>
          <a:xfrm>
            <a:off x="1337930" y="3030578"/>
            <a:ext cx="8144539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payload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'value1'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'value2'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'https://httpbin.org/get'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params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=payload)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699187A2-E154-4F06-8165-E520ACEFFC78}"/>
              </a:ext>
            </a:extLst>
          </p:cNvPr>
          <p:cNvSpPr/>
          <p:nvPr/>
        </p:nvSpPr>
        <p:spPr>
          <a:xfrm>
            <a:off x="7485320" y="4742121"/>
            <a:ext cx="3710763" cy="1435395"/>
          </a:xfrm>
          <a:prstGeom prst="wedgeRectCallout">
            <a:avLst>
              <a:gd name="adj1" fmla="val -39560"/>
              <a:gd name="adj2" fmla="val -102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должен содержать словарь из которого будут сформированы параметры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3930216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 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FA82F3-BEE2-4D98-8AD3-1DB7CAF7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Загружаем файл на сервер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298B8-92E0-4BDB-8CBD-EF06BA1E1BE2}"/>
              </a:ext>
            </a:extLst>
          </p:cNvPr>
          <p:cNvSpPr txBox="1"/>
          <p:nvPr/>
        </p:nvSpPr>
        <p:spPr>
          <a:xfrm>
            <a:off x="838200" y="2328001"/>
            <a:ext cx="9039447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"&lt;h1&gt;test&lt;/h1&gt;"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'file'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'text/html'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requests.post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'https://httpbin.org/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post'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D29040DD-FA4F-4960-8DBC-95763ECA9B03}"/>
              </a:ext>
            </a:extLst>
          </p:cNvPr>
          <p:cNvSpPr/>
          <p:nvPr/>
        </p:nvSpPr>
        <p:spPr>
          <a:xfrm>
            <a:off x="8676167" y="563526"/>
            <a:ext cx="2677633" cy="1127162"/>
          </a:xfrm>
          <a:prstGeom prst="wedgeRectCallout">
            <a:avLst>
              <a:gd name="adj1" fmla="val -266233"/>
              <a:gd name="adj2" fmla="val 194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Словарь содержит кортеж из имени файла, его содержимого и </a:t>
            </a:r>
            <a:r>
              <a:rPr lang="en-US" dirty="0"/>
              <a:t>MIME </a:t>
            </a:r>
            <a:r>
              <a:rPr lang="ru-RU" dirty="0"/>
              <a:t>типа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CC2717B-D9B3-48CE-9CE6-658BC149781D}"/>
              </a:ext>
            </a:extLst>
          </p:cNvPr>
          <p:cNvSpPr/>
          <p:nvPr/>
        </p:nvSpPr>
        <p:spPr>
          <a:xfrm>
            <a:off x="9198934" y="4284920"/>
            <a:ext cx="2677633" cy="1325563"/>
          </a:xfrm>
          <a:prstGeom prst="wedgeRectCallout">
            <a:avLst>
              <a:gd name="adj1" fmla="val -112776"/>
              <a:gd name="adj2" fmla="val -878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Именованный параметр  </a:t>
            </a:r>
            <a:r>
              <a:rPr lang="en-US" dirty="0"/>
              <a:t>files </a:t>
            </a:r>
            <a:r>
              <a:rPr lang="ru-RU" dirty="0"/>
              <a:t>содержит</a:t>
            </a:r>
            <a:r>
              <a:rPr lang="en-US" dirty="0"/>
              <a:t> </a:t>
            </a:r>
            <a:r>
              <a:rPr lang="ru-RU" dirty="0"/>
              <a:t>ссылку на словарь с описанием </a:t>
            </a:r>
            <a:r>
              <a:rPr lang="ru-RU" dirty="0" err="1"/>
              <a:t>щагружаемого</a:t>
            </a:r>
            <a:r>
              <a:rPr lang="ru-RU" dirty="0"/>
              <a:t> файла </a:t>
            </a:r>
          </a:p>
        </p:txBody>
      </p:sp>
    </p:spTree>
    <p:extLst>
      <p:ext uri="{BB962C8B-B14F-4D97-AF65-F5344CB8AC3E}">
        <p14:creationId xmlns:p14="http://schemas.microsoft.com/office/powerpoint/2010/main" val="11107077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</a:t>
            </a:r>
            <a:r>
              <a:rPr lang="en-US" dirty="0"/>
              <a:t>Requests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3302" y="1825625"/>
            <a:ext cx="4908698" cy="4351338"/>
          </a:xfrm>
        </p:spPr>
        <p:txBody>
          <a:bodyPr>
            <a:normAutofit/>
          </a:bodyPr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</a:t>
            </a:r>
            <a:r>
              <a:rPr lang="en-US" dirty="0"/>
              <a:t> Requests</a:t>
            </a:r>
            <a:r>
              <a:rPr lang="ru-RU" dirty="0"/>
              <a:t>!</a:t>
            </a:r>
            <a:endParaRPr lang="en-US" dirty="0"/>
          </a:p>
          <a:p>
            <a:r>
              <a:rPr lang="ru-RU" dirty="0"/>
              <a:t>Часто используемые:</a:t>
            </a:r>
          </a:p>
          <a:p>
            <a:pPr lvl="1"/>
            <a:r>
              <a:rPr lang="en-US" dirty="0" err="1"/>
              <a:t>ConnectionError</a:t>
            </a:r>
            <a:endParaRPr lang="ru-RU" dirty="0"/>
          </a:p>
          <a:p>
            <a:pPr lvl="1"/>
            <a:r>
              <a:rPr lang="en-US" dirty="0" err="1"/>
              <a:t>requests.exceptions</a:t>
            </a:r>
            <a:r>
              <a:rPr lang="en-US" dirty="0"/>
              <a:t>.</a:t>
            </a:r>
            <a:br>
              <a:rPr lang="ru-RU" dirty="0"/>
            </a:br>
            <a:r>
              <a:rPr lang="en-US" dirty="0" err="1"/>
              <a:t>RequestException</a:t>
            </a:r>
            <a:endParaRPr lang="ru-RU" dirty="0"/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854479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E9DD6-28BC-4BD3-B0A8-CA21C481B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</a:t>
            </a:r>
            <a:r>
              <a:rPr lang="ru-RU" dirty="0" err="1"/>
              <a:t>валютообменник</a:t>
            </a:r>
            <a:r>
              <a:rPr lang="ru-RU" dirty="0"/>
              <a:t>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D801B-71BD-4F88-8F4D-45DE26A3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Закончите задачу</a:t>
            </a:r>
          </a:p>
          <a:p>
            <a:r>
              <a:rPr lang="ru-RU" dirty="0"/>
              <a:t>Бот вызывает функцию, в которой передается запрос пользователя</a:t>
            </a:r>
          </a:p>
          <a:p>
            <a:r>
              <a:rPr lang="ru-RU" dirty="0"/>
              <a:t>Ваша функция должна получить курс валюты с сервера Центробанка, записать ответ в удобную для чтения человеком строку и вернуть эту строку как ответ от сервера</a:t>
            </a:r>
          </a:p>
          <a:p>
            <a:r>
              <a:rPr lang="ru-RU" dirty="0"/>
              <a:t>Обработайте ошибку </a:t>
            </a:r>
            <a:r>
              <a:rPr lang="en-US" dirty="0" err="1"/>
              <a:t>ConnectionError</a:t>
            </a:r>
            <a:r>
              <a:rPr lang="ru-RU" dirty="0"/>
              <a:t>, которая выбрасывается, когда ваш клиент не может подключиться к сервису</a:t>
            </a:r>
          </a:p>
          <a:p>
            <a:r>
              <a:rPr lang="ru-RU" dirty="0"/>
              <a:t>После получения ответа всегда проверяйте его статус. Если статус не равен 200, значит ответ не полный, либо содержит ошибку</a:t>
            </a:r>
          </a:p>
        </p:txBody>
      </p:sp>
    </p:spTree>
    <p:extLst>
      <p:ext uri="{BB962C8B-B14F-4D97-AF65-F5344CB8AC3E}">
        <p14:creationId xmlns:p14="http://schemas.microsoft.com/office/powerpoint/2010/main" val="3906387799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A3E04-119C-40B0-A36D-D1F86D0F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</a:t>
            </a:r>
            <a:br>
              <a:rPr lang="ru-RU" dirty="0"/>
            </a:br>
            <a:r>
              <a:rPr lang="ru-RU" dirty="0"/>
              <a:t>собственного</a:t>
            </a:r>
            <a:br>
              <a:rPr lang="ru-RU" dirty="0"/>
            </a:br>
            <a:r>
              <a:rPr lang="ru-RU" dirty="0"/>
              <a:t>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9790696-BC6E-469E-863C-47BFD275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III</a:t>
            </a:r>
            <a:endParaRPr lang="ru-RU" dirty="0"/>
          </a:p>
        </p:txBody>
      </p:sp>
      <p:pic>
        <p:nvPicPr>
          <p:cNvPr id="1026" name="Picture 2" descr="Bot Colorful Robot - Free image on Pixabay">
            <a:extLst>
              <a:ext uri="{FF2B5EF4-FFF2-40B4-BE49-F238E27FC236}">
                <a16:creationId xmlns:a16="http://schemas.microsoft.com/office/drawing/2014/main" id="{0A2B488C-C6C9-4C0C-A1B3-0C686E219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439" y="13438"/>
            <a:ext cx="6844562" cy="684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16629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DFD5B-DA88-4E03-9785-96086A133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862B95-9B22-44F4-AB23-71340CD18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10</a:t>
            </a:r>
          </a:p>
        </p:txBody>
      </p:sp>
    </p:spTree>
    <p:extLst>
      <p:ext uri="{BB962C8B-B14F-4D97-AF65-F5344CB8AC3E}">
        <p14:creationId xmlns:p14="http://schemas.microsoft.com/office/powerpoint/2010/main" val="2284471212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4B8E7F-27F4-428B-AF8F-5324E51A0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1E7B6E-B52D-4EA7-A8D6-ADC81E5CE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10"/>
            <a:ext cx="10515600" cy="4798459"/>
          </a:xfrm>
        </p:spPr>
        <p:txBody>
          <a:bodyPr>
            <a:normAutofit/>
          </a:bodyPr>
          <a:lstStyle/>
          <a:p>
            <a:r>
              <a:rPr lang="ru-RU" dirty="0"/>
              <a:t>Программный код часто изменяется</a:t>
            </a:r>
          </a:p>
          <a:p>
            <a:r>
              <a:rPr lang="ru-RU" dirty="0"/>
              <a:t>Некоторые изменения, в которых есть разные ошибки, могут серьезно нарушить проект</a:t>
            </a:r>
          </a:p>
          <a:p>
            <a:r>
              <a:rPr lang="ru-RU" dirty="0"/>
              <a:t>Программистам необходимо средство, которое позволяет контролировать изменения в коде, при необходимости возвращаясь к старым вариантам кода</a:t>
            </a:r>
          </a:p>
          <a:p>
            <a:r>
              <a:rPr lang="ru-RU" dirty="0"/>
              <a:t>Программистам необходимо средство</a:t>
            </a:r>
            <a:br>
              <a:rPr lang="ru-RU" dirty="0"/>
            </a:br>
            <a:r>
              <a:rPr lang="ru-RU" dirty="0"/>
              <a:t>для совместной работы над кодом</a:t>
            </a:r>
          </a:p>
          <a:p>
            <a:r>
              <a:rPr lang="ru-RU" dirty="0"/>
              <a:t>Для этого используются системы</a:t>
            </a:r>
            <a:br>
              <a:rPr lang="ru-RU" dirty="0"/>
            </a:br>
            <a:r>
              <a:rPr lang="ru-RU" dirty="0"/>
              <a:t>контроля версий</a:t>
            </a:r>
          </a:p>
        </p:txBody>
      </p:sp>
      <p:sp>
        <p:nvSpPr>
          <p:cNvPr id="6" name="AutoShape 6" descr="Software developer character set - Openclipart">
            <a:extLst>
              <a:ext uri="{FF2B5EF4-FFF2-40B4-BE49-F238E27FC236}">
                <a16:creationId xmlns:a16="http://schemas.microsoft.com/office/drawing/2014/main" id="{1E2D64AB-D03F-4BD6-B3D7-5F26AD9A2A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80A2C8-4D1D-4E34-8A3F-E599FE1FA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302" y="4193670"/>
            <a:ext cx="4759841" cy="2532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8901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Git</a:t>
            </a:r>
            <a:r>
              <a:rPr lang="ru-RU" dirty="0"/>
              <a:t> (произносится «гит») — распределённая система управления версиями</a:t>
            </a:r>
          </a:p>
          <a:p>
            <a:r>
              <a:rPr lang="ru-RU" dirty="0" err="1"/>
              <a:t>Git</a:t>
            </a:r>
            <a:r>
              <a:rPr lang="ru-RU" dirty="0"/>
              <a:t> поддерживает быстрое разделение и слияние версий, включает инструменты для визуализации и навигации по нелинейной истории разработки</a:t>
            </a:r>
          </a:p>
          <a:p>
            <a:r>
              <a:rPr lang="ru-RU" dirty="0" err="1"/>
              <a:t>Git</a:t>
            </a:r>
            <a:r>
              <a:rPr lang="ru-RU" dirty="0"/>
              <a:t> предоставляет каждому разработчику локальную копию всей истории разработки, изменения копируются из одного репозитория в другой</a:t>
            </a:r>
          </a:p>
        </p:txBody>
      </p:sp>
    </p:spTree>
    <p:extLst>
      <p:ext uri="{BB962C8B-B14F-4D97-AF65-F5344CB8AC3E}">
        <p14:creationId xmlns:p14="http://schemas.microsoft.com/office/powerpoint/2010/main" val="4119617538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Репозиторий </a:t>
            </a:r>
            <a:r>
              <a:rPr lang="ru-RU" dirty="0" err="1"/>
              <a:t>Git</a:t>
            </a:r>
            <a:r>
              <a:rPr lang="ru-RU" dirty="0"/>
              <a:t> представляет собой каталог файловой системы, в котором находятся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файлы конфигурации репозитория</a:t>
            </a:r>
            <a:endParaRPr lang="en-US" dirty="0"/>
          </a:p>
          <a:p>
            <a:pPr lvl="1"/>
            <a:r>
              <a:rPr lang="ru-RU" dirty="0"/>
              <a:t>файлы журналов, хранящие операции, выполняемые над репозиторием</a:t>
            </a:r>
            <a:endParaRPr lang="en-US" dirty="0"/>
          </a:p>
          <a:p>
            <a:pPr lvl="1"/>
            <a:r>
              <a:rPr lang="ru-RU" dirty="0"/>
              <a:t>индекс, описывающий расположение файлов</a:t>
            </a:r>
            <a:endParaRPr lang="en-US" dirty="0"/>
          </a:p>
          <a:p>
            <a:pPr lvl="1"/>
            <a:r>
              <a:rPr lang="ru-RU" dirty="0"/>
              <a:t>хранилище, содержащее собственно файлы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505008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FC22C9-2C57-418D-B925-365199458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Система контроля версий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55E744-1DCD-4931-8E5A-F9FBD9C5D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 умолчанию репозиторий хранится в подкаталоге с названием «</a:t>
            </a:r>
            <a:r>
              <a:rPr lang="en-US" dirty="0"/>
              <a:t>.git</a:t>
            </a:r>
            <a:r>
              <a:rPr lang="ru-RU" dirty="0"/>
              <a:t>» в корневом каталоге рабочей копии дерева файлов, хранящегося в репозитории</a:t>
            </a:r>
            <a:endParaRPr lang="en-US" dirty="0"/>
          </a:p>
          <a:p>
            <a:r>
              <a:rPr lang="ru-RU" dirty="0"/>
              <a:t>При импорте нового репозитория автоматически создаётся рабочая копия, соответствующая последнему зафиксированному состоянию импортируемого репозитория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6855164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71B723-7D5B-4FDE-8358-09A7F9968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Создания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2AE830-E1E2-4B68-BA52-41E18FD15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создания локального репозитория выполните в пустом каталоге команду: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init</a:t>
            </a:r>
            <a:endParaRPr lang="en-US" dirty="0"/>
          </a:p>
          <a:p>
            <a:r>
              <a:rPr lang="ru-RU" dirty="0"/>
              <a:t>Для создания локального репозитория на основе существующего удаленного репозитория выполните команду:</a:t>
            </a:r>
          </a:p>
          <a:p>
            <a:pPr marL="0" indent="0" algn="ctr">
              <a:buNone/>
            </a:pPr>
            <a:r>
              <a:rPr lang="en-US" dirty="0"/>
              <a:t>$git clone </a:t>
            </a:r>
            <a:r>
              <a:rPr lang="en-US" dirty="0">
                <a:solidFill>
                  <a:srgbClr val="0070C0"/>
                </a:solidFill>
              </a:rPr>
              <a:t>URL</a:t>
            </a:r>
            <a:r>
              <a:rPr lang="ru-RU" dirty="0">
                <a:solidFill>
                  <a:srgbClr val="0070C0"/>
                </a:solidFill>
              </a:rPr>
              <a:t>РЕПОЗИТОРИЯ</a:t>
            </a:r>
            <a:endParaRPr lang="en-US" dirty="0">
              <a:solidFill>
                <a:srgbClr val="0070C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1390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10B9F9-17B8-44BE-B4B0-A880245A2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Коммит</a:t>
            </a:r>
          </a:p>
        </p:txBody>
      </p:sp>
      <p:pic>
        <p:nvPicPr>
          <p:cNvPr id="2050" name="Picture 2" descr="Хранение данных как снимков проекта во времени">
            <a:extLst>
              <a:ext uri="{FF2B5EF4-FFF2-40B4-BE49-F238E27FC236}">
                <a16:creationId xmlns:a16="http://schemas.microsoft.com/office/drawing/2014/main" id="{A683C9DD-FF5D-451D-BD1D-173D4950D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87" y="1690688"/>
            <a:ext cx="10792625" cy="4114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4888171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pic>
        <p:nvPicPr>
          <p:cNvPr id="1026" name="Picture 2" descr="Жизненный цикл состояний файлов">
            <a:extLst>
              <a:ext uri="{FF2B5EF4-FFF2-40B4-BE49-F238E27FC236}">
                <a16:creationId xmlns:a16="http://schemas.microsoft.com/office/drawing/2014/main" id="{AB66C3D8-6A1C-4679-8FB8-6A4BD54CD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359" y="1690688"/>
            <a:ext cx="9941441" cy="410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4426333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70005-BE1B-4CA4-AED3-70D3F22F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Состояния файлов в репозитории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EBCE03F-D185-4D09-9DB1-897187CEF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Untracked (</a:t>
            </a:r>
            <a:r>
              <a:rPr lang="ru-RU" dirty="0" err="1"/>
              <a:t>неотслеживаемый</a:t>
            </a:r>
            <a:r>
              <a:rPr lang="ru-RU" dirty="0"/>
              <a:t>) – файл, который не контролируется </a:t>
            </a:r>
            <a:r>
              <a:rPr lang="en-US" dirty="0"/>
              <a:t>GIT (</a:t>
            </a:r>
            <a:r>
              <a:rPr lang="ru-RU" dirty="0"/>
              <a:t>его изменения никак не регистрируются в </a:t>
            </a:r>
            <a:r>
              <a:rPr lang="en-US" dirty="0"/>
              <a:t>GIT)</a:t>
            </a:r>
          </a:p>
          <a:p>
            <a:r>
              <a:rPr lang="en-US" dirty="0"/>
              <a:t>Staged (</a:t>
            </a:r>
            <a:r>
              <a:rPr lang="ru-RU" dirty="0"/>
              <a:t>индексируемый) – файл, который контролируется репозиторием и будет запомнен при последующем коммите</a:t>
            </a:r>
          </a:p>
          <a:p>
            <a:r>
              <a:rPr lang="en-US" dirty="0"/>
              <a:t>Unmodified</a:t>
            </a:r>
            <a:r>
              <a:rPr lang="ru-RU" dirty="0"/>
              <a:t> (</a:t>
            </a:r>
            <a:r>
              <a:rPr lang="ru-RU" dirty="0" err="1"/>
              <a:t>немодифицированный</a:t>
            </a:r>
            <a:r>
              <a:rPr lang="ru-RU" dirty="0"/>
              <a:t>) – файл, который контролируется репозиторием, но который не менялся пользователем с последнего коммита</a:t>
            </a:r>
          </a:p>
          <a:p>
            <a:r>
              <a:rPr lang="en-US" dirty="0"/>
              <a:t>Modified (</a:t>
            </a:r>
            <a:r>
              <a:rPr lang="ru-RU" dirty="0"/>
              <a:t>Модифицированный) – файл, который контролируется репозиторием, но который менялся пользователем с последнего коммита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7679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добавления новых файлов в репозиторий: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Индексация измененных файлов: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Просмотр </a:t>
            </a:r>
            <a:r>
              <a:rPr lang="ru-RU" dirty="0" err="1"/>
              <a:t>идексированных</a:t>
            </a:r>
            <a:r>
              <a:rPr lang="ru-RU" dirty="0"/>
              <a:t> и </a:t>
            </a:r>
            <a:r>
              <a:rPr lang="ru-RU" dirty="0" err="1"/>
              <a:t>неидексированных</a:t>
            </a:r>
            <a:r>
              <a:rPr lang="ru-RU" dirty="0"/>
              <a:t> изменений:</a:t>
            </a:r>
          </a:p>
          <a:p>
            <a:pPr marL="0" indent="0" algn="ctr">
              <a:buNone/>
            </a:pPr>
            <a:r>
              <a:rPr lang="en-US" dirty="0"/>
              <a:t>$git status</a:t>
            </a:r>
          </a:p>
          <a:p>
            <a:r>
              <a:rPr lang="ru-RU" dirty="0"/>
              <a:t>Выполнение коммита:</a:t>
            </a:r>
          </a:p>
          <a:p>
            <a:pPr marL="0" indent="0" algn="ctr">
              <a:buNone/>
            </a:pPr>
            <a:r>
              <a:rPr lang="en-US" dirty="0"/>
              <a:t>$git commit –m “</a:t>
            </a:r>
            <a:r>
              <a:rPr lang="ru-RU" dirty="0">
                <a:solidFill>
                  <a:srgbClr val="0070C0"/>
                </a:solidFill>
              </a:rPr>
              <a:t>КОММЕНТАРИЙ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8836998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Каждому коммиту присваивается уникальный ключ, называемый хэшем</a:t>
            </a:r>
          </a:p>
          <a:p>
            <a:r>
              <a:rPr lang="ru-RU" dirty="0"/>
              <a:t>Часто используют сокращенный хэш для краткости ссылок на тот или иной коммит</a:t>
            </a:r>
          </a:p>
          <a:p>
            <a:r>
              <a:rPr lang="ru-RU" dirty="0"/>
              <a:t>Для просмотра истории коммитов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</a:t>
            </a:r>
          </a:p>
          <a:p>
            <a:r>
              <a:rPr lang="ru-RU" dirty="0"/>
              <a:t>Чтобы увидеть разницу изменений в коммитах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log -p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9987265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100802-E2F0-4ADB-B388-B7B033A5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команды по работе с локальным репозиторием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518D3-E517-447E-A886-13E80DF0D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вы забыли добавить какой-то файл в уже сделанный коммит, то воспользуйтесь следующими командами:</a:t>
            </a:r>
          </a:p>
          <a:p>
            <a:pPr marL="0" indent="0" algn="ctr">
              <a:buNone/>
            </a:pPr>
            <a:r>
              <a:rPr lang="en-US" dirty="0"/>
              <a:t>$git add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  <a:r>
              <a:rPr lang="en-US" dirty="0">
                <a:solidFill>
                  <a:srgbClr val="0070C0"/>
                </a:solidFill>
              </a:rPr>
              <a:t>|</a:t>
            </a:r>
            <a:r>
              <a:rPr lang="ru-RU" dirty="0">
                <a:solidFill>
                  <a:srgbClr val="0070C0"/>
                </a:solidFill>
              </a:rPr>
              <a:t>КАТАЛОГ</a:t>
            </a:r>
          </a:p>
          <a:p>
            <a:pPr marL="0" indent="0" algn="ctr">
              <a:buNone/>
            </a:pPr>
            <a:r>
              <a:rPr lang="en-US" dirty="0"/>
              <a:t>$git commit –amend</a:t>
            </a:r>
          </a:p>
          <a:p>
            <a:r>
              <a:rPr lang="ru-RU" dirty="0"/>
              <a:t>Для исключения файла из индекса коммита:</a:t>
            </a:r>
          </a:p>
          <a:p>
            <a:pPr marL="0" indent="0" algn="ctr">
              <a:buNone/>
            </a:pPr>
            <a:r>
              <a:rPr lang="en-US" dirty="0"/>
              <a:t>$git reset HEAD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  <a:p>
            <a:r>
              <a:rPr lang="ru-RU" dirty="0"/>
              <a:t>Для отмены изменений в файле воспользуйтесь следующей командой:</a:t>
            </a:r>
          </a:p>
          <a:p>
            <a:pPr marL="0" indent="0" algn="ctr">
              <a:buNone/>
            </a:pPr>
            <a:r>
              <a:rPr lang="en-US" dirty="0"/>
              <a:t>$git checkout -- </a:t>
            </a:r>
            <a:r>
              <a:rPr lang="ru-RU" dirty="0">
                <a:solidFill>
                  <a:srgbClr val="0070C0"/>
                </a:solidFill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46740466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9E431C-687B-4239-A5D2-F8F047DF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Ветвь позволяет сохранить основную версию проекта и выполнять локальные изменения</a:t>
            </a:r>
          </a:p>
          <a:p>
            <a:r>
              <a:rPr lang="ru-RU" dirty="0"/>
              <a:t>Если локальные изменения признаны успешными их можно слить с другой ветвью</a:t>
            </a:r>
          </a:p>
          <a:p>
            <a:r>
              <a:rPr lang="ru-RU" dirty="0"/>
              <a:t>Если же локальные изменения отвергаются можно просто удалить ветвь</a:t>
            </a:r>
          </a:p>
        </p:txBody>
      </p:sp>
    </p:spTree>
    <p:extLst>
      <p:ext uri="{BB962C8B-B14F-4D97-AF65-F5344CB8AC3E}">
        <p14:creationId xmlns:p14="http://schemas.microsoft.com/office/powerpoint/2010/main" val="289359572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3FD775-1A01-430D-9950-12DCFADB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Ветвь</a:t>
            </a:r>
          </a:p>
        </p:txBody>
      </p:sp>
      <p:pic>
        <p:nvPicPr>
          <p:cNvPr id="3074" name="Picture 2" descr="Указатель на ветку HEAD переместился вперёд после коммита">
            <a:extLst>
              <a:ext uri="{FF2B5EF4-FFF2-40B4-BE49-F238E27FC236}">
                <a16:creationId xmlns:a16="http://schemas.microsoft.com/office/drawing/2014/main" id="{5169324F-8C18-43EB-ACCD-B48E6304E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9728790" cy="406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76583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72077-9B49-48C6-BD4A-E8B2358D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Переключение ветви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75782C-797F-44C4-9C42-8E1C6C288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переключение ветви используется команда:</a:t>
            </a:r>
          </a:p>
          <a:p>
            <a:pPr marL="0" indent="0" algn="ctr">
              <a:buNone/>
            </a:pPr>
            <a:r>
              <a:rPr lang="en-US" dirty="0"/>
              <a:t>$git checkout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создания новой ветви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ru-RU" dirty="0"/>
              <a:t>Для создания новой ветви и переключение на нее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checkout –b </a:t>
            </a:r>
            <a:r>
              <a:rPr lang="ru-RU" dirty="0">
                <a:solidFill>
                  <a:srgbClr val="0070C0"/>
                </a:solidFill>
              </a:rPr>
              <a:t>ВЕТВЬ</a:t>
            </a:r>
          </a:p>
          <a:p>
            <a:r>
              <a:rPr lang="ru-RU" dirty="0"/>
              <a:t>Для получения списка ветвей используйте команду:</a:t>
            </a:r>
          </a:p>
          <a:p>
            <a:pPr marL="0" indent="0" algn="ctr">
              <a:buNone/>
            </a:pPr>
            <a:r>
              <a:rPr lang="en-US" dirty="0"/>
              <a:t>$git branch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5064322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Слияние ветвей</a:t>
            </a:r>
          </a:p>
        </p:txBody>
      </p:sp>
      <p:pic>
        <p:nvPicPr>
          <p:cNvPr id="4098" name="Picture 2" descr="Использование трёх снимков при слиянии">
            <a:extLst>
              <a:ext uri="{FF2B5EF4-FFF2-40B4-BE49-F238E27FC236}">
                <a16:creationId xmlns:a16="http://schemas.microsoft.com/office/drawing/2014/main" id="{5C95371D-41E0-428E-BB7C-B5AA0CFC8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234" y="417402"/>
            <a:ext cx="7317055" cy="3484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Коммит слияния">
            <a:extLst>
              <a:ext uri="{FF2B5EF4-FFF2-40B4-BE49-F238E27FC236}">
                <a16:creationId xmlns:a16="http://schemas.microsoft.com/office/drawing/2014/main" id="{82A0EBD8-18A4-426D-BDC3-842FAC54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511" y="3353364"/>
            <a:ext cx="8361056" cy="33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C15E14AD-20A8-443C-A8E8-F1ACC11AD18A}"/>
              </a:ext>
            </a:extLst>
          </p:cNvPr>
          <p:cNvCxnSpPr/>
          <p:nvPr/>
        </p:nvCxnSpPr>
        <p:spPr>
          <a:xfrm>
            <a:off x="552894" y="3987209"/>
            <a:ext cx="10983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03427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B77C05-4E94-44F4-A0E6-258E272A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Слияние ветвей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DDCA4F-EB7D-457B-83BC-611688B56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слияния ветвей необходимо: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Переключится на ветвь,  в которую будет происходить слияние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Выполнить команду:</a:t>
            </a:r>
          </a:p>
          <a:p>
            <a:pPr marL="0" indent="0" algn="ctr">
              <a:buNone/>
            </a:pPr>
            <a:r>
              <a:rPr lang="en-US" dirty="0"/>
              <a:t>$git  merge </a:t>
            </a:r>
            <a:r>
              <a:rPr lang="ru-RU" dirty="0">
                <a:solidFill>
                  <a:srgbClr val="0070C0"/>
                </a:solidFill>
              </a:rPr>
              <a:t>ИСХОДНАЯ_ВЕТВЬ</a:t>
            </a:r>
          </a:p>
        </p:txBody>
      </p:sp>
    </p:spTree>
    <p:extLst>
      <p:ext uri="{BB962C8B-B14F-4D97-AF65-F5344CB8AC3E}">
        <p14:creationId xmlns:p14="http://schemas.microsoft.com/office/powerpoint/2010/main" val="891107645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A6313-7131-4E4C-B9C6-D60360A78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832"/>
            <a:ext cx="10515600" cy="1325563"/>
          </a:xfrm>
        </p:spPr>
        <p:txBody>
          <a:bodyPr/>
          <a:lstStyle/>
          <a:p>
            <a:r>
              <a:rPr lang="ru-RU" dirty="0"/>
              <a:t>Конфликты слияния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A35B8-307D-40CC-A5FE-EC54897C1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833"/>
            <a:ext cx="10515600" cy="5447045"/>
          </a:xfrm>
        </p:spPr>
        <p:txBody>
          <a:bodyPr>
            <a:normAutofit/>
          </a:bodyPr>
          <a:lstStyle/>
          <a:p>
            <a:r>
              <a:rPr lang="ru-RU" dirty="0"/>
              <a:t>Если в двух разных ветвях были изменены одни и те же строки в файлах, то коммит слияния становится невозможным до устранения конфликта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Отредактируйте вручную и выполните повторный коммит, либо используйте графическую среду разрешения конфликтов:</a:t>
            </a:r>
          </a:p>
          <a:p>
            <a:pPr marL="0" indent="0" algn="ctr">
              <a:buNone/>
            </a:pPr>
            <a:r>
              <a:rPr lang="en-US" dirty="0"/>
              <a:t>$git </a:t>
            </a:r>
            <a:r>
              <a:rPr lang="en-US" dirty="0" err="1"/>
              <a:t>mergetool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79B9B0-360D-442C-9466-B6DE40C9FB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454" t="50000" r="36826" b="34343"/>
          <a:stretch/>
        </p:blipFill>
        <p:spPr>
          <a:xfrm>
            <a:off x="595423" y="2727254"/>
            <a:ext cx="6701192" cy="2110563"/>
          </a:xfrm>
          <a:prstGeom prst="rect">
            <a:avLst/>
          </a:prstGeom>
        </p:spPr>
      </p:pic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9AD11494-EDE1-4726-9C64-3DFDFBEC7991}"/>
              </a:ext>
            </a:extLst>
          </p:cNvPr>
          <p:cNvSpPr/>
          <p:nvPr/>
        </p:nvSpPr>
        <p:spPr>
          <a:xfrm>
            <a:off x="7942521" y="2360431"/>
            <a:ext cx="3827721" cy="882502"/>
          </a:xfrm>
          <a:prstGeom prst="wedgeRectCallout">
            <a:avLst>
              <a:gd name="adj1" fmla="val -93333"/>
              <a:gd name="adj2" fmla="val 239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текущей ветке (</a:t>
            </a:r>
            <a:r>
              <a:rPr lang="en-US" dirty="0"/>
              <a:t>HEAD)</a:t>
            </a:r>
            <a:endParaRPr lang="ru-RU" dirty="0"/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C6D9AF74-AD1E-45DA-8AC7-2B5A6DC5BD40}"/>
              </a:ext>
            </a:extLst>
          </p:cNvPr>
          <p:cNvSpPr/>
          <p:nvPr/>
        </p:nvSpPr>
        <p:spPr>
          <a:xfrm>
            <a:off x="7942521" y="3949722"/>
            <a:ext cx="3827721" cy="882502"/>
          </a:xfrm>
          <a:prstGeom prst="wedgeRectCallout">
            <a:avLst>
              <a:gd name="adj1" fmla="val -114999"/>
              <a:gd name="adj2" fmla="val -146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Конфликтное содержимое файла в сливаемой ветки</a:t>
            </a:r>
          </a:p>
        </p:txBody>
      </p:sp>
    </p:spTree>
    <p:extLst>
      <p:ext uri="{BB962C8B-B14F-4D97-AF65-F5344CB8AC3E}">
        <p14:creationId xmlns:p14="http://schemas.microsoft.com/office/powerpoint/2010/main" val="218656732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44458-8A56-4264-847B-DD6D4186A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Удаленный репозиторий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423DE7-446C-4B25-A1B8-068724828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14966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Удаленный репозиторий содержит единый репозиторий проекта</a:t>
            </a:r>
          </a:p>
          <a:p>
            <a:r>
              <a:rPr lang="ru-RU" dirty="0"/>
              <a:t>Удаленных репозиториев может быть несколько, но обычно используют один с именем </a:t>
            </a:r>
            <a:r>
              <a:rPr lang="en-US" dirty="0"/>
              <a:t>origin</a:t>
            </a:r>
          </a:p>
          <a:p>
            <a:r>
              <a:rPr lang="ru-RU" dirty="0"/>
              <a:t>Для загрузки удаленной ветки в локальный репозиторий воспользуйтесь командой:</a:t>
            </a:r>
          </a:p>
          <a:p>
            <a:pPr marL="0" indent="0" algn="ctr">
              <a:buNone/>
            </a:pPr>
            <a:r>
              <a:rPr lang="en-US" dirty="0"/>
              <a:t>$git pull</a:t>
            </a:r>
          </a:p>
          <a:p>
            <a:r>
              <a:rPr lang="ru-RU" dirty="0"/>
              <a:t>Для загрузки локальной ветки в удаленный репозиторий введите команду:</a:t>
            </a:r>
          </a:p>
          <a:p>
            <a:pPr marL="0" indent="0" algn="ctr">
              <a:buNone/>
            </a:pPr>
            <a:r>
              <a:rPr lang="en-US" dirty="0"/>
              <a:t>$git push</a:t>
            </a:r>
          </a:p>
          <a:p>
            <a:r>
              <a:rPr lang="ru-RU" dirty="0"/>
              <a:t>Если в удаленном репозитории ветвь была тоже изменена, то команда </a:t>
            </a:r>
            <a:r>
              <a:rPr lang="en-US" dirty="0"/>
              <a:t>push </a:t>
            </a:r>
            <a:r>
              <a:rPr lang="ru-RU" dirty="0"/>
              <a:t>не будет выполнена. Вам необходимо выполнить команду </a:t>
            </a:r>
            <a:r>
              <a:rPr lang="en-US" dirty="0"/>
              <a:t>pull </a:t>
            </a:r>
            <a:r>
              <a:rPr lang="ru-RU" dirty="0"/>
              <a:t>для принятия изменений</a:t>
            </a:r>
          </a:p>
        </p:txBody>
      </p:sp>
    </p:spTree>
    <p:extLst>
      <p:ext uri="{BB962C8B-B14F-4D97-AF65-F5344CB8AC3E}">
        <p14:creationId xmlns:p14="http://schemas.microsoft.com/office/powerpoint/2010/main" val="456181873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C43A58-EA12-4AD2-B70F-F28B7724A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Инструментальная поддержка работы с </a:t>
            </a:r>
            <a:r>
              <a:rPr lang="en-US" dirty="0"/>
              <a:t>GIT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571D82-75F7-41B1-A7F7-B833B48A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Smart GIT</a:t>
            </a:r>
          </a:p>
          <a:p>
            <a:r>
              <a:rPr lang="en-US" dirty="0"/>
              <a:t>Visual Studio Code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Tortoise 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35010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A5A62B-C64B-4675-AECE-2AD89174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репозитория проекта</a:t>
            </a:r>
            <a:r>
              <a:rPr lang="en-US" dirty="0"/>
              <a:t> </a:t>
            </a:r>
            <a:r>
              <a:rPr lang="ru-RU" dirty="0"/>
              <a:t>«БОТ»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9F0E7-8801-495A-A547-47F317788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485"/>
            <a:ext cx="10515600" cy="503939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Создайте каталог на вашем компьютере</a:t>
            </a:r>
          </a:p>
          <a:p>
            <a:r>
              <a:rPr lang="ru-RU" dirty="0"/>
              <a:t>Выполните команду </a:t>
            </a:r>
            <a:r>
              <a:rPr lang="en-US" dirty="0"/>
              <a:t>$git </a:t>
            </a:r>
            <a:r>
              <a:rPr lang="en-US" dirty="0" err="1"/>
              <a:t>init</a:t>
            </a:r>
            <a:endParaRPr lang="ru-RU" dirty="0"/>
          </a:p>
          <a:p>
            <a:r>
              <a:rPr lang="ru-RU" dirty="0"/>
              <a:t>Создайте ветвь </a:t>
            </a:r>
            <a:r>
              <a:rPr lang="en-US" dirty="0"/>
              <a:t>feature/start</a:t>
            </a:r>
          </a:p>
          <a:p>
            <a:r>
              <a:rPr lang="ru-RU" dirty="0"/>
              <a:t>Создайте файл </a:t>
            </a:r>
            <a:r>
              <a:rPr lang="en-US" dirty="0"/>
              <a:t>main.py</a:t>
            </a:r>
            <a:r>
              <a:rPr lang="ru-RU" dirty="0"/>
              <a:t>, в котором будет находится стартовый код</a:t>
            </a:r>
          </a:p>
          <a:p>
            <a:r>
              <a:rPr lang="ru-RU" dirty="0"/>
              <a:t>В этом файле поместите следующий код: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  <a:p>
            <a:r>
              <a:rPr lang="ru-RU" dirty="0"/>
              <a:t>Проиндексируйте файл и сделайте коммит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F98EF8-BD46-4B59-814C-9256BB8A83AC}"/>
              </a:ext>
            </a:extLst>
          </p:cNvPr>
          <p:cNvSpPr txBox="1"/>
          <p:nvPr/>
        </p:nvSpPr>
        <p:spPr>
          <a:xfrm>
            <a:off x="2814971" y="3785215"/>
            <a:ext cx="6097772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853115538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79FD17-85D0-48C0-9FFA-837079F07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Основы асинхронного программирования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E35EE2E-55FD-46AA-8073-4F7E2FE6D4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11</a:t>
            </a:r>
          </a:p>
        </p:txBody>
      </p:sp>
    </p:spTree>
    <p:extLst>
      <p:ext uri="{BB962C8B-B14F-4D97-AF65-F5344CB8AC3E}">
        <p14:creationId xmlns:p14="http://schemas.microsoft.com/office/powerpoint/2010/main" val="3117226176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05835-34BD-49DD-B59C-DFE1E385D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Создаем цикл обработки сообщения в собственном боте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56F2F8-A59D-443F-8708-CD06DB51A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этом модуле мы заложим основу нашего бота-секретаря, чтобы потом соединить воедино все его функции, которые разрабатывали ранее</a:t>
            </a:r>
          </a:p>
          <a:p>
            <a:r>
              <a:rPr lang="ru-RU" dirty="0"/>
              <a:t>Чтобы понять как работает бот нам нужно изучить асинхронное программирование:</a:t>
            </a:r>
          </a:p>
          <a:p>
            <a:pPr lvl="1"/>
            <a:r>
              <a:rPr lang="ru-RU" dirty="0" err="1"/>
              <a:t>Корутины</a:t>
            </a:r>
            <a:r>
              <a:rPr lang="ru-RU" dirty="0"/>
              <a:t> (</a:t>
            </a:r>
            <a:r>
              <a:rPr lang="en-US" dirty="0"/>
              <a:t>async def)</a:t>
            </a:r>
            <a:endParaRPr lang="ru-RU" dirty="0"/>
          </a:p>
          <a:p>
            <a:pPr lvl="1"/>
            <a:r>
              <a:rPr lang="en-US" dirty="0"/>
              <a:t>await</a:t>
            </a:r>
          </a:p>
          <a:p>
            <a:pPr lvl="1"/>
            <a:r>
              <a:rPr lang="ru-RU" dirty="0"/>
              <a:t>Цикл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3070344936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1EA51-2365-4291-8B61-F80344B8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DC4C51A-C003-469E-870B-F490005A6859}"/>
              </a:ext>
            </a:extLst>
          </p:cNvPr>
          <p:cNvSpPr/>
          <p:nvPr/>
        </p:nvSpPr>
        <p:spPr>
          <a:xfrm>
            <a:off x="1180215" y="1881963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774F625-50F7-4D33-ABDA-D1D99A216799}"/>
              </a:ext>
            </a:extLst>
          </p:cNvPr>
          <p:cNvSpPr/>
          <p:nvPr/>
        </p:nvSpPr>
        <p:spPr>
          <a:xfrm>
            <a:off x="1180215" y="4226442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FEBD574-B342-4E1B-A86E-8842AD4A240E}"/>
              </a:ext>
            </a:extLst>
          </p:cNvPr>
          <p:cNvSpPr/>
          <p:nvPr/>
        </p:nvSpPr>
        <p:spPr>
          <a:xfrm>
            <a:off x="2583713" y="4215810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трелка: вверх-вниз 7">
            <a:extLst>
              <a:ext uri="{FF2B5EF4-FFF2-40B4-BE49-F238E27FC236}">
                <a16:creationId xmlns:a16="http://schemas.microsoft.com/office/drawing/2014/main" id="{07C2A6BD-D8B0-407E-802F-F2EA10D7D850}"/>
              </a:ext>
            </a:extLst>
          </p:cNvPr>
          <p:cNvSpPr/>
          <p:nvPr/>
        </p:nvSpPr>
        <p:spPr>
          <a:xfrm>
            <a:off x="2690038" y="2892056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F5240E7E-B9CA-422F-8C29-5956E018EB6E}"/>
              </a:ext>
            </a:extLst>
          </p:cNvPr>
          <p:cNvSpPr/>
          <p:nvPr/>
        </p:nvSpPr>
        <p:spPr>
          <a:xfrm>
            <a:off x="4784652" y="5151475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693D9CF-263D-422C-A0CF-175AB80B2BE6}"/>
              </a:ext>
            </a:extLst>
          </p:cNvPr>
          <p:cNvSpPr/>
          <p:nvPr/>
        </p:nvSpPr>
        <p:spPr>
          <a:xfrm>
            <a:off x="6188150" y="5140843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876408C4-ED75-4122-9E8A-E1B2BC91A04C}"/>
              </a:ext>
            </a:extLst>
          </p:cNvPr>
          <p:cNvSpPr/>
          <p:nvPr/>
        </p:nvSpPr>
        <p:spPr>
          <a:xfrm>
            <a:off x="8431620" y="5917019"/>
            <a:ext cx="348747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0711EDE-0653-4A08-88E7-F92D08EA7080}"/>
              </a:ext>
            </a:extLst>
          </p:cNvPr>
          <p:cNvSpPr/>
          <p:nvPr/>
        </p:nvSpPr>
        <p:spPr>
          <a:xfrm>
            <a:off x="9835118" y="59063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: вверх-вниз 12">
            <a:extLst>
              <a:ext uri="{FF2B5EF4-FFF2-40B4-BE49-F238E27FC236}">
                <a16:creationId xmlns:a16="http://schemas.microsoft.com/office/drawing/2014/main" id="{22FECAAF-79C1-4416-88BF-B631F257E62D}"/>
              </a:ext>
            </a:extLst>
          </p:cNvPr>
          <p:cNvSpPr/>
          <p:nvPr/>
        </p:nvSpPr>
        <p:spPr>
          <a:xfrm>
            <a:off x="6331690" y="2886739"/>
            <a:ext cx="691116" cy="2264735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Стрелка: вверх-вниз 13">
            <a:extLst>
              <a:ext uri="{FF2B5EF4-FFF2-40B4-BE49-F238E27FC236}">
                <a16:creationId xmlns:a16="http://schemas.microsoft.com/office/drawing/2014/main" id="{5776FB8F-86EF-4291-AA8F-142CB539FFA8}"/>
              </a:ext>
            </a:extLst>
          </p:cNvPr>
          <p:cNvSpPr/>
          <p:nvPr/>
        </p:nvSpPr>
        <p:spPr>
          <a:xfrm>
            <a:off x="9978658" y="2833577"/>
            <a:ext cx="691116" cy="307281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B3EF0942-12A0-4EF6-98BC-4D5C66083474}"/>
              </a:ext>
            </a:extLst>
          </p:cNvPr>
          <p:cNvSpPr/>
          <p:nvPr/>
        </p:nvSpPr>
        <p:spPr>
          <a:xfrm>
            <a:off x="478466" y="5688419"/>
            <a:ext cx="1860697" cy="627321"/>
          </a:xfrm>
          <a:prstGeom prst="wedgeRectCallout">
            <a:avLst>
              <a:gd name="adj1" fmla="val 79738"/>
              <a:gd name="adj2" fmla="val -162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BBD980A0-0A2C-4F3D-9361-98C9802251F0}"/>
              </a:ext>
            </a:extLst>
          </p:cNvPr>
          <p:cNvSpPr/>
          <p:nvPr/>
        </p:nvSpPr>
        <p:spPr>
          <a:xfrm>
            <a:off x="281764" y="3261538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4219718600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E5524E-8DD7-4525-A850-6C9CFC31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синхронного программирования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382D2-7930-4F03-9DE6-63464356876C}"/>
              </a:ext>
            </a:extLst>
          </p:cNvPr>
          <p:cNvSpPr txBox="1"/>
          <p:nvPr/>
        </p:nvSpPr>
        <p:spPr>
          <a:xfrm>
            <a:off x="460744" y="1876227"/>
            <a:ext cx="10278140" cy="461664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requests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response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requests.get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'https://www.reddit.com/r/'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response.status_code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json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response.json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score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title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link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482463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B431E-CDC3-4AA9-BABD-CEACD3B05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190" y="11906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A936A8E-40D1-4048-B204-7044A597B1F0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97BEEB4-3B5E-4285-B2AC-BF25D375EAC7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1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7390DF0-8D66-4779-9E28-AFD40F7D4FB9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87EF7D71-8F84-49BC-A793-F5BB2A42FAF1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7C5EE6D0-0652-4AC0-9994-11104242A971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</a:t>
            </a:r>
            <a:r>
              <a:rPr lang="en-US" dirty="0"/>
              <a:t> 2</a:t>
            </a:r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FE6EE54F-4872-4269-9088-283927441066}"/>
              </a:ext>
            </a:extLst>
          </p:cNvPr>
          <p:cNvSpPr/>
          <p:nvPr/>
        </p:nvSpPr>
        <p:spPr>
          <a:xfrm>
            <a:off x="4098853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46A5B070-86F8-4EA6-ABE0-87EDDF8E970B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Задача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8E048D5-2C53-48FA-B0B7-437FF7BB5E10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3C50E0EF-09D6-442E-915C-21D501EAC9AD}"/>
              </a:ext>
            </a:extLst>
          </p:cNvPr>
          <p:cNvSpPr/>
          <p:nvPr/>
        </p:nvSpPr>
        <p:spPr>
          <a:xfrm>
            <a:off x="4210495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7F40DA24-1BBB-4EC4-B0C6-4A0687E69AC8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969ED33-263E-4049-9DB1-5CB0A260AFD5}"/>
              </a:ext>
            </a:extLst>
          </p:cNvPr>
          <p:cNvSpPr/>
          <p:nvPr/>
        </p:nvSpPr>
        <p:spPr>
          <a:xfrm>
            <a:off x="6134990" y="2822944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5AFE8C57-799A-42F8-8895-99CADC9BA5A6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</p:spTree>
    <p:extLst>
      <p:ext uri="{BB962C8B-B14F-4D97-AF65-F5344CB8AC3E}">
        <p14:creationId xmlns:p14="http://schemas.microsoft.com/office/powerpoint/2010/main" val="1953480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7AEB0-8D15-44BE-A7F3-55B60AF7A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605" y="27855"/>
            <a:ext cx="10515600" cy="1325563"/>
          </a:xfrm>
        </p:spPr>
        <p:txBody>
          <a:bodyPr/>
          <a:lstStyle/>
          <a:p>
            <a:r>
              <a:rPr lang="ru-RU" dirty="0"/>
              <a:t>Асинхронное программирование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D48E219-E3C6-4414-B738-D2EA8AE78296}"/>
              </a:ext>
            </a:extLst>
          </p:cNvPr>
          <p:cNvSpPr/>
          <p:nvPr/>
        </p:nvSpPr>
        <p:spPr>
          <a:xfrm>
            <a:off x="1116419" y="1275907"/>
            <a:ext cx="10249786" cy="1010093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Внешние данные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210FB057-2063-4BA4-8C2C-A9AF07977CDD}"/>
              </a:ext>
            </a:extLst>
          </p:cNvPr>
          <p:cNvSpPr/>
          <p:nvPr/>
        </p:nvSpPr>
        <p:spPr>
          <a:xfrm>
            <a:off x="1116419" y="3620386"/>
            <a:ext cx="10249786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CDC0E82A-9311-40D4-9722-19637663DB95}"/>
              </a:ext>
            </a:extLst>
          </p:cNvPr>
          <p:cNvSpPr/>
          <p:nvPr/>
        </p:nvSpPr>
        <p:spPr>
          <a:xfrm>
            <a:off x="2519917" y="3609754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верх-вниз 10">
            <a:extLst>
              <a:ext uri="{FF2B5EF4-FFF2-40B4-BE49-F238E27FC236}">
                <a16:creationId xmlns:a16="http://schemas.microsoft.com/office/drawing/2014/main" id="{AFE5F764-EA5F-4B41-BCE2-F445F82E0458}"/>
              </a:ext>
            </a:extLst>
          </p:cNvPr>
          <p:cNvSpPr/>
          <p:nvPr/>
        </p:nvSpPr>
        <p:spPr>
          <a:xfrm>
            <a:off x="2626242" y="2286000"/>
            <a:ext cx="691116" cy="1329070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8D61693-F3D7-41B4-AE08-39217EBEC144}"/>
              </a:ext>
            </a:extLst>
          </p:cNvPr>
          <p:cNvSpPr/>
          <p:nvPr/>
        </p:nvSpPr>
        <p:spPr>
          <a:xfrm>
            <a:off x="1116419" y="4545419"/>
            <a:ext cx="10276369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CE9F7682-FD9D-492B-AB70-DD3EEFE59ABF}"/>
              </a:ext>
            </a:extLst>
          </p:cNvPr>
          <p:cNvSpPr/>
          <p:nvPr/>
        </p:nvSpPr>
        <p:spPr>
          <a:xfrm>
            <a:off x="4898956" y="4534787"/>
            <a:ext cx="978196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6343AACB-3C75-467E-B801-BE012DFC3C6E}"/>
              </a:ext>
            </a:extLst>
          </p:cNvPr>
          <p:cNvSpPr/>
          <p:nvPr/>
        </p:nvSpPr>
        <p:spPr>
          <a:xfrm>
            <a:off x="1116420" y="5637914"/>
            <a:ext cx="10276370" cy="7549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572DD4-B6A6-4006-B98A-052FFBE89DDE}"/>
              </a:ext>
            </a:extLst>
          </p:cNvPr>
          <p:cNvSpPr/>
          <p:nvPr/>
        </p:nvSpPr>
        <p:spPr>
          <a:xfrm>
            <a:off x="8346039" y="5637913"/>
            <a:ext cx="2137663" cy="765544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Облачко с текстом: прямоугольное 26">
            <a:extLst>
              <a:ext uri="{FF2B5EF4-FFF2-40B4-BE49-F238E27FC236}">
                <a16:creationId xmlns:a16="http://schemas.microsoft.com/office/drawing/2014/main" id="{FB39ECAA-6C36-48D8-AA12-9D717B74C805}"/>
              </a:ext>
            </a:extLst>
          </p:cNvPr>
          <p:cNvSpPr/>
          <p:nvPr/>
        </p:nvSpPr>
        <p:spPr>
          <a:xfrm>
            <a:off x="217968" y="2655482"/>
            <a:ext cx="1860697" cy="627321"/>
          </a:xfrm>
          <a:prstGeom prst="wedgeRectCallout">
            <a:avLst>
              <a:gd name="adj1" fmla="val 98595"/>
              <a:gd name="adj2" fmla="val -5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Операция ввода-вывода</a:t>
            </a:r>
          </a:p>
        </p:txBody>
      </p:sp>
      <p:sp>
        <p:nvSpPr>
          <p:cNvPr id="28" name="Прямоугольник: скругленные углы 27">
            <a:extLst>
              <a:ext uri="{FF2B5EF4-FFF2-40B4-BE49-F238E27FC236}">
                <a16:creationId xmlns:a16="http://schemas.microsoft.com/office/drawing/2014/main" id="{27ACB25B-109E-4425-B7C7-3C8A55B9AC95}"/>
              </a:ext>
            </a:extLst>
          </p:cNvPr>
          <p:cNvSpPr/>
          <p:nvPr/>
        </p:nvSpPr>
        <p:spPr>
          <a:xfrm>
            <a:off x="1116419" y="4545419"/>
            <a:ext cx="139286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8DB259F2-3098-409D-9F1F-6F12920D7F31}"/>
              </a:ext>
            </a:extLst>
          </p:cNvPr>
          <p:cNvSpPr/>
          <p:nvPr/>
        </p:nvSpPr>
        <p:spPr>
          <a:xfrm>
            <a:off x="3500771" y="3620386"/>
            <a:ext cx="699356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: скругленные углы 29">
            <a:extLst>
              <a:ext uri="{FF2B5EF4-FFF2-40B4-BE49-F238E27FC236}">
                <a16:creationId xmlns:a16="http://schemas.microsoft.com/office/drawing/2014/main" id="{CF48539C-4F4F-4764-A973-961A027B6D16}"/>
              </a:ext>
            </a:extLst>
          </p:cNvPr>
          <p:cNvSpPr/>
          <p:nvPr/>
        </p:nvSpPr>
        <p:spPr>
          <a:xfrm>
            <a:off x="1127053" y="5643231"/>
            <a:ext cx="3848984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Стрелка: вверх-вниз 20">
            <a:extLst>
              <a:ext uri="{FF2B5EF4-FFF2-40B4-BE49-F238E27FC236}">
                <a16:creationId xmlns:a16="http://schemas.microsoft.com/office/drawing/2014/main" id="{186A0D04-31A9-403C-AEF2-790E592BD9B7}"/>
              </a:ext>
            </a:extLst>
          </p:cNvPr>
          <p:cNvSpPr/>
          <p:nvPr/>
        </p:nvSpPr>
        <p:spPr>
          <a:xfrm>
            <a:off x="5055784" y="2184991"/>
            <a:ext cx="691116" cy="2360428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3FD1BD9B-0A13-4F15-BC24-43C7E5F6C8D9}"/>
              </a:ext>
            </a:extLst>
          </p:cNvPr>
          <p:cNvSpPr/>
          <p:nvPr/>
        </p:nvSpPr>
        <p:spPr>
          <a:xfrm>
            <a:off x="5878028" y="4540104"/>
            <a:ext cx="5525393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4DA6EA07-F9C2-40CF-BFD6-1F944421D4CB}"/>
              </a:ext>
            </a:extLst>
          </p:cNvPr>
          <p:cNvSpPr/>
          <p:nvPr/>
        </p:nvSpPr>
        <p:spPr>
          <a:xfrm>
            <a:off x="10454470" y="5643229"/>
            <a:ext cx="938318" cy="765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Стрелка: вверх-вниз 22">
            <a:extLst>
              <a:ext uri="{FF2B5EF4-FFF2-40B4-BE49-F238E27FC236}">
                <a16:creationId xmlns:a16="http://schemas.microsoft.com/office/drawing/2014/main" id="{BFAA8E47-57CB-47D1-99E5-2BD6F21D05D5}"/>
              </a:ext>
            </a:extLst>
          </p:cNvPr>
          <p:cNvSpPr/>
          <p:nvPr/>
        </p:nvSpPr>
        <p:spPr>
          <a:xfrm>
            <a:off x="8980967" y="2227520"/>
            <a:ext cx="691116" cy="3410393"/>
          </a:xfrm>
          <a:prstGeom prst="up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5" name="Облачко с текстом: прямоугольное 24">
            <a:extLst>
              <a:ext uri="{FF2B5EF4-FFF2-40B4-BE49-F238E27FC236}">
                <a16:creationId xmlns:a16="http://schemas.microsoft.com/office/drawing/2014/main" id="{16F572FF-6B41-4228-8050-4CCCC7CA5DC6}"/>
              </a:ext>
            </a:extLst>
          </p:cNvPr>
          <p:cNvSpPr/>
          <p:nvPr/>
        </p:nvSpPr>
        <p:spPr>
          <a:xfrm>
            <a:off x="7038757" y="2690038"/>
            <a:ext cx="1860697" cy="627321"/>
          </a:xfrm>
          <a:prstGeom prst="wedgeRectCallout">
            <a:avLst>
              <a:gd name="adj1" fmla="val -133405"/>
              <a:gd name="adj2" fmla="val 2777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Блокировка задачи</a:t>
            </a:r>
          </a:p>
        </p:txBody>
      </p:sp>
      <p:sp>
        <p:nvSpPr>
          <p:cNvPr id="33" name="Облачко с текстом: прямоугольное 32">
            <a:extLst>
              <a:ext uri="{FF2B5EF4-FFF2-40B4-BE49-F238E27FC236}">
                <a16:creationId xmlns:a16="http://schemas.microsoft.com/office/drawing/2014/main" id="{A6734884-85DE-4680-92CA-576D66C5B921}"/>
              </a:ext>
            </a:extLst>
          </p:cNvPr>
          <p:cNvSpPr/>
          <p:nvPr/>
        </p:nvSpPr>
        <p:spPr>
          <a:xfrm>
            <a:off x="9943212" y="2655482"/>
            <a:ext cx="1860697" cy="627321"/>
          </a:xfrm>
          <a:prstGeom prst="wedgeRectCallout">
            <a:avLst>
              <a:gd name="adj1" fmla="val -52834"/>
              <a:gd name="adj2" fmla="val 1726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Простой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3899581184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D0072A-6356-41A5-98D2-C24FF1469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Корутина</a:t>
            </a:r>
            <a:r>
              <a:rPr lang="ru-RU" dirty="0"/>
              <a:t> (</a:t>
            </a:r>
            <a:r>
              <a:rPr lang="en-US" dirty="0" err="1"/>
              <a:t>Corutine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E894F2-8886-4711-B833-19F9F2730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Программный объект, который может выполняться на процессоре и приостановлен при выполнении блокирующих операций</a:t>
            </a:r>
          </a:p>
          <a:p>
            <a:r>
              <a:rPr lang="ru-RU" dirty="0"/>
              <a:t>Специальный планировщик </a:t>
            </a:r>
            <a:r>
              <a:rPr lang="en-US" dirty="0"/>
              <a:t>Python</a:t>
            </a:r>
            <a:r>
              <a:rPr lang="ru-RU" dirty="0"/>
              <a:t> управляет выполнением </a:t>
            </a:r>
            <a:r>
              <a:rPr lang="ru-RU" dirty="0" err="1"/>
              <a:t>корутин</a:t>
            </a:r>
            <a:r>
              <a:rPr lang="ru-RU" dirty="0"/>
              <a:t>, предоставляя им процессорное время</a:t>
            </a:r>
          </a:p>
          <a:p>
            <a:r>
              <a:rPr lang="ru-RU" dirty="0"/>
              <a:t>Специальный планировщик реализуется циклом сообщения библиотеки </a:t>
            </a:r>
            <a:r>
              <a:rPr lang="en-US" dirty="0" err="1"/>
              <a:t>asyncio</a:t>
            </a:r>
            <a:endParaRPr lang="ru-RU" dirty="0"/>
          </a:p>
          <a:p>
            <a:r>
              <a:rPr lang="ru-RU" dirty="0"/>
              <a:t>Приостановленная </a:t>
            </a:r>
            <a:r>
              <a:rPr lang="ru-RU" dirty="0" err="1"/>
              <a:t>корутина</a:t>
            </a:r>
            <a:r>
              <a:rPr lang="ru-RU" dirty="0"/>
              <a:t> получит управление в порядке очереди, когда другая </a:t>
            </a:r>
            <a:r>
              <a:rPr lang="ru-RU" dirty="0" err="1"/>
              <a:t>корутина</a:t>
            </a:r>
            <a:r>
              <a:rPr lang="ru-RU" dirty="0"/>
              <a:t> выполняет блокирующую операцию или завершена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078536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AC232-D19D-4BBC-83F2-1EAD56DC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526" y="31836"/>
            <a:ext cx="10515600" cy="1325563"/>
          </a:xfrm>
        </p:spPr>
        <p:txBody>
          <a:bodyPr/>
          <a:lstStyle/>
          <a:p>
            <a:r>
              <a:rPr lang="ru-RU" dirty="0"/>
              <a:t>Создание отдельных задач для асинхронных операций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9BA85D-0E27-48F1-907D-C852431E5264}"/>
              </a:ext>
            </a:extLst>
          </p:cNvPr>
          <p:cNvSpPr txBox="1"/>
          <p:nvPr/>
        </p:nvSpPr>
        <p:spPr>
          <a:xfrm>
            <a:off x="2507512" y="1357399"/>
            <a:ext cx="6455736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'#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my_corutine2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asyncio.sleep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task1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(my_corutine1())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task2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asyncio.create_task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(my_corutine2())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(task1,task2)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asyncio.run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0BD1806D-368A-4928-AF5F-58816A013C8D}"/>
              </a:ext>
            </a:extLst>
          </p:cNvPr>
          <p:cNvSpPr/>
          <p:nvPr/>
        </p:nvSpPr>
        <p:spPr>
          <a:xfrm>
            <a:off x="9101469" y="1520457"/>
            <a:ext cx="2890284" cy="612648"/>
          </a:xfrm>
          <a:prstGeom prst="wedgeRectCallout">
            <a:avLst>
              <a:gd name="adj1" fmla="val -173868"/>
              <a:gd name="adj2" fmla="val 451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</a:t>
            </a:r>
            <a:r>
              <a:rPr lang="ru-RU" dirty="0" err="1"/>
              <a:t>корутины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7CE8A10-1599-4765-9AA0-628EF0BCD0EF}"/>
              </a:ext>
            </a:extLst>
          </p:cNvPr>
          <p:cNvSpPr/>
          <p:nvPr/>
        </p:nvSpPr>
        <p:spPr>
          <a:xfrm>
            <a:off x="9101470" y="2557129"/>
            <a:ext cx="2890283" cy="1020726"/>
          </a:xfrm>
          <a:prstGeom prst="wedgeRectCallout">
            <a:avLst>
              <a:gd name="adj1" fmla="val -141863"/>
              <a:gd name="adj2" fmla="val -13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Блокирующая операция. Именно здесь </a:t>
            </a:r>
            <a:r>
              <a:rPr lang="ru-RU" dirty="0" err="1"/>
              <a:t>корутина</a:t>
            </a:r>
            <a:r>
              <a:rPr lang="ru-RU" dirty="0"/>
              <a:t> будет приостановлена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80D53F0-544D-4E94-B657-3C863FA18A53}"/>
              </a:ext>
            </a:extLst>
          </p:cNvPr>
          <p:cNvSpPr/>
          <p:nvPr/>
        </p:nvSpPr>
        <p:spPr>
          <a:xfrm>
            <a:off x="169235" y="2264734"/>
            <a:ext cx="1914746" cy="2424223"/>
          </a:xfrm>
          <a:prstGeom prst="wedgeRectCallout">
            <a:avLst>
              <a:gd name="adj1" fmla="val 120213"/>
              <a:gd name="adj2" fmla="val -234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await</a:t>
            </a:r>
            <a:r>
              <a:rPr lang="en-US" dirty="0"/>
              <a:t> </a:t>
            </a:r>
            <a:r>
              <a:rPr lang="ru-RU" dirty="0"/>
              <a:t>говорит, что в этом месте </a:t>
            </a:r>
            <a:r>
              <a:rPr lang="ru-RU" dirty="0" err="1"/>
              <a:t>корутина</a:t>
            </a:r>
            <a:r>
              <a:rPr lang="ru-RU" dirty="0"/>
              <a:t> может быть приостановлена до завершения блокирующей операции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5DFDA5B-DB31-40FE-B6D5-19EA39AD8F57}"/>
              </a:ext>
            </a:extLst>
          </p:cNvPr>
          <p:cNvSpPr/>
          <p:nvPr/>
        </p:nvSpPr>
        <p:spPr>
          <a:xfrm>
            <a:off x="212208" y="5401339"/>
            <a:ext cx="1871773" cy="1311372"/>
          </a:xfrm>
          <a:prstGeom prst="wedgeRectCallout">
            <a:avLst>
              <a:gd name="adj1" fmla="val 80847"/>
              <a:gd name="adj2" fmla="val 316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Цикл сообщений для планирования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2482E0EA-3A22-43AD-A124-2F86200146A7}"/>
              </a:ext>
            </a:extLst>
          </p:cNvPr>
          <p:cNvSpPr/>
          <p:nvPr/>
        </p:nvSpPr>
        <p:spPr>
          <a:xfrm>
            <a:off x="9132481" y="4035055"/>
            <a:ext cx="2890284" cy="861237"/>
          </a:xfrm>
          <a:prstGeom prst="wedgeRectCallout">
            <a:avLst>
              <a:gd name="adj1" fmla="val -69024"/>
              <a:gd name="adj2" fmla="val 869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задач для асинхронного выполнения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7B56C0BD-E805-4115-999C-EC5EEA3B1197}"/>
              </a:ext>
            </a:extLst>
          </p:cNvPr>
          <p:cNvSpPr/>
          <p:nvPr/>
        </p:nvSpPr>
        <p:spPr>
          <a:xfrm>
            <a:off x="9346019" y="5401339"/>
            <a:ext cx="2645734" cy="648587"/>
          </a:xfrm>
          <a:prstGeom prst="wedgeRectCallout">
            <a:avLst>
              <a:gd name="adj1" fmla="val -126526"/>
              <a:gd name="adj2" fmla="val -96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Ожидания завершения всех задач с </a:t>
            </a:r>
            <a:r>
              <a:rPr lang="ru-RU" dirty="0" err="1"/>
              <a:t>корутинами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41886783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3F401C-7089-4ECC-A8CF-E937D0D1E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094F6-3EB0-42EE-86FA-76388C3C0CA1}"/>
              </a:ext>
            </a:extLst>
          </p:cNvPr>
          <p:cNvSpPr txBox="1"/>
          <p:nvPr/>
        </p:nvSpPr>
        <p:spPr>
          <a:xfrm>
            <a:off x="340241" y="597121"/>
            <a:ext cx="8420987" cy="618630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sys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client.get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response: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response.status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response.read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client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data =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get_json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client,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://www.reddit.com/r/'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subreddit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top.json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?=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top&amp;t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day&amp;limit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=‘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br>
              <a:rPr lang="ru-RU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numposts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subreddit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j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data.decode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'children'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score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'score'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title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link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11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(score)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title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\n\t\t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 link +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datetime.datetime.now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strftime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"%A %B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%I:%M %p"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'-------------------'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asyncio.get_running_loop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aiohttp.ClientSession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loop)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client: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asyncio.gather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'programming'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'asyncio'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get_reddit_top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'dailyprogrammer'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,client,</a:t>
            </a:r>
            <a:r>
              <a:rPr lang="en-US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)</a:t>
            </a:r>
          </a:p>
          <a:p>
            <a:b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 =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asyncio.get_event_loop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loop.run_until_complete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(main())          </a:t>
            </a:r>
          </a:p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'********the end***************'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C343FC-8EB4-4D15-A654-04F060231E00}"/>
              </a:ext>
            </a:extLst>
          </p:cNvPr>
          <p:cNvSpPr/>
          <p:nvPr/>
        </p:nvSpPr>
        <p:spPr>
          <a:xfrm>
            <a:off x="8984513" y="4720855"/>
            <a:ext cx="2583710" cy="1839433"/>
          </a:xfrm>
          <a:prstGeom prst="wedgeRectCallout">
            <a:avLst>
              <a:gd name="adj1" fmla="val -285854"/>
              <a:gd name="adj2" fmla="val 405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Измененный цикл сообщений для корректного завершения асинхронных запросов</a:t>
            </a:r>
          </a:p>
        </p:txBody>
      </p:sp>
    </p:spTree>
    <p:extLst>
      <p:ext uri="{BB962C8B-B14F-4D97-AF65-F5344CB8AC3E}">
        <p14:creationId xmlns:p14="http://schemas.microsoft.com/office/powerpoint/2010/main" val="3481164560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AF0E7F-90E1-4120-B0E6-A5F6A3A21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Асинхронный </a:t>
            </a:r>
            <a:r>
              <a:rPr lang="en-US" dirty="0"/>
              <a:t>http-</a:t>
            </a:r>
            <a:r>
              <a:rPr lang="ru-RU" dirty="0"/>
              <a:t>запрос от сервиса Центробанка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CCE80-48FB-4E81-B263-E192A0B46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Прочитайте документацию на сайте Центробанка </a:t>
            </a:r>
            <a:r>
              <a:rPr lang="en-US">
                <a:hlinkClick r:id="rId2"/>
              </a:rPr>
              <a:t>https://cbu.uz/ru/arkhiv-kursov-valyut/veb-masteram/</a:t>
            </a:r>
            <a:endParaRPr lang="ru-RU" dirty="0"/>
          </a:p>
          <a:p>
            <a:r>
              <a:rPr lang="ru-RU" dirty="0"/>
              <a:t>Реализуйте запросы, ранее сделанные</a:t>
            </a:r>
            <a:r>
              <a:rPr lang="en-US" dirty="0"/>
              <a:t> </a:t>
            </a:r>
            <a:r>
              <a:rPr lang="ru-RU" dirty="0"/>
              <a:t>в задаче «Бот «</a:t>
            </a:r>
            <a:r>
              <a:rPr lang="ru-RU" dirty="0" err="1"/>
              <a:t>Валютообменник</a:t>
            </a:r>
            <a:r>
              <a:rPr lang="ru-RU" dirty="0"/>
              <a:t>» с использованием асинхронных запросов</a:t>
            </a:r>
          </a:p>
          <a:p>
            <a:r>
              <a:rPr lang="ru-RU" dirty="0"/>
              <a:t>Результаты запроса необходимо выводить на экран с помощью функции </a:t>
            </a:r>
            <a:r>
              <a:rPr lang="en-US" dirty="0"/>
              <a:t>print( )</a:t>
            </a:r>
            <a:r>
              <a:rPr lang="ru-RU" dirty="0"/>
              <a:t> </a:t>
            </a:r>
          </a:p>
          <a:p>
            <a:r>
              <a:rPr lang="ru-RU" dirty="0"/>
              <a:t>Попросите слушателей прокомментировать отличие данного скрипта от скрипта бота «</a:t>
            </a:r>
            <a:r>
              <a:rPr lang="ru-RU" dirty="0" err="1"/>
              <a:t>Валютообменника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606199352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C3FB03-3860-4928-8156-BE6670201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5679060-3628-4E93-BC93-F2B9FFFBA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12</a:t>
            </a:r>
          </a:p>
        </p:txBody>
      </p:sp>
    </p:spTree>
    <p:extLst>
      <p:ext uri="{BB962C8B-B14F-4D97-AF65-F5344CB8AC3E}">
        <p14:creationId xmlns:p14="http://schemas.microsoft.com/office/powerpoint/2010/main" val="3282380307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EE2942-876B-4203-BCE3-CC6A577FB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телеграм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7E85DA-ECFE-4F07-B620-D046DC541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этом модуле мы изучим:</a:t>
            </a:r>
          </a:p>
          <a:p>
            <a:pPr lvl="1"/>
            <a:r>
              <a:rPr lang="ru-RU" dirty="0"/>
              <a:t>Два типа ботов –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 hook</a:t>
            </a:r>
            <a:endParaRPr lang="ru-RU" dirty="0"/>
          </a:p>
          <a:p>
            <a:pPr lvl="1"/>
            <a:r>
              <a:rPr lang="ru-RU" dirty="0"/>
              <a:t>Запуск бота</a:t>
            </a:r>
          </a:p>
          <a:p>
            <a:pPr lvl="1"/>
            <a:r>
              <a:rPr lang="ru-RU" dirty="0"/>
              <a:t>Простейший бот</a:t>
            </a:r>
          </a:p>
          <a:p>
            <a:pPr lvl="1"/>
            <a:r>
              <a:rPr lang="ru-RU" dirty="0"/>
              <a:t>Бот с клавиатурой:</a:t>
            </a:r>
          </a:p>
          <a:p>
            <a:pPr lvl="2"/>
            <a:r>
              <a:rPr lang="en-US" dirty="0" err="1"/>
              <a:t>ReplyKeyboardMarkup</a:t>
            </a:r>
            <a:endParaRPr lang="en-US" dirty="0"/>
          </a:p>
          <a:p>
            <a:pPr lvl="2"/>
            <a:r>
              <a:rPr lang="en-US" dirty="0" err="1"/>
              <a:t>InlineKeyboardMarkup</a:t>
            </a:r>
            <a:endParaRPr lang="ru-RU" dirty="0"/>
          </a:p>
          <a:p>
            <a:pPr lvl="1"/>
            <a:r>
              <a:rPr lang="ru-RU" dirty="0"/>
              <a:t>Бот отправляющий текст разными шрифтами</a:t>
            </a:r>
          </a:p>
          <a:p>
            <a:pPr lvl="1"/>
            <a:r>
              <a:rPr lang="ru-RU" dirty="0"/>
              <a:t>Бот отправляющий графические изображения</a:t>
            </a:r>
          </a:p>
          <a:p>
            <a:r>
              <a:rPr lang="ru-RU" dirty="0"/>
              <a:t>В этом модуле мы завершим наш сквозной пример – бот «Секретарь»</a:t>
            </a:r>
            <a:endParaRPr lang="en-US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58842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D2312E-815C-4684-938F-4D3F1CE2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запросах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0A3A0E7A-BE79-4125-9247-12D5544E8F9B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3E38EDC9-0102-40D0-82B5-4F795B67DC5A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E683AD4E-B779-4448-AD46-8174A1240B53}"/>
                </a:ext>
              </a:extLst>
            </p:cNvPr>
            <p:cNvCxnSpPr>
              <a:stCxn id="4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B9B67BEA-F35D-4232-947A-07FEDEC438E1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734DCD29-5A44-4DE0-B42B-1462594695C4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8D054BBB-FB26-4E2F-9B89-1E3A201D69B0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C0524941-EB59-46E3-B2DF-F2FD4E1BE67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3739F75A-C571-47D3-A4B7-8E74F7E84B3A}"/>
              </a:ext>
            </a:extLst>
          </p:cNvPr>
          <p:cNvCxnSpPr>
            <a:cxnSpLocks/>
          </p:cNvCxnSpPr>
          <p:nvPr/>
        </p:nvCxnSpPr>
        <p:spPr>
          <a:xfrm flipH="1">
            <a:off x="4401879" y="3413051"/>
            <a:ext cx="1998037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0DB01C9-5F47-4F73-AEF9-5B29E8540F2C}"/>
              </a:ext>
            </a:extLst>
          </p:cNvPr>
          <p:cNvCxnSpPr>
            <a:cxnSpLocks/>
          </p:cNvCxnSpPr>
          <p:nvPr/>
        </p:nvCxnSpPr>
        <p:spPr>
          <a:xfrm>
            <a:off x="4455041" y="3981893"/>
            <a:ext cx="2083982" cy="7084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401756E9-F2C7-4BC6-BCFE-193ABC13B68E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7F9899B-B04E-4FAB-BAF5-9DDA4EDC4EAB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21" name="Прямоугольник: скругленные углы 20">
              <a:extLst>
                <a:ext uri="{FF2B5EF4-FFF2-40B4-BE49-F238E27FC236}">
                  <a16:creationId xmlns:a16="http://schemas.microsoft.com/office/drawing/2014/main" id="{C8C4B008-A449-49B6-850F-7029245A35DD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22" name="Прямоугольник: скругленные углы 21">
              <a:extLst>
                <a:ext uri="{FF2B5EF4-FFF2-40B4-BE49-F238E27FC236}">
                  <a16:creationId xmlns:a16="http://schemas.microsoft.com/office/drawing/2014/main" id="{B388E3E3-ECC5-4900-9965-848D3C9A55C4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23" name="Прямоугольник: скругленные углы 22">
              <a:extLst>
                <a:ext uri="{FF2B5EF4-FFF2-40B4-BE49-F238E27FC236}">
                  <a16:creationId xmlns:a16="http://schemas.microsoft.com/office/drawing/2014/main" id="{13081FEF-C300-49E8-A082-FF437ADD128F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29" name="Облачко с текстом: прямоугольное 28">
            <a:extLst>
              <a:ext uri="{FF2B5EF4-FFF2-40B4-BE49-F238E27FC236}">
                <a16:creationId xmlns:a16="http://schemas.microsoft.com/office/drawing/2014/main" id="{8011A642-EABD-4898-9452-AD8BED134AC7}"/>
              </a:ext>
            </a:extLst>
          </p:cNvPr>
          <p:cNvSpPr/>
          <p:nvPr/>
        </p:nvSpPr>
        <p:spPr>
          <a:xfrm>
            <a:off x="5135526" y="1467293"/>
            <a:ext cx="2796362" cy="838613"/>
          </a:xfrm>
          <a:prstGeom prst="wedgeRectCallout">
            <a:avLst>
              <a:gd name="adj1" fmla="val -44027"/>
              <a:gd name="adj2" fmla="val 1728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Опрос на наличие сообщений для бота</a:t>
            </a:r>
          </a:p>
        </p:txBody>
      </p:sp>
      <p:sp>
        <p:nvSpPr>
          <p:cNvPr id="30" name="Облачко с текстом: прямоугольное 29">
            <a:extLst>
              <a:ext uri="{FF2B5EF4-FFF2-40B4-BE49-F238E27FC236}">
                <a16:creationId xmlns:a16="http://schemas.microsoft.com/office/drawing/2014/main" id="{2B3543EA-A88A-4B78-B35A-562485A74579}"/>
              </a:ext>
            </a:extLst>
          </p:cNvPr>
          <p:cNvSpPr/>
          <p:nvPr/>
        </p:nvSpPr>
        <p:spPr>
          <a:xfrm>
            <a:off x="3785191" y="5146158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827A907E-9FBE-424F-830B-99ECDF2D813B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518331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CD4004-A16A-4453-A8EF-47885358B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Архитектура бота на веб-хуках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44610C9-073E-4F07-90A9-659469207554}"/>
              </a:ext>
            </a:extLst>
          </p:cNvPr>
          <p:cNvGrpSpPr/>
          <p:nvPr/>
        </p:nvGrpSpPr>
        <p:grpSpPr>
          <a:xfrm>
            <a:off x="691116" y="2971800"/>
            <a:ext cx="1052623" cy="2020186"/>
            <a:chOff x="754912" y="2115879"/>
            <a:chExt cx="1052623" cy="2020186"/>
          </a:xfrm>
        </p:grpSpPr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BC7E3ED9-3ED6-4D9A-919B-B6874EA0D71F}"/>
                </a:ext>
              </a:extLst>
            </p:cNvPr>
            <p:cNvSpPr/>
            <p:nvPr/>
          </p:nvSpPr>
          <p:spPr>
            <a:xfrm>
              <a:off x="838200" y="2115879"/>
              <a:ext cx="756684" cy="733647"/>
            </a:xfrm>
            <a:prstGeom prst="ellips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71C26CBC-4B0F-43EE-9A6F-BC51D26D42F9}"/>
                </a:ext>
              </a:extLst>
            </p:cNvPr>
            <p:cNvCxnSpPr>
              <a:stCxn id="5" idx="4"/>
            </p:cNvCxnSpPr>
            <p:nvPr/>
          </p:nvCxnSpPr>
          <p:spPr>
            <a:xfrm flipH="1">
              <a:off x="1212112" y="2849526"/>
              <a:ext cx="4430" cy="99946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>
              <a:extLst>
                <a:ext uri="{FF2B5EF4-FFF2-40B4-BE49-F238E27FC236}">
                  <a16:creationId xmlns:a16="http://schemas.microsoft.com/office/drawing/2014/main" id="{EE36BF52-F52C-40B1-901D-AA2D8CD24190}"/>
                </a:ext>
              </a:extLst>
            </p:cNvPr>
            <p:cNvCxnSpPr/>
            <p:nvPr/>
          </p:nvCxnSpPr>
          <p:spPr>
            <a:xfrm>
              <a:off x="754912" y="3274717"/>
              <a:ext cx="1052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>
              <a:extLst>
                <a:ext uri="{FF2B5EF4-FFF2-40B4-BE49-F238E27FC236}">
                  <a16:creationId xmlns:a16="http://schemas.microsoft.com/office/drawing/2014/main" id="{11609151-B2D0-4AF7-B7BC-6D9971BCCD21}"/>
                </a:ext>
              </a:extLst>
            </p:cNvPr>
            <p:cNvCxnSpPr/>
            <p:nvPr/>
          </p:nvCxnSpPr>
          <p:spPr>
            <a:xfrm flipH="1">
              <a:off x="754912" y="3848986"/>
              <a:ext cx="457200" cy="28707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>
              <a:extLst>
                <a:ext uri="{FF2B5EF4-FFF2-40B4-BE49-F238E27FC236}">
                  <a16:creationId xmlns:a16="http://schemas.microsoft.com/office/drawing/2014/main" id="{B0DB8B3B-2C05-4E6B-BB11-97F7275B4ABD}"/>
                </a:ext>
              </a:extLst>
            </p:cNvPr>
            <p:cNvCxnSpPr/>
            <p:nvPr/>
          </p:nvCxnSpPr>
          <p:spPr>
            <a:xfrm>
              <a:off x="1216542" y="3848986"/>
              <a:ext cx="378342" cy="2870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C300EDB0-225C-4670-BF77-A7F8D2244182}"/>
              </a:ext>
            </a:extLst>
          </p:cNvPr>
          <p:cNvSpPr/>
          <p:nvPr/>
        </p:nvSpPr>
        <p:spPr>
          <a:xfrm>
            <a:off x="2434855" y="3136605"/>
            <a:ext cx="1868673" cy="12333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Сервер </a:t>
            </a:r>
            <a:r>
              <a:rPr lang="en-US" dirty="0"/>
              <a:t>Telegram</a:t>
            </a:r>
            <a:endParaRPr lang="ru-RU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79C68F-FA85-4564-BC94-276961A5579F}"/>
              </a:ext>
            </a:extLst>
          </p:cNvPr>
          <p:cNvCxnSpPr>
            <a:cxnSpLocks/>
          </p:cNvCxnSpPr>
          <p:nvPr/>
        </p:nvCxnSpPr>
        <p:spPr>
          <a:xfrm>
            <a:off x="4452384" y="3753288"/>
            <a:ext cx="1196162" cy="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BE2E007E-ABA4-47A1-B517-03F8688BA5EC}"/>
              </a:ext>
            </a:extLst>
          </p:cNvPr>
          <p:cNvGrpSpPr/>
          <p:nvPr/>
        </p:nvGrpSpPr>
        <p:grpSpPr>
          <a:xfrm>
            <a:off x="6769397" y="2782182"/>
            <a:ext cx="4231758" cy="2845990"/>
            <a:chOff x="6609909" y="2229289"/>
            <a:chExt cx="4231758" cy="2845990"/>
          </a:xfrm>
        </p:grpSpPr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5A31B30C-F4AA-4FB9-9642-220767BC9F28}"/>
                </a:ext>
              </a:extLst>
            </p:cNvPr>
            <p:cNvSpPr/>
            <p:nvPr/>
          </p:nvSpPr>
          <p:spPr>
            <a:xfrm>
              <a:off x="6609909" y="2229289"/>
              <a:ext cx="4231758" cy="284599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r>
                <a:rPr lang="ru-RU" dirty="0"/>
                <a:t>Бот</a:t>
              </a:r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  <a:p>
              <a:pPr algn="ctr"/>
              <a:endParaRPr lang="ru-RU" dirty="0"/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EAC58C1B-DCE5-4ADF-AF43-009A81849924}"/>
                </a:ext>
              </a:extLst>
            </p:cNvPr>
            <p:cNvSpPr/>
            <p:nvPr/>
          </p:nvSpPr>
          <p:spPr>
            <a:xfrm>
              <a:off x="7025465" y="2681283"/>
              <a:ext cx="3483935" cy="606056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Обработчик </a:t>
              </a:r>
              <a:r>
                <a:rPr lang="en-US" dirty="0"/>
                <a:t>API </a:t>
              </a:r>
              <a:r>
                <a:rPr lang="ru-RU" dirty="0"/>
                <a:t>бота</a:t>
              </a:r>
            </a:p>
          </p:txBody>
        </p:sp>
        <p:sp>
          <p:nvSpPr>
            <p:cNvPr id="16" name="Прямоугольник: скругленные углы 15">
              <a:extLst>
                <a:ext uri="{FF2B5EF4-FFF2-40B4-BE49-F238E27FC236}">
                  <a16:creationId xmlns:a16="http://schemas.microsoft.com/office/drawing/2014/main" id="{9640427B-4C44-4DF1-BF1C-B844ABE9EA56}"/>
                </a:ext>
              </a:extLst>
            </p:cNvPr>
            <p:cNvSpPr/>
            <p:nvPr/>
          </p:nvSpPr>
          <p:spPr>
            <a:xfrm>
              <a:off x="6988251" y="3436084"/>
              <a:ext cx="3483935" cy="60605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Бизнес-логика бота</a:t>
              </a:r>
            </a:p>
          </p:txBody>
        </p:sp>
        <p:sp>
          <p:nvSpPr>
            <p:cNvPr id="17" name="Прямоугольник: скругленные углы 16">
              <a:extLst>
                <a:ext uri="{FF2B5EF4-FFF2-40B4-BE49-F238E27FC236}">
                  <a16:creationId xmlns:a16="http://schemas.microsoft.com/office/drawing/2014/main" id="{F84109E9-0671-428D-8AF8-D9C3A0629032}"/>
                </a:ext>
              </a:extLst>
            </p:cNvPr>
            <p:cNvSpPr/>
            <p:nvPr/>
          </p:nvSpPr>
          <p:spPr>
            <a:xfrm>
              <a:off x="6988251" y="4215602"/>
              <a:ext cx="3483935" cy="606056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Работа с данными или внешними сервисами</a:t>
              </a:r>
            </a:p>
          </p:txBody>
        </p:sp>
      </p:grp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E674D9AA-6CD1-49A7-A4A5-D4511E4D74E3}"/>
              </a:ext>
            </a:extLst>
          </p:cNvPr>
          <p:cNvSpPr/>
          <p:nvPr/>
        </p:nvSpPr>
        <p:spPr>
          <a:xfrm>
            <a:off x="3369191" y="5155091"/>
            <a:ext cx="2530549" cy="946161"/>
          </a:xfrm>
          <a:prstGeom prst="wedgeRectCallout">
            <a:avLst>
              <a:gd name="adj1" fmla="val 13621"/>
              <a:gd name="adj2" fmla="val -1577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Сообщения для бота</a:t>
            </a:r>
          </a:p>
        </p:txBody>
      </p: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B0F43333-0F28-4111-A06C-A4AE9590BAC3}"/>
              </a:ext>
            </a:extLst>
          </p:cNvPr>
          <p:cNvCxnSpPr/>
          <p:nvPr/>
        </p:nvCxnSpPr>
        <p:spPr>
          <a:xfrm>
            <a:off x="1531088" y="3840232"/>
            <a:ext cx="776177" cy="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7F4C937F-8E7A-4B7B-8A98-174F0161DAC7}"/>
              </a:ext>
            </a:extLst>
          </p:cNvPr>
          <p:cNvCxnSpPr/>
          <p:nvPr/>
        </p:nvCxnSpPr>
        <p:spPr>
          <a:xfrm flipH="1">
            <a:off x="6096000" y="3705447"/>
            <a:ext cx="67339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Овал 22">
            <a:extLst>
              <a:ext uri="{FF2B5EF4-FFF2-40B4-BE49-F238E27FC236}">
                <a16:creationId xmlns:a16="http://schemas.microsoft.com/office/drawing/2014/main" id="{EF9178C2-F7F4-4D8F-ABFC-6DD3EC9B5135}"/>
              </a:ext>
            </a:extLst>
          </p:cNvPr>
          <p:cNvSpPr/>
          <p:nvPr/>
        </p:nvSpPr>
        <p:spPr>
          <a:xfrm>
            <a:off x="5730949" y="3429000"/>
            <a:ext cx="446567" cy="54580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блачко с текстом: прямоугольное 23">
            <a:extLst>
              <a:ext uri="{FF2B5EF4-FFF2-40B4-BE49-F238E27FC236}">
                <a16:creationId xmlns:a16="http://schemas.microsoft.com/office/drawing/2014/main" id="{255053EC-4514-437B-AD5F-46590116C53F}"/>
              </a:ext>
            </a:extLst>
          </p:cNvPr>
          <p:cNvSpPr/>
          <p:nvPr/>
        </p:nvSpPr>
        <p:spPr>
          <a:xfrm>
            <a:off x="3902149" y="1775637"/>
            <a:ext cx="2743200" cy="590097"/>
          </a:xfrm>
          <a:prstGeom prst="wedgeRectCallout">
            <a:avLst>
              <a:gd name="adj1" fmla="val 24128"/>
              <a:gd name="adj2" fmla="val 2138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Веб </a:t>
            </a:r>
            <a:r>
              <a:rPr lang="en-US" dirty="0"/>
              <a:t>API </a:t>
            </a:r>
            <a:r>
              <a:rPr lang="ru-RU" dirty="0"/>
              <a:t>предоставляемое ботом</a:t>
            </a:r>
          </a:p>
        </p:txBody>
      </p:sp>
    </p:spTree>
    <p:extLst>
      <p:ext uri="{BB962C8B-B14F-4D97-AF65-F5344CB8AC3E}">
        <p14:creationId xmlns:p14="http://schemas.microsoft.com/office/powerpoint/2010/main" val="1273222631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FAE5DE-E2C3-4EDA-830F-9A2D8B29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Обработчик </a:t>
            </a:r>
            <a:r>
              <a:rPr lang="en-US" dirty="0"/>
              <a:t>API-</a:t>
            </a:r>
            <a:r>
              <a:rPr lang="ru-RU" dirty="0"/>
              <a:t>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B71946-B2B1-4D38-8217-68AE2E668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Принимает сообщения для бота</a:t>
            </a:r>
          </a:p>
          <a:p>
            <a:r>
              <a:rPr lang="ru-RU" dirty="0"/>
              <a:t>Маршрутизирует обработку сообщений для бота к бизнес-логике бота</a:t>
            </a:r>
          </a:p>
          <a:p>
            <a:r>
              <a:rPr lang="ru-RU" dirty="0"/>
              <a:t>Формирует и отправляет ответ бота пользователю</a:t>
            </a:r>
          </a:p>
          <a:p>
            <a:r>
              <a:rPr lang="ru-RU" dirty="0"/>
              <a:t>Не должен содержать какую-либо логику реакции на ответ, кроме как вызов бизнес-логики бота и получения от него ответа</a:t>
            </a:r>
          </a:p>
        </p:txBody>
      </p:sp>
    </p:spTree>
    <p:extLst>
      <p:ext uri="{BB962C8B-B14F-4D97-AF65-F5344CB8AC3E}">
        <p14:creationId xmlns:p14="http://schemas.microsoft.com/office/powerpoint/2010/main" val="4015910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A8CE5-D14D-4C0D-81D4-83B82D145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Бизнес-логика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509821-C8AB-47C5-9E1F-EC5A448E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Осуществляет прикладные задачи бота – обработка текста, формирования изображения, выполнение расчетов и так далее</a:t>
            </a:r>
          </a:p>
          <a:p>
            <a:r>
              <a:rPr lang="ru-RU" dirty="0"/>
              <a:t>Обращается к слою работы с данными для получения необходимой для работы информации</a:t>
            </a:r>
          </a:p>
          <a:p>
            <a:r>
              <a:rPr lang="ru-RU" dirty="0"/>
              <a:t>Не должен работать с внешними сервисами или базами данных напрямую</a:t>
            </a:r>
          </a:p>
        </p:txBody>
      </p:sp>
    </p:spTree>
    <p:extLst>
      <p:ext uri="{BB962C8B-B14F-4D97-AF65-F5344CB8AC3E}">
        <p14:creationId xmlns:p14="http://schemas.microsoft.com/office/powerpoint/2010/main" val="203299022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7D1AFE-446F-4B80-A69D-1AB3658BA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данными или внешними сервисами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BA092-BDF3-4523-97AF-40441FC45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«Помогает» бизнес-логике бота получить необходимые данные</a:t>
            </a:r>
          </a:p>
          <a:p>
            <a:r>
              <a:rPr lang="ru-RU" dirty="0"/>
              <a:t>Непосредственно работает с реляционной или </a:t>
            </a:r>
            <a:r>
              <a:rPr lang="en-US" dirty="0"/>
              <a:t>NoSQL </a:t>
            </a:r>
            <a:r>
              <a:rPr lang="ru-RU" dirty="0"/>
              <a:t>СУБД</a:t>
            </a:r>
            <a:endParaRPr lang="en-US" dirty="0"/>
          </a:p>
          <a:p>
            <a:r>
              <a:rPr lang="ru-RU" dirty="0"/>
              <a:t>Является клиентом внешних сервисов, к которым обращается бот</a:t>
            </a:r>
          </a:p>
        </p:txBody>
      </p:sp>
    </p:spTree>
    <p:extLst>
      <p:ext uri="{BB962C8B-B14F-4D97-AF65-F5344CB8AC3E}">
        <p14:creationId xmlns:p14="http://schemas.microsoft.com/office/powerpoint/2010/main" val="2462323367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DFCA1-3820-4DFB-B9BB-BC69CD63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1278EF-A40C-42F6-8280-6F207E356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648"/>
            <a:ext cx="10515600" cy="4830356"/>
          </a:xfrm>
        </p:spPr>
        <p:txBody>
          <a:bodyPr>
            <a:normAutofit/>
          </a:bodyPr>
          <a:lstStyle/>
          <a:p>
            <a:r>
              <a:rPr lang="ru-RU" dirty="0"/>
              <a:t>В больших приложениях рекомендуется структурировать код по модулям и пакетам</a:t>
            </a:r>
          </a:p>
          <a:p>
            <a:r>
              <a:rPr lang="ru-RU" dirty="0"/>
              <a:t>Пакет – это каталог, в котором находится множество файлов модулей, совместно реализующих некоторую задачу </a:t>
            </a:r>
            <a:r>
              <a:rPr lang="en-US" dirty="0"/>
              <a:t>Python</a:t>
            </a:r>
            <a:r>
              <a:rPr lang="ru-RU" dirty="0"/>
              <a:t>-приложения</a:t>
            </a:r>
          </a:p>
          <a:p>
            <a:r>
              <a:rPr lang="ru-RU" dirty="0"/>
              <a:t>Пакеты могут быть вложены друг в друга</a:t>
            </a:r>
          </a:p>
          <a:p>
            <a:r>
              <a:rPr lang="ru-RU" dirty="0"/>
              <a:t>Каждый пакет может содержать специальный файл </a:t>
            </a:r>
            <a:r>
              <a:rPr lang="en-US" dirty="0"/>
              <a:t>__init__.py</a:t>
            </a:r>
            <a:r>
              <a:rPr lang="ru-RU" dirty="0"/>
              <a:t>, в котором может выполняться импорт модулей внутри пакета</a:t>
            </a:r>
            <a:endParaRPr lang="en-US" dirty="0"/>
          </a:p>
          <a:p>
            <a:r>
              <a:rPr lang="en-US" dirty="0"/>
              <a:t> </a:t>
            </a:r>
            <a:r>
              <a:rPr lang="ru-RU" dirty="0"/>
              <a:t>Поиск пакетов осуществляется в текущем каталоге, в каталогах, перечисленных в переменной окружения </a:t>
            </a:r>
            <a:r>
              <a:rPr lang="en-US" dirty="0"/>
              <a:t>PYTHONPATH</a:t>
            </a:r>
            <a:r>
              <a:rPr lang="ru-RU" dirty="0"/>
              <a:t>, а затем в </a:t>
            </a:r>
            <a:r>
              <a:rPr lang="en-US" dirty="0"/>
              <a:t>PATH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230015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F84AC-ADF7-4FBB-BB7D-1661E48DF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2C0121-ABB2-411D-BCFA-ACDE3349D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85677"/>
          </a:xfrm>
        </p:spPr>
        <p:txBody>
          <a:bodyPr/>
          <a:lstStyle/>
          <a:p>
            <a:r>
              <a:rPr lang="ru-RU" dirty="0"/>
              <a:t>Для подключения пакета или модуля используется команда </a:t>
            </a:r>
            <a:r>
              <a:rPr lang="en-US" dirty="0"/>
              <a:t>import</a:t>
            </a:r>
            <a:endParaRPr lang="ru-RU" dirty="0"/>
          </a:p>
          <a:p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78A52D86-9E48-48E6-B7AC-4D4EC327E284}"/>
              </a:ext>
            </a:extLst>
          </p:cNvPr>
          <p:cNvGrpSpPr/>
          <p:nvPr/>
        </p:nvGrpSpPr>
        <p:grpSpPr>
          <a:xfrm>
            <a:off x="2488019" y="2918637"/>
            <a:ext cx="4805916" cy="1020726"/>
            <a:chOff x="1881964" y="2838893"/>
            <a:chExt cx="4805916" cy="1020726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7429BC74-2638-4577-A9D2-A4C5988AC440}"/>
                </a:ext>
              </a:extLst>
            </p:cNvPr>
            <p:cNvSpPr/>
            <p:nvPr/>
          </p:nvSpPr>
          <p:spPr>
            <a:xfrm>
              <a:off x="1881964" y="2838893"/>
              <a:ext cx="4805916" cy="10207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import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E9461F1-9E01-4698-922E-0E3F17426056}"/>
                </a:ext>
              </a:extLst>
            </p:cNvPr>
            <p:cNvSpPr/>
            <p:nvPr/>
          </p:nvSpPr>
          <p:spPr>
            <a:xfrm>
              <a:off x="2955851" y="3115340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309A519C-B8C2-4D91-979E-4B1D717B163F}"/>
              </a:ext>
            </a:extLst>
          </p:cNvPr>
          <p:cNvGrpSpPr/>
          <p:nvPr/>
        </p:nvGrpSpPr>
        <p:grpSpPr>
          <a:xfrm>
            <a:off x="2445488" y="4375297"/>
            <a:ext cx="8038214" cy="1116419"/>
            <a:chOff x="1839433" y="4295553"/>
            <a:chExt cx="8038214" cy="1116419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39E31CAD-8C3B-49DD-B92E-80EB1B6C8709}"/>
                </a:ext>
              </a:extLst>
            </p:cNvPr>
            <p:cNvSpPr/>
            <p:nvPr/>
          </p:nvSpPr>
          <p:spPr>
            <a:xfrm>
              <a:off x="1839433" y="4295553"/>
              <a:ext cx="8038214" cy="111641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from                                                                    import 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75251F1-DAEE-4AEE-8625-D61F26F4791F}"/>
                </a:ext>
              </a:extLst>
            </p:cNvPr>
            <p:cNvSpPr/>
            <p:nvPr/>
          </p:nvSpPr>
          <p:spPr>
            <a:xfrm>
              <a:off x="2562447" y="4630478"/>
              <a:ext cx="3296093" cy="446567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ИМЯ МОДУЛЯ ИЛИ ПАКЕТА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4BED77CD-21D6-414F-9981-BE31E99D69AC}"/>
                </a:ext>
              </a:extLst>
            </p:cNvPr>
            <p:cNvSpPr/>
            <p:nvPr/>
          </p:nvSpPr>
          <p:spPr>
            <a:xfrm>
              <a:off x="6716232" y="4569339"/>
              <a:ext cx="2913321" cy="568843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ГЛОБАЛЬНОЕ ИМЯ В МОДУЛЕ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4430973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BF6603E6-670B-4FC0-B042-E8F9216965DA}"/>
              </a:ext>
            </a:extLst>
          </p:cNvPr>
          <p:cNvSpPr/>
          <p:nvPr/>
        </p:nvSpPr>
        <p:spPr>
          <a:xfrm>
            <a:off x="1626782" y="2881423"/>
            <a:ext cx="6964326" cy="381708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str_func</a:t>
            </a:r>
            <a:r>
              <a:rPr lang="en-US" dirty="0"/>
              <a:t> 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B8BE07-9FF3-475D-8E5C-BCDFC940D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1749" y="-5865"/>
            <a:ext cx="10515600" cy="646331"/>
          </a:xfrm>
        </p:spPr>
        <p:txBody>
          <a:bodyPr>
            <a:normAutofit fontScale="90000"/>
          </a:bodyPr>
          <a:lstStyle/>
          <a:p>
            <a:r>
              <a:rPr lang="ru-RU" dirty="0"/>
              <a:t>Пакетная организация кода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27C8F-C88B-4449-8B32-1CCDA88AC43E}"/>
              </a:ext>
            </a:extLst>
          </p:cNvPr>
          <p:cNvSpPr txBox="1"/>
          <p:nvPr/>
        </p:nvSpPr>
        <p:spPr>
          <a:xfrm>
            <a:off x="539602" y="640466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"Hello!"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str_func.string_to_upper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some_string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B582F7-49A9-4A33-9DE5-8624E77D28B9}"/>
              </a:ext>
            </a:extLst>
          </p:cNvPr>
          <p:cNvSpPr txBox="1"/>
          <p:nvPr/>
        </p:nvSpPr>
        <p:spPr>
          <a:xfrm>
            <a:off x="1921832" y="3262880"/>
            <a:ext cx="609777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string_length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string_to_lower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string_to_upper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F91C5-1B35-4D6A-8CE5-4B3B104DAC6C}"/>
              </a:ext>
            </a:extLst>
          </p:cNvPr>
          <p:cNvSpPr txBox="1"/>
          <p:nvPr/>
        </p:nvSpPr>
        <p:spPr>
          <a:xfrm>
            <a:off x="4447065" y="4352329"/>
            <a:ext cx="3572539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string_length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C4660E-C2C2-4A7B-BBAC-8C0D94C00348}"/>
              </a:ext>
            </a:extLst>
          </p:cNvPr>
          <p:cNvSpPr txBox="1"/>
          <p:nvPr/>
        </p:nvSpPr>
        <p:spPr>
          <a:xfrm>
            <a:off x="4447066" y="5131695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860570-ABD5-4D0C-8B6E-9E2C15F3BC52}"/>
              </a:ext>
            </a:extLst>
          </p:cNvPr>
          <p:cNvSpPr txBox="1"/>
          <p:nvPr/>
        </p:nvSpPr>
        <p:spPr>
          <a:xfrm>
            <a:off x="4447066" y="5894368"/>
            <a:ext cx="3572540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string_to_upper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inStr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inStr.upper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5" name="Облачко с текстом: прямоугольное 14">
            <a:extLst>
              <a:ext uri="{FF2B5EF4-FFF2-40B4-BE49-F238E27FC236}">
                <a16:creationId xmlns:a16="http://schemas.microsoft.com/office/drawing/2014/main" id="{7E078A31-0801-4A85-9EF2-84357E707874}"/>
              </a:ext>
            </a:extLst>
          </p:cNvPr>
          <p:cNvSpPr/>
          <p:nvPr/>
        </p:nvSpPr>
        <p:spPr>
          <a:xfrm>
            <a:off x="9346019" y="2328530"/>
            <a:ext cx="2562446" cy="839972"/>
          </a:xfrm>
          <a:prstGeom prst="wedgeRectCallout">
            <a:avLst>
              <a:gd name="adj1" fmla="val -112949"/>
              <a:gd name="adj2" fmla="val 1194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__init__.py</a:t>
            </a:r>
            <a:endParaRPr lang="ru-RU" dirty="0"/>
          </a:p>
        </p:txBody>
      </p:sp>
      <p:sp>
        <p:nvSpPr>
          <p:cNvPr id="16" name="Облачко с текстом: прямоугольное 15">
            <a:extLst>
              <a:ext uri="{FF2B5EF4-FFF2-40B4-BE49-F238E27FC236}">
                <a16:creationId xmlns:a16="http://schemas.microsoft.com/office/drawing/2014/main" id="{06859A51-24F3-4844-A73B-65A0365CD465}"/>
              </a:ext>
            </a:extLst>
          </p:cNvPr>
          <p:cNvSpPr/>
          <p:nvPr/>
        </p:nvSpPr>
        <p:spPr>
          <a:xfrm>
            <a:off x="9755366" y="3732029"/>
            <a:ext cx="2169042" cy="839972"/>
          </a:xfrm>
          <a:prstGeom prst="wedgeRectCallout">
            <a:avLst>
              <a:gd name="adj1" fmla="val -150245"/>
              <a:gd name="adj2" fmla="val 675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string_length.py</a:t>
            </a:r>
            <a:endParaRPr lang="ru-RU" dirty="0"/>
          </a:p>
        </p:txBody>
      </p:sp>
      <p:sp>
        <p:nvSpPr>
          <p:cNvPr id="17" name="Облачко с текстом: прямоугольное 16">
            <a:extLst>
              <a:ext uri="{FF2B5EF4-FFF2-40B4-BE49-F238E27FC236}">
                <a16:creationId xmlns:a16="http://schemas.microsoft.com/office/drawing/2014/main" id="{0E0D215B-2A25-4B64-A45B-F0B1F4E728A9}"/>
              </a:ext>
            </a:extLst>
          </p:cNvPr>
          <p:cNvSpPr/>
          <p:nvPr/>
        </p:nvSpPr>
        <p:spPr>
          <a:xfrm>
            <a:off x="9803219" y="5858540"/>
            <a:ext cx="2169042" cy="839972"/>
          </a:xfrm>
          <a:prstGeom prst="wedgeRectCallout">
            <a:avLst>
              <a:gd name="adj1" fmla="val -141421"/>
              <a:gd name="adj2" fmla="val 4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string_to_upper.py</a:t>
            </a:r>
            <a:endParaRPr lang="ru-RU" dirty="0"/>
          </a:p>
        </p:txBody>
      </p:sp>
      <p:sp>
        <p:nvSpPr>
          <p:cNvPr id="18" name="Облачко с текстом: прямоугольное 17">
            <a:extLst>
              <a:ext uri="{FF2B5EF4-FFF2-40B4-BE49-F238E27FC236}">
                <a16:creationId xmlns:a16="http://schemas.microsoft.com/office/drawing/2014/main" id="{F521783B-1399-403C-93FF-A5EFF246B4EF}"/>
              </a:ext>
            </a:extLst>
          </p:cNvPr>
          <p:cNvSpPr/>
          <p:nvPr/>
        </p:nvSpPr>
        <p:spPr>
          <a:xfrm>
            <a:off x="9803219" y="4789967"/>
            <a:ext cx="2169042" cy="839972"/>
          </a:xfrm>
          <a:prstGeom prst="wedgeRectCallout">
            <a:avLst>
              <a:gd name="adj1" fmla="val -143382"/>
              <a:gd name="adj2" fmla="val 498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string_to_lower.py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8048072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31347-57EB-4750-81A3-8A280BD20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432"/>
            <a:ext cx="10515600" cy="1325563"/>
          </a:xfrm>
        </p:spPr>
        <p:txBody>
          <a:bodyPr/>
          <a:lstStyle/>
          <a:p>
            <a:r>
              <a:rPr lang="ru-RU" dirty="0"/>
              <a:t>Проектируем стартовый код бота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3AA57B5-0B08-427C-851A-DE9CD25C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262"/>
            <a:ext cx="10515600" cy="508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Клонируйте ваш репозиторий, который вы сделали в упражнении к 10 модулю</a:t>
            </a:r>
          </a:p>
          <a:p>
            <a:r>
              <a:rPr lang="ru-RU" dirty="0"/>
              <a:t>Мы будем использовать файл </a:t>
            </a:r>
            <a:r>
              <a:rPr lang="en-US" dirty="0"/>
              <a:t>main.py</a:t>
            </a:r>
            <a:r>
              <a:rPr lang="ru-RU" dirty="0"/>
              <a:t>, который уже должен находиться в рабочем каталоге: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Для создания разных вариантов запуска ботов (опроса или веб-хуков) создайте два подкаталога </a:t>
            </a:r>
            <a:r>
              <a:rPr lang="en-US" dirty="0"/>
              <a:t>polling </a:t>
            </a:r>
            <a:r>
              <a:rPr lang="ru-RU" dirty="0"/>
              <a:t>и </a:t>
            </a:r>
            <a:r>
              <a:rPr lang="en-US" dirty="0"/>
              <a:t>webhook</a:t>
            </a:r>
          </a:p>
          <a:p>
            <a:r>
              <a:rPr lang="ru-RU" dirty="0"/>
              <a:t>Создайте в этих подкаталогах пустые файлы </a:t>
            </a:r>
            <a:r>
              <a:rPr lang="en-US" dirty="0"/>
              <a:t>__init__.py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C6A559-5243-4299-A431-49D6AB2A8D69}"/>
              </a:ext>
            </a:extLst>
          </p:cNvPr>
          <p:cNvSpPr txBox="1"/>
          <p:nvPr/>
        </p:nvSpPr>
        <p:spPr>
          <a:xfrm>
            <a:off x="1751713" y="3117558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'main'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main()</a:t>
            </a:r>
          </a:p>
        </p:txBody>
      </p:sp>
    </p:spTree>
    <p:extLst>
      <p:ext uri="{BB962C8B-B14F-4D97-AF65-F5344CB8AC3E}">
        <p14:creationId xmlns:p14="http://schemas.microsoft.com/office/powerpoint/2010/main" val="3957922160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F5515D-35E4-48CE-BC9A-4B31462F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Начальные действия по разработке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D95AD8-056F-4223-9377-4EF3EF862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токен с помощью бота </a:t>
            </a:r>
            <a:r>
              <a:rPr lang="en-US" dirty="0"/>
              <a:t>@BotFather:</a:t>
            </a:r>
          </a:p>
          <a:p>
            <a:pPr lvl="1"/>
            <a:r>
              <a:rPr lang="ru-RU" dirty="0"/>
              <a:t>Ввести команду </a:t>
            </a:r>
            <a:r>
              <a:rPr lang="en-US" dirty="0"/>
              <a:t>/</a:t>
            </a:r>
            <a:r>
              <a:rPr lang="en-US" dirty="0" err="1"/>
              <a:t>newbot</a:t>
            </a:r>
            <a:endParaRPr lang="en-US" dirty="0"/>
          </a:p>
          <a:p>
            <a:pPr lvl="1"/>
            <a:r>
              <a:rPr lang="ru-RU" dirty="0"/>
              <a:t>Ввести имя бота</a:t>
            </a:r>
          </a:p>
          <a:p>
            <a:pPr lvl="1"/>
            <a:r>
              <a:rPr lang="ru-RU" dirty="0"/>
              <a:t>Ввести имя пользователя для бота. Имя должно заканчиваться на </a:t>
            </a:r>
            <a:r>
              <a:rPr lang="en-US" dirty="0"/>
              <a:t>bot</a:t>
            </a:r>
          </a:p>
          <a:p>
            <a:pPr lvl="1"/>
            <a:r>
              <a:rPr lang="ru-RU" dirty="0"/>
              <a:t>Скопировать из ответного сообщения токен, выданный вашему боту</a:t>
            </a:r>
          </a:p>
        </p:txBody>
      </p:sp>
    </p:spTree>
    <p:extLst>
      <p:ext uri="{BB962C8B-B14F-4D97-AF65-F5344CB8AC3E}">
        <p14:creationId xmlns:p14="http://schemas.microsoft.com/office/powerpoint/2010/main" val="912157659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2499-4F50-430C-85D8-87F3E8974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Получение токена для 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88A0FB-EAE8-41B7-B369-95F5285F1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Получите токен вашего бота с помощью </a:t>
            </a:r>
            <a:r>
              <a:rPr lang="en-US" dirty="0"/>
              <a:t>@BotFather</a:t>
            </a:r>
          </a:p>
          <a:p>
            <a:r>
              <a:rPr lang="ru-RU" dirty="0"/>
              <a:t>Создайте в файле </a:t>
            </a:r>
            <a:r>
              <a:rPr lang="en-US" dirty="0"/>
              <a:t>main.py </a:t>
            </a:r>
            <a:r>
              <a:rPr lang="ru-RU" dirty="0"/>
              <a:t>переменную </a:t>
            </a:r>
            <a:r>
              <a:rPr lang="en-US" dirty="0" err="1"/>
              <a:t>bot_token</a:t>
            </a:r>
            <a:r>
              <a:rPr lang="en-US" dirty="0"/>
              <a:t> </a:t>
            </a:r>
            <a:r>
              <a:rPr lang="ru-RU" dirty="0"/>
              <a:t>и присвойте ей строку с токеном</a:t>
            </a:r>
          </a:p>
        </p:txBody>
      </p:sp>
    </p:spTree>
    <p:extLst>
      <p:ext uri="{BB962C8B-B14F-4D97-AF65-F5344CB8AC3E}">
        <p14:creationId xmlns:p14="http://schemas.microsoft.com/office/powerpoint/2010/main" val="90904182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964C1-46A9-4271-B4C9-C8998614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Общая структура обработчика </a:t>
            </a:r>
            <a:r>
              <a:rPr lang="en-US" dirty="0"/>
              <a:t>API </a:t>
            </a:r>
            <a:r>
              <a:rPr lang="ru-RU" dirty="0"/>
              <a:t>бота библиотеки 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9B43CF0-9B1C-4516-83E9-78608578A052}"/>
              </a:ext>
            </a:extLst>
          </p:cNvPr>
          <p:cNvSpPr/>
          <p:nvPr/>
        </p:nvSpPr>
        <p:spPr>
          <a:xfrm>
            <a:off x="212651" y="1818167"/>
            <a:ext cx="10292317" cy="467470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88CBA06-0D80-470E-ACFB-8FA8149D9D00}"/>
              </a:ext>
            </a:extLst>
          </p:cNvPr>
          <p:cNvSpPr/>
          <p:nvPr/>
        </p:nvSpPr>
        <p:spPr>
          <a:xfrm>
            <a:off x="637953" y="2020186"/>
            <a:ext cx="9271591" cy="5954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Инициализация бота и диспетчера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6FF45-DA95-470B-9D7B-2485C8AB09F6}"/>
              </a:ext>
            </a:extLst>
          </p:cNvPr>
          <p:cNvSpPr txBox="1"/>
          <p:nvPr/>
        </p:nvSpPr>
        <p:spPr>
          <a:xfrm>
            <a:off x="4335425" y="2084094"/>
            <a:ext cx="5368113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nb-NO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=bot_token)</a:t>
            </a:r>
          </a:p>
          <a:p>
            <a:r>
              <a:rPr lang="nb-NO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 = Dispatcher(bot)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E3311CD4-D00A-4787-8BC7-76D7BAAEE5B1}"/>
              </a:ext>
            </a:extLst>
          </p:cNvPr>
          <p:cNvSpPr/>
          <p:nvPr/>
        </p:nvSpPr>
        <p:spPr>
          <a:xfrm>
            <a:off x="637953" y="2743088"/>
            <a:ext cx="9271591" cy="2626241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/>
              <a:t>Обработчики сообщения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2DA7B-9690-4E36-B160-3B26F932DCCE}"/>
              </a:ext>
            </a:extLst>
          </p:cNvPr>
          <p:cNvSpPr txBox="1"/>
          <p:nvPr/>
        </p:nvSpPr>
        <p:spPr>
          <a:xfrm>
            <a:off x="3605767" y="2857836"/>
            <a:ext cx="6097772" cy="110799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'help'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This handler will be called when user sends `/start` or `/help` command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"""</a:t>
            </a:r>
            <a:endParaRPr lang="en-US" sz="11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sz="11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100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4122FA-35E0-47C6-BB3C-D3B4D6E60252}"/>
              </a:ext>
            </a:extLst>
          </p:cNvPr>
          <p:cNvSpPr txBox="1"/>
          <p:nvPr/>
        </p:nvSpPr>
        <p:spPr>
          <a:xfrm>
            <a:off x="3605767" y="4103944"/>
            <a:ext cx="6097772" cy="60016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DAB12C74-2568-4E41-B046-2CBBCB2CEBE9}"/>
              </a:ext>
            </a:extLst>
          </p:cNvPr>
          <p:cNvSpPr/>
          <p:nvPr/>
        </p:nvSpPr>
        <p:spPr>
          <a:xfrm>
            <a:off x="637952" y="5496808"/>
            <a:ext cx="9271591" cy="7976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Запуск цикла сообщений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C1FEFC-EC9C-4ABC-8DBE-1B4BACFE797A}"/>
              </a:ext>
            </a:extLst>
          </p:cNvPr>
          <p:cNvSpPr txBox="1"/>
          <p:nvPr/>
        </p:nvSpPr>
        <p:spPr>
          <a:xfrm>
            <a:off x="3605767" y="5680197"/>
            <a:ext cx="60977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1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1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9" name="Облачко с текстом: прямоугольное 18">
            <a:extLst>
              <a:ext uri="{FF2B5EF4-FFF2-40B4-BE49-F238E27FC236}">
                <a16:creationId xmlns:a16="http://schemas.microsoft.com/office/drawing/2014/main" id="{A5F69988-F56E-402B-ACAE-8BA8F4E7B0F7}"/>
              </a:ext>
            </a:extLst>
          </p:cNvPr>
          <p:cNvSpPr/>
          <p:nvPr/>
        </p:nvSpPr>
        <p:spPr>
          <a:xfrm>
            <a:off x="10334846" y="2615609"/>
            <a:ext cx="1718930" cy="1244010"/>
          </a:xfrm>
          <a:prstGeom prst="wedgeRectCallout">
            <a:avLst>
              <a:gd name="adj1" fmla="val -225575"/>
              <a:gd name="adj2" fmla="val -186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команд</a:t>
            </a:r>
          </a:p>
        </p:txBody>
      </p:sp>
      <p:sp>
        <p:nvSpPr>
          <p:cNvPr id="20" name="Облачко с текстом: прямоугольное 19">
            <a:extLst>
              <a:ext uri="{FF2B5EF4-FFF2-40B4-BE49-F238E27FC236}">
                <a16:creationId xmlns:a16="http://schemas.microsoft.com/office/drawing/2014/main" id="{EAF32013-B37B-4BD5-8791-09EDB417C60F}"/>
              </a:ext>
            </a:extLst>
          </p:cNvPr>
          <p:cNvSpPr/>
          <p:nvPr/>
        </p:nvSpPr>
        <p:spPr>
          <a:xfrm>
            <a:off x="10334846" y="4436187"/>
            <a:ext cx="1718930" cy="1244010"/>
          </a:xfrm>
          <a:prstGeom prst="wedgeRectCallout">
            <a:avLst>
              <a:gd name="adj1" fmla="val -337534"/>
              <a:gd name="adj2" fmla="val -673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Декоратор, определяющий обработчик</a:t>
            </a:r>
          </a:p>
          <a:p>
            <a:pPr algn="ctr"/>
            <a:r>
              <a:rPr lang="ru-RU" dirty="0"/>
              <a:t>сообщений</a:t>
            </a:r>
          </a:p>
        </p:txBody>
      </p:sp>
      <p:sp>
        <p:nvSpPr>
          <p:cNvPr id="21" name="Облачко с текстом: прямоугольное 20">
            <a:extLst>
              <a:ext uri="{FF2B5EF4-FFF2-40B4-BE49-F238E27FC236}">
                <a16:creationId xmlns:a16="http://schemas.microsoft.com/office/drawing/2014/main" id="{B3EC85C0-CDA9-4E90-BA20-CAFF01E962E0}"/>
              </a:ext>
            </a:extLst>
          </p:cNvPr>
          <p:cNvSpPr/>
          <p:nvPr/>
        </p:nvSpPr>
        <p:spPr>
          <a:xfrm>
            <a:off x="10334844" y="5988150"/>
            <a:ext cx="1644505" cy="612648"/>
          </a:xfrm>
          <a:prstGeom prst="wedgeRectCallout">
            <a:avLst>
              <a:gd name="adj1" fmla="val -216091"/>
              <a:gd name="adj2" fmla="val -537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Бот в режиме опроса</a:t>
            </a:r>
          </a:p>
        </p:txBody>
      </p:sp>
    </p:spTree>
    <p:extLst>
      <p:ext uri="{BB962C8B-B14F-4D97-AF65-F5344CB8AC3E}">
        <p14:creationId xmlns:p14="http://schemas.microsoft.com/office/powerpoint/2010/main" val="133971129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FD4F9D-A1E7-4FAA-B43E-99462BF17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бота на веб хуках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0FE28-D160-4FA7-830C-AA1CE5B13644}"/>
              </a:ext>
            </a:extLst>
          </p:cNvPr>
          <p:cNvSpPr txBox="1"/>
          <p:nvPr/>
        </p:nvSpPr>
        <p:spPr>
          <a:xfrm>
            <a:off x="391633" y="4030662"/>
            <a:ext cx="4626936" cy="24622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}{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'localhost'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3001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7DFBB-AC83-4FAB-A0AC-EDBA8E980DF7}"/>
              </a:ext>
            </a:extLst>
          </p:cNvPr>
          <p:cNvSpPr txBox="1"/>
          <p:nvPr/>
        </p:nvSpPr>
        <p:spPr>
          <a:xfrm>
            <a:off x="5558170" y="1582341"/>
            <a:ext cx="609777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webhook_url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bot.delete_webhook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dp.storage.close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dp.storage.wait_closed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start_webhook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dispatcher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webhook_path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on_startup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on_shutdown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webhook_host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webapp_port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)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6E177B3-8CA3-4D75-BF6E-DAEBC3944B3E}"/>
              </a:ext>
            </a:extLst>
          </p:cNvPr>
          <p:cNvSpPr/>
          <p:nvPr/>
        </p:nvSpPr>
        <p:spPr>
          <a:xfrm>
            <a:off x="1031358" y="1384364"/>
            <a:ext cx="3157870" cy="612648"/>
          </a:xfrm>
          <a:prstGeom prst="wedgeRectCallout">
            <a:avLst>
              <a:gd name="adj1" fmla="val 105304"/>
              <a:gd name="adj2" fmla="val 393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Установка </a:t>
            </a:r>
            <a:r>
              <a:rPr lang="ru-RU" dirty="0" err="1"/>
              <a:t>вебхука</a:t>
            </a:r>
            <a:r>
              <a:rPr lang="ru-RU" dirty="0"/>
              <a:t> при старте бота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189319B-0BBB-496C-9874-D56FD21370A7}"/>
              </a:ext>
            </a:extLst>
          </p:cNvPr>
          <p:cNvSpPr/>
          <p:nvPr/>
        </p:nvSpPr>
        <p:spPr>
          <a:xfrm>
            <a:off x="1031358" y="2307940"/>
            <a:ext cx="3157870" cy="612648"/>
          </a:xfrm>
          <a:prstGeom prst="wedgeRectCallout">
            <a:avLst>
              <a:gd name="adj1" fmla="val 102399"/>
              <a:gd name="adj2" fmla="val 36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Удаление </a:t>
            </a:r>
            <a:r>
              <a:rPr lang="ru-RU" dirty="0" err="1"/>
              <a:t>вебхука</a:t>
            </a:r>
            <a:r>
              <a:rPr lang="ru-RU" dirty="0"/>
              <a:t> при остановке бота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A6D5135-7DD8-42CF-BE80-8FFB02970222}"/>
              </a:ext>
            </a:extLst>
          </p:cNvPr>
          <p:cNvSpPr/>
          <p:nvPr/>
        </p:nvSpPr>
        <p:spPr>
          <a:xfrm>
            <a:off x="1031358" y="3231516"/>
            <a:ext cx="3157870" cy="612648"/>
          </a:xfrm>
          <a:prstGeom prst="wedgeRectCallout">
            <a:avLst>
              <a:gd name="adj1" fmla="val 101389"/>
              <a:gd name="adj2" fmla="val 1822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цикла сообщений</a:t>
            </a:r>
          </a:p>
        </p:txBody>
      </p:sp>
    </p:spTree>
    <p:extLst>
      <p:ext uri="{BB962C8B-B14F-4D97-AF65-F5344CB8AC3E}">
        <p14:creationId xmlns:p14="http://schemas.microsoft.com/office/powerpoint/2010/main" val="2519383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Команда (сообщение, начинающееся с «</a:t>
            </a:r>
            <a:r>
              <a:rPr lang="en-US" dirty="0"/>
              <a:t>/</a:t>
            </a:r>
            <a:r>
              <a:rPr lang="ru-RU" dirty="0"/>
              <a:t>»</a:t>
            </a:r>
            <a:r>
              <a:rPr lang="en-US" dirty="0"/>
              <a:t>)</a:t>
            </a:r>
            <a:endParaRPr lang="ru-RU" dirty="0"/>
          </a:p>
          <a:p>
            <a:endParaRPr lang="ru-RU" dirty="0"/>
          </a:p>
          <a:p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регулярному выражению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Фильтр по типу контента сообщения (текст, фото и т.д.)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26072-B511-4140-A67B-583D1C5EFABC}"/>
              </a:ext>
            </a:extLst>
          </p:cNvPr>
          <p:cNvSpPr txBox="1"/>
          <p:nvPr/>
        </p:nvSpPr>
        <p:spPr>
          <a:xfrm>
            <a:off x="1209452" y="2393177"/>
            <a:ext cx="1025244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'start'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'welcome'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'about'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cmd_handler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B94A4-5E8A-4360-A523-E66217985E31}"/>
              </a:ext>
            </a:extLst>
          </p:cNvPr>
          <p:cNvSpPr txBox="1"/>
          <p:nvPr/>
        </p:nvSpPr>
        <p:spPr>
          <a:xfrm>
            <a:off x="1209452" y="4679476"/>
            <a:ext cx="10252444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'^[a-z]+-[0-9]+'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msg_handler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22B53E-B19A-4024-BF9F-7B7E1C84818D}"/>
              </a:ext>
            </a:extLst>
          </p:cNvPr>
          <p:cNvSpPr txBox="1"/>
          <p:nvPr/>
        </p:nvSpPr>
        <p:spPr>
          <a:xfrm>
            <a:off x="1209452" y="3145395"/>
            <a:ext cx="833858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(filters.RegexpCommandsFilter(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regexp_commands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'item_([0-9]*)'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send_welcome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A84B51-47DA-4CCE-84E5-34B4BF6D54C7}"/>
              </a:ext>
            </a:extLst>
          </p:cNvPr>
          <p:cNvSpPr txBox="1"/>
          <p:nvPr/>
        </p:nvSpPr>
        <p:spPr>
          <a:xfrm>
            <a:off x="1209452" y="6098184"/>
            <a:ext cx="1033750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=ContentType.PHOTO |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ContentType.DOCUMENT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345935773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BB990A-CD4C-4B10-A259-1796972B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Фильтры обработчиков сообщений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C9C4F14-7D23-4EBB-9F44-E6AD81910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Фильтр по пользовательской функции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Несколько фильтров могут последовательно применяться к одному обработчику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1DBA5-9626-47E7-9681-BDC89BE4FB69}"/>
              </a:ext>
            </a:extLst>
          </p:cNvPr>
          <p:cNvSpPr txBox="1"/>
          <p:nvPr/>
        </p:nvSpPr>
        <p:spPr>
          <a:xfrm>
            <a:off x="838199" y="2505670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message.text.lower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CCD94F-F8CD-436C-8EF5-FBAEB4CECAED}"/>
              </a:ext>
            </a:extLst>
          </p:cNvPr>
          <p:cNvSpPr txBox="1"/>
          <p:nvPr/>
        </p:nvSpPr>
        <p:spPr>
          <a:xfrm>
            <a:off x="838198" y="4202817"/>
            <a:ext cx="10910777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content_types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ContentType.TEXT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88FA2-8DB0-486B-849C-681110BCE68C}"/>
              </a:ext>
            </a:extLst>
          </p:cNvPr>
          <p:cNvSpPr txBox="1"/>
          <p:nvPr/>
        </p:nvSpPr>
        <p:spPr>
          <a:xfrm>
            <a:off x="838197" y="5292546"/>
            <a:ext cx="1091077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'command'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demojize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message.text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':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new_moon_with_face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152845432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ACCEB-8A72-41A6-ABDA-674AD9619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770"/>
            <a:ext cx="10515600" cy="646332"/>
          </a:xfrm>
        </p:spPr>
        <p:txBody>
          <a:bodyPr>
            <a:normAutofit fontScale="90000"/>
          </a:bodyPr>
          <a:lstStyle/>
          <a:p>
            <a:r>
              <a:rPr lang="ru-RU" dirty="0"/>
              <a:t>Методы отправки ответа бота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481987-D92F-4B69-826D-7408AEEBAA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5071363"/>
              </p:ext>
            </p:extLst>
          </p:nvPr>
        </p:nvGraphicFramePr>
        <p:xfrm>
          <a:off x="838200" y="1394225"/>
          <a:ext cx="10515600" cy="5359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074">
                  <a:extLst>
                    <a:ext uri="{9D8B030D-6E8A-4147-A177-3AD203B41FA5}">
                      <a16:colId xmlns:a16="http://schemas.microsoft.com/office/drawing/2014/main" val="2230332417"/>
                    </a:ext>
                  </a:extLst>
                </a:gridCol>
                <a:gridCol w="7802526">
                  <a:extLst>
                    <a:ext uri="{9D8B030D-6E8A-4147-A177-3AD203B41FA5}">
                      <a16:colId xmlns:a16="http://schemas.microsoft.com/office/drawing/2014/main" val="14459266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1818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reply()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ответа с цитированием исходного сообщения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91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answer()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Формирование ответа на исходное сообщение без цитирования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774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xxxr_photo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графического изображения в ответе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297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xxx_audio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47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xxx_animation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анимации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612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xxx_document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документа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9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xxx_video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видео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2103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xxx_voice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Отправка аудиофайла как голосового </a:t>
                      </a:r>
                      <a:r>
                        <a:rPr lang="ru-RU" dirty="0" err="1"/>
                        <a:t>сообшения</a:t>
                      </a:r>
                      <a:r>
                        <a:rPr lang="ru-RU" dirty="0"/>
                        <a:t>. Клиент отображает файл в ответе как голосовое сообщение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530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xxx_media_group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несколько фотографий, аудиофайлов и т.д. в одном ответе через </a:t>
                      </a:r>
                      <a:r>
                        <a:rPr lang="ru-RU" dirty="0" err="1"/>
                        <a:t>сериализованный</a:t>
                      </a:r>
                      <a:r>
                        <a:rPr lang="ru-RU" dirty="0"/>
                        <a:t> в </a:t>
                      </a:r>
                      <a:r>
                        <a:rPr lang="en-US" dirty="0"/>
                        <a:t>JSON </a:t>
                      </a:r>
                      <a:r>
                        <a:rPr lang="ru-RU" dirty="0"/>
                        <a:t>формат массив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62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xxx_contact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контакт (телефон) в качестве ответа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0179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xxx_dice</a:t>
                      </a:r>
                      <a:r>
                        <a:rPr lang="en-US" dirty="0"/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Отправляет в ответе анимированный эмодзи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70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***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6875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6BA3C9E-E561-4BFE-8532-00331353E591}"/>
              </a:ext>
            </a:extLst>
          </p:cNvPr>
          <p:cNvSpPr txBox="1"/>
          <p:nvPr/>
        </p:nvSpPr>
        <p:spPr>
          <a:xfrm>
            <a:off x="838200" y="715998"/>
            <a:ext cx="89895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ответа используйте методы объекта сообщения, который передается</a:t>
            </a:r>
            <a:br>
              <a:rPr lang="ru-RU" dirty="0"/>
            </a:br>
            <a:r>
              <a:rPr lang="ru-RU" dirty="0"/>
              <a:t>в параметры обработчика:</a:t>
            </a:r>
          </a:p>
        </p:txBody>
      </p:sp>
    </p:spTree>
    <p:extLst>
      <p:ext uri="{BB962C8B-B14F-4D97-AF65-F5344CB8AC3E}">
        <p14:creationId xmlns:p14="http://schemas.microsoft.com/office/powerpoint/2010/main" val="1659443111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CC6409-9911-40D4-A8A4-F7576BCA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82486"/>
            <a:ext cx="4595037" cy="1325563"/>
          </a:xfrm>
        </p:spPr>
        <p:txBody>
          <a:bodyPr/>
          <a:lstStyle/>
          <a:p>
            <a:r>
              <a:rPr lang="ru-RU" dirty="0"/>
              <a:t>Примеры ответов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0CE0D1-479A-4CE3-A294-2B211B1A8B2A}"/>
              </a:ext>
            </a:extLst>
          </p:cNvPr>
          <p:cNvSpPr txBox="1"/>
          <p:nvPr/>
        </p:nvSpPr>
        <p:spPr>
          <a:xfrm>
            <a:off x="5380074" y="745268"/>
            <a:ext cx="6598515" cy="43396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Bot, Dispatcher, executor, types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**************************************************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 = Bot(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bot_token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Dispatcher(bot)</a:t>
            </a:r>
          </a:p>
          <a:p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Картинка"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message.answer_photo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'python.jpg'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Звук"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message.answer_audio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regexp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Сообщение"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message.answer_voice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types.InputFile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'sample.mp3'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'__main__'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executor.start_polling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skip_updates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37C5B77F-EE27-4F41-8F97-99B682907234}"/>
              </a:ext>
            </a:extLst>
          </p:cNvPr>
          <p:cNvSpPr/>
          <p:nvPr/>
        </p:nvSpPr>
        <p:spPr>
          <a:xfrm>
            <a:off x="988828" y="1408049"/>
            <a:ext cx="3434316" cy="612648"/>
          </a:xfrm>
          <a:prstGeom prst="wedgeRectCallout">
            <a:avLst>
              <a:gd name="adj1" fmla="val 85359"/>
              <a:gd name="adj2" fmla="val 137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фото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84D0EA6-315C-4D11-BBC6-6E200D0C2627}"/>
              </a:ext>
            </a:extLst>
          </p:cNvPr>
          <p:cNvSpPr/>
          <p:nvPr/>
        </p:nvSpPr>
        <p:spPr>
          <a:xfrm>
            <a:off x="988828" y="2733612"/>
            <a:ext cx="3434316" cy="612648"/>
          </a:xfrm>
          <a:prstGeom prst="wedgeRectCallout">
            <a:avLst>
              <a:gd name="adj1" fmla="val 87836"/>
              <a:gd name="adj2" fmla="val 399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звука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40F2EA0-C396-43A1-BBEC-24DEBB187621}"/>
              </a:ext>
            </a:extLst>
          </p:cNvPr>
          <p:cNvSpPr/>
          <p:nvPr/>
        </p:nvSpPr>
        <p:spPr>
          <a:xfrm>
            <a:off x="988828" y="3913826"/>
            <a:ext cx="3434316" cy="612648"/>
          </a:xfrm>
          <a:prstGeom prst="wedgeRectCallout">
            <a:avLst>
              <a:gd name="adj1" fmla="val 88455"/>
              <a:gd name="adj2" fmla="val -312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Отправка голосового сообщения</a:t>
            </a:r>
          </a:p>
        </p:txBody>
      </p:sp>
    </p:spTree>
    <p:extLst>
      <p:ext uri="{BB962C8B-B14F-4D97-AF65-F5344CB8AC3E}">
        <p14:creationId xmlns:p14="http://schemas.microsoft.com/office/powerpoint/2010/main" val="3925979194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5C63F8-65D7-47ED-B609-99FBCC5D2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– простейший интерфейс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5686B9-75D0-49B9-8238-A6C920C4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Разработайте бота в режиме </a:t>
            </a:r>
            <a:r>
              <a:rPr lang="ru-RU" dirty="0" err="1"/>
              <a:t>поллинга</a:t>
            </a:r>
            <a:r>
              <a:rPr lang="ru-RU" dirty="0"/>
              <a:t>, который реализует все функции из модулей 1-9 и 11</a:t>
            </a:r>
          </a:p>
          <a:p>
            <a:r>
              <a:rPr lang="ru-RU" dirty="0"/>
              <a:t>Начальные фразы запроса в предыдущих упражнения переведите в регулярные выражения и опишите для каждого из них собственный обработчик</a:t>
            </a:r>
          </a:p>
          <a:p>
            <a:r>
              <a:rPr lang="ru-RU" dirty="0"/>
              <a:t>Логику обработки реализуйте в отдельном пакете «</a:t>
            </a:r>
            <a:r>
              <a:rPr lang="en-US" dirty="0" err="1"/>
              <a:t>business_service</a:t>
            </a:r>
            <a:r>
              <a:rPr lang="ru-RU" dirty="0"/>
              <a:t>». Можно просто перенести в этот пакет модули из ранее сделанных упражнений и корректно вызвать их функции из обработчиков сообщений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2465427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CE881-8E00-431A-BDDD-53A8C7D7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с клавиатурой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D58434-0ED1-4802-84B1-3435CE2F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Два типа клавиатур:</a:t>
            </a:r>
          </a:p>
          <a:p>
            <a:pPr lvl="1"/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позволяет определить шаблон сообщений, которыми может отвечать пользователей</a:t>
            </a:r>
          </a:p>
          <a:p>
            <a:pPr lvl="1"/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можно создать собственную клавиатуру, в клавиши которой мы можем заложить некоторую информацию, например текст, внутреннюю ссылку и т.д.</a:t>
            </a:r>
          </a:p>
        </p:txBody>
      </p:sp>
    </p:spTree>
    <p:extLst>
      <p:ext uri="{BB962C8B-B14F-4D97-AF65-F5344CB8AC3E}">
        <p14:creationId xmlns:p14="http://schemas.microsoft.com/office/powerpoint/2010/main" val="3970321835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0F417-E2C0-4BC3-9BD5-CCA6291C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– </a:t>
            </a:r>
            <a:r>
              <a:rPr lang="ru-RU" dirty="0"/>
              <a:t>одна клавиша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507D49-864F-4274-A3EE-2D1CD4C2167C}"/>
              </a:ext>
            </a:extLst>
          </p:cNvPr>
          <p:cNvSpPr txBox="1"/>
          <p:nvPr/>
        </p:nvSpPr>
        <p:spPr>
          <a:xfrm>
            <a:off x="3219894" y="2806744"/>
            <a:ext cx="8465288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Добро пожаловать 🚪 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simple_button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message.reply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I'm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EchoBot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 err="1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Powered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170B3B6-38DB-488E-BB98-A10D894C65D6}"/>
              </a:ext>
            </a:extLst>
          </p:cNvPr>
          <p:cNvSpPr/>
          <p:nvPr/>
        </p:nvSpPr>
        <p:spPr>
          <a:xfrm>
            <a:off x="244548" y="1942392"/>
            <a:ext cx="2647507" cy="612648"/>
          </a:xfrm>
          <a:prstGeom prst="wedgeRectCallout">
            <a:avLst>
              <a:gd name="adj1" fmla="val 70332"/>
              <a:gd name="adj2" fmla="val 1249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кнопки с текстом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0277B8BB-35AB-4BA9-824D-D4B4DFC55D8F}"/>
              </a:ext>
            </a:extLst>
          </p:cNvPr>
          <p:cNvSpPr/>
          <p:nvPr/>
        </p:nvSpPr>
        <p:spPr>
          <a:xfrm>
            <a:off x="244548" y="3122676"/>
            <a:ext cx="2647507" cy="612648"/>
          </a:xfrm>
          <a:prstGeom prst="wedgeRectCallout">
            <a:avLst>
              <a:gd name="adj1" fmla="val 70734"/>
              <a:gd name="adj2" fmla="val -225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клавиатуры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E806B381-00E8-41C7-8D13-093B8295106F}"/>
              </a:ext>
            </a:extLst>
          </p:cNvPr>
          <p:cNvSpPr/>
          <p:nvPr/>
        </p:nvSpPr>
        <p:spPr>
          <a:xfrm>
            <a:off x="244547" y="4898313"/>
            <a:ext cx="2647507" cy="612648"/>
          </a:xfrm>
          <a:prstGeom prst="wedgeRectCallout">
            <a:avLst>
              <a:gd name="adj1" fmla="val 78365"/>
              <a:gd name="adj2" fmla="val -1735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Указание клавиатуры в ответе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E5BEC28-8012-440B-9DB6-0017184B10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92773" y="5204637"/>
            <a:ext cx="7492409" cy="1477328"/>
          </a:xfrm>
          <a:prstGeom prst="rect">
            <a:avLst/>
          </a:prstGeom>
        </p:spPr>
      </p:pic>
      <p:sp>
        <p:nvSpPr>
          <p:cNvPr id="12" name="Стрелка: вниз 11">
            <a:extLst>
              <a:ext uri="{FF2B5EF4-FFF2-40B4-BE49-F238E27FC236}">
                <a16:creationId xmlns:a16="http://schemas.microsoft.com/office/drawing/2014/main" id="{E5015F7D-5954-4CBE-93FE-23EC9006710D}"/>
              </a:ext>
            </a:extLst>
          </p:cNvPr>
          <p:cNvSpPr/>
          <p:nvPr/>
        </p:nvSpPr>
        <p:spPr>
          <a:xfrm>
            <a:off x="6741042" y="4463654"/>
            <a:ext cx="1414130" cy="612648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515395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526D-9957-4160-9BB4-872CA7F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ReplyKeyboardMarkup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F1EE7812-733F-4FF6-B26E-C197C90907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5059505"/>
              </p:ext>
            </p:extLst>
          </p:nvPr>
        </p:nvGraphicFramePr>
        <p:xfrm>
          <a:off x="668080" y="2009140"/>
          <a:ext cx="10515600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693">
                  <a:extLst>
                    <a:ext uri="{9D8B030D-6E8A-4147-A177-3AD203B41FA5}">
                      <a16:colId xmlns:a16="http://schemas.microsoft.com/office/drawing/2014/main" val="3007815733"/>
                    </a:ext>
                  </a:extLst>
                </a:gridCol>
                <a:gridCol w="6228907">
                  <a:extLst>
                    <a:ext uri="{9D8B030D-6E8A-4147-A177-3AD203B41FA5}">
                      <a16:colId xmlns:a16="http://schemas.microsoft.com/office/drawing/2014/main" val="42610465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7350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Строка текста или кнопка (обязательный)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Текст, отображаемый на кнопке. Этот текст будет отправлен по нажатию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925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resize_keyboard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кнопка будет занимать минимальное пространство,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кнопка будет занимать все возможное пространство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5693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one_time_keyboard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Если </a:t>
                      </a:r>
                      <a:r>
                        <a:rPr lang="en-US" dirty="0"/>
                        <a:t>True</a:t>
                      </a:r>
                      <a:r>
                        <a:rPr lang="ru-RU" dirty="0"/>
                        <a:t>, то после отправки ответа клавиатура будет спрятана, если </a:t>
                      </a:r>
                      <a:r>
                        <a:rPr lang="en-US" dirty="0"/>
                        <a:t>False (</a:t>
                      </a:r>
                      <a:r>
                        <a:rPr lang="ru-RU" dirty="0"/>
                        <a:t>по умолчанию), клавиатура будет отображаться все время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15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8924521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65D177-82AF-48F2-8782-D3A6F2610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KeyboardButton</a:t>
            </a:r>
            <a:r>
              <a:rPr lang="en-US" dirty="0"/>
              <a:t> - </a:t>
            </a:r>
            <a:r>
              <a:rPr lang="ru-RU" dirty="0"/>
              <a:t>параметры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0D56656-831E-40FC-AFF3-3D9C2B17CA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683287"/>
              </p:ext>
            </p:extLst>
          </p:nvPr>
        </p:nvGraphicFramePr>
        <p:xfrm>
          <a:off x="838200" y="1825625"/>
          <a:ext cx="10515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2414">
                  <a:extLst>
                    <a:ext uri="{9D8B030D-6E8A-4147-A177-3AD203B41FA5}">
                      <a16:colId xmlns:a16="http://schemas.microsoft.com/office/drawing/2014/main" val="1499300207"/>
                    </a:ext>
                  </a:extLst>
                </a:gridCol>
                <a:gridCol w="6973186">
                  <a:extLst>
                    <a:ext uri="{9D8B030D-6E8A-4147-A177-3AD203B41FA5}">
                      <a16:colId xmlns:a16="http://schemas.microsoft.com/office/drawing/2014/main" val="3811369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Параметр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2593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Текст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284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request_contact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Номер телефона пользователя будет отправлен боту в ответ на нажатие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9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request_location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Локация пользователя будет отправлена боту в ответ на нажатие  этой кнопки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57164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268245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B4432-79AC-49C5-A8FB-F890F345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82"/>
            <a:ext cx="10515600" cy="818708"/>
          </a:xfrm>
        </p:spPr>
        <p:txBody>
          <a:bodyPr/>
          <a:lstStyle/>
          <a:p>
            <a:r>
              <a:rPr lang="en-US" dirty="0" err="1"/>
              <a:t>ReplyKeyboardMarkup</a:t>
            </a:r>
            <a:r>
              <a:rPr lang="ru-RU" dirty="0"/>
              <a:t> – несколько клавиш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0B891-1C6B-4F6A-A2EA-F7C62ED7562D}"/>
              </a:ext>
            </a:extLst>
          </p:cNvPr>
          <p:cNvSpPr txBox="1"/>
          <p:nvPr/>
        </p:nvSpPr>
        <p:spPr>
          <a:xfrm>
            <a:off x="3072809" y="2090564"/>
            <a:ext cx="6645349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@dp.message_handler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commands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=[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'complex'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complex_keyboard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types.Message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🌄'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📞'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KeyboardButton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🌍'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request_location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kb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ReplyKeyboardMarkup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resize_keyboard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kb.add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button_text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kb.row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button_location,button_contact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кнопку'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kb)</a:t>
            </a:r>
          </a:p>
        </p:txBody>
      </p:sp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59BA2F03-C3F9-4581-B9E9-5F0901A6E2E2}"/>
              </a:ext>
            </a:extLst>
          </p:cNvPr>
          <p:cNvSpPr/>
          <p:nvPr/>
        </p:nvSpPr>
        <p:spPr>
          <a:xfrm>
            <a:off x="7215962" y="4423144"/>
            <a:ext cx="1233377" cy="627321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2202ED5-F1EA-40A1-AC9E-51C2958B7C0F}"/>
              </a:ext>
            </a:extLst>
          </p:cNvPr>
          <p:cNvSpPr/>
          <p:nvPr/>
        </p:nvSpPr>
        <p:spPr>
          <a:xfrm>
            <a:off x="191386" y="1073673"/>
            <a:ext cx="2679404" cy="818707"/>
          </a:xfrm>
          <a:prstGeom prst="wedgeRectCallout">
            <a:avLst>
              <a:gd name="adj1" fmla="val 76389"/>
              <a:gd name="adj2" fmla="val 2404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Добавление кнопки 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C6094EC4-648C-4174-99C7-85EC1771C069}"/>
              </a:ext>
            </a:extLst>
          </p:cNvPr>
          <p:cNvSpPr/>
          <p:nvPr/>
        </p:nvSpPr>
        <p:spPr>
          <a:xfrm>
            <a:off x="170121" y="4183802"/>
            <a:ext cx="2679404" cy="818707"/>
          </a:xfrm>
          <a:prstGeom prst="wedgeRectCallout">
            <a:avLst>
              <a:gd name="adj1" fmla="val 78374"/>
              <a:gd name="adj2" fmla="val -1063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Массив кнопок располагается в одной строке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3CA224D7-D144-4BB9-9E9C-97B3BA3A79D1}"/>
              </a:ext>
            </a:extLst>
          </p:cNvPr>
          <p:cNvSpPr/>
          <p:nvPr/>
        </p:nvSpPr>
        <p:spPr>
          <a:xfrm>
            <a:off x="9477156" y="1176745"/>
            <a:ext cx="2679404" cy="818707"/>
          </a:xfrm>
          <a:prstGeom prst="wedgeRectCallout">
            <a:avLst>
              <a:gd name="adj1" fmla="val -74801"/>
              <a:gd name="adj2" fmla="val 1560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контакт пользователя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AB5868D3-D0F8-4946-B424-9DBA53C55A73}"/>
              </a:ext>
            </a:extLst>
          </p:cNvPr>
          <p:cNvSpPr/>
          <p:nvPr/>
        </p:nvSpPr>
        <p:spPr>
          <a:xfrm>
            <a:off x="9477156" y="4327451"/>
            <a:ext cx="2679404" cy="818707"/>
          </a:xfrm>
          <a:prstGeom prst="wedgeRectCallout">
            <a:avLst>
              <a:gd name="adj1" fmla="val -86102"/>
              <a:gd name="adj2" fmla="val -1864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Нажатие кнопки отправляет локацию пользователя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2308BB-1ADB-44A1-BC4C-B36DE7D76E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56" t="77988"/>
          <a:stretch/>
        </p:blipFill>
        <p:spPr>
          <a:xfrm>
            <a:off x="4543645" y="5351720"/>
            <a:ext cx="6836736" cy="144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539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C2D2A-0761-4614-BD88-C0A721C82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166B3-295F-41CA-A744-5BC44749B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</a:t>
            </a:r>
            <a:r>
              <a:rPr lang="ru-RU" dirty="0"/>
              <a:t>клавиатура позволяет создавать кнопки, которые являются ярлыком для некоторого действия</a:t>
            </a:r>
          </a:p>
        </p:txBody>
      </p:sp>
    </p:spTree>
    <p:extLst>
      <p:ext uri="{BB962C8B-B14F-4D97-AF65-F5344CB8AC3E}">
        <p14:creationId xmlns:p14="http://schemas.microsoft.com/office/powerpoint/2010/main" val="1035927735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создание кнопки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5732E-C557-4F10-8A38-D496F38D88EF}"/>
              </a:ext>
            </a:extLst>
          </p:cNvPr>
          <p:cNvSpPr txBox="1"/>
          <p:nvPr/>
        </p:nvSpPr>
        <p:spPr>
          <a:xfrm>
            <a:off x="838200" y="2967335"/>
            <a:ext cx="985903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button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🏃'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().add(button)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message.answer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Нажми на кнопку - получишь результат'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reply_markup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=kb)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77CF9BD-540B-4F13-8723-423D44A1C4AF}"/>
              </a:ext>
            </a:extLst>
          </p:cNvPr>
          <p:cNvSpPr/>
          <p:nvPr/>
        </p:nvSpPr>
        <p:spPr>
          <a:xfrm>
            <a:off x="7208874" y="1541721"/>
            <a:ext cx="3488365" cy="1020726"/>
          </a:xfrm>
          <a:prstGeom prst="wedgeRectCallout">
            <a:avLst>
              <a:gd name="adj1" fmla="val -46436"/>
              <a:gd name="adj2" fmla="val 968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текст, по которому обработчик опознает нажатую кнопку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73746451-7F2D-43ED-8909-1B357D8B92A2}"/>
              </a:ext>
            </a:extLst>
          </p:cNvPr>
          <p:cNvSpPr/>
          <p:nvPr/>
        </p:nvSpPr>
        <p:spPr>
          <a:xfrm>
            <a:off x="2349795" y="1541721"/>
            <a:ext cx="2892056" cy="612648"/>
          </a:xfrm>
          <a:prstGeom prst="wedgeRectCallout">
            <a:avLst>
              <a:gd name="adj1" fmla="val 42881"/>
              <a:gd name="adj2" fmla="val 1857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Указываем текст кнопки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A367FD1B-E749-4A57-A938-F090EECF1A54}"/>
              </a:ext>
            </a:extLst>
          </p:cNvPr>
          <p:cNvSpPr/>
          <p:nvPr/>
        </p:nvSpPr>
        <p:spPr>
          <a:xfrm>
            <a:off x="3157869" y="4529470"/>
            <a:ext cx="3253563" cy="612648"/>
          </a:xfrm>
          <a:prstGeom prst="wedgeRectCallout">
            <a:avLst>
              <a:gd name="adj1" fmla="val -4166"/>
              <a:gd name="adj2" fmla="val -2186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Добавляем кнопку в набор</a:t>
            </a:r>
          </a:p>
        </p:txBody>
      </p:sp>
    </p:spTree>
    <p:extLst>
      <p:ext uri="{BB962C8B-B14F-4D97-AF65-F5344CB8AC3E}">
        <p14:creationId xmlns:p14="http://schemas.microsoft.com/office/powerpoint/2010/main" val="38359447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E5B105-6B5E-4AAF-BE25-B83E278C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Обработчик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DC45D-5B9C-4546-A242-E9CB9BFAD897}"/>
              </a:ext>
            </a:extLst>
          </p:cNvPr>
          <p:cNvSpPr txBox="1"/>
          <p:nvPr/>
        </p:nvSpPr>
        <p:spPr>
          <a:xfrm>
            <a:off x="444796" y="3429000"/>
            <a:ext cx="887995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@dp.callback_query_handler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x.data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first_button_handler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types.CallbackQuery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bot.answer_callback_query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(callback_query.id)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bot.send_message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(callback_query.from_user.id,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🌞'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A1C02EC3-3081-41FC-9187-8C09172C4414}"/>
              </a:ext>
            </a:extLst>
          </p:cNvPr>
          <p:cNvSpPr/>
          <p:nvPr/>
        </p:nvSpPr>
        <p:spPr>
          <a:xfrm>
            <a:off x="5888666" y="1654158"/>
            <a:ext cx="5103628" cy="954107"/>
          </a:xfrm>
          <a:prstGeom prst="wedgeRectCallout">
            <a:avLst>
              <a:gd name="adj1" fmla="val -51158"/>
              <a:gd name="adj2" fmla="val 1422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Лямбда выражение фильтр, которое возвращает </a:t>
            </a:r>
            <a:r>
              <a:rPr lang="en-US" dirty="0"/>
              <a:t>True</a:t>
            </a:r>
            <a:r>
              <a:rPr lang="ru-RU" dirty="0"/>
              <a:t>, если нажатие кнопки следует обработать этим обработчиком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4A7DB7A9-7FFD-4DD7-AC80-83977F10F6D2}"/>
              </a:ext>
            </a:extLst>
          </p:cNvPr>
          <p:cNvSpPr/>
          <p:nvPr/>
        </p:nvSpPr>
        <p:spPr>
          <a:xfrm>
            <a:off x="2752061" y="5316692"/>
            <a:ext cx="3136605" cy="1200328"/>
          </a:xfrm>
          <a:prstGeom prst="wedgeRectCallout">
            <a:avLst>
              <a:gd name="adj1" fmla="val -59476"/>
              <a:gd name="adj2" fmla="val -1391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Следует обязательно ответить, иначе пользователь будет наблюдать «часы» в чате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76FF031F-38BE-4DF3-B0D7-19E7220EE9C7}"/>
              </a:ext>
            </a:extLst>
          </p:cNvPr>
          <p:cNvSpPr/>
          <p:nvPr/>
        </p:nvSpPr>
        <p:spPr>
          <a:xfrm>
            <a:off x="6496492" y="5316279"/>
            <a:ext cx="4933507" cy="1051362"/>
          </a:xfrm>
          <a:prstGeom prst="wedgeRectCallout">
            <a:avLst>
              <a:gd name="adj1" fmla="val -104252"/>
              <a:gd name="adj2" fmla="val -1215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 отправке ответного сообщения следует вызвать метод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send_message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dirty="0"/>
              <a:t>бота и указать идентификатор пользователя, которому отправляется сообщение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A716DB5C-0F1F-4C07-811D-9DDAE13C41F1}"/>
              </a:ext>
            </a:extLst>
          </p:cNvPr>
          <p:cNvSpPr/>
          <p:nvPr/>
        </p:nvSpPr>
        <p:spPr>
          <a:xfrm>
            <a:off x="444795" y="1501930"/>
            <a:ext cx="4382385" cy="1036538"/>
          </a:xfrm>
          <a:prstGeom prst="wedgeRectCallout">
            <a:avLst>
              <a:gd name="adj1" fmla="val -26899"/>
              <a:gd name="adj2" fmla="val 14763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декоратор обработчика обратного вызова в функции, которая будет обрабатывать нажатие кнопки</a:t>
            </a:r>
          </a:p>
        </p:txBody>
      </p:sp>
    </p:spTree>
    <p:extLst>
      <p:ext uri="{BB962C8B-B14F-4D97-AF65-F5344CB8AC3E}">
        <p14:creationId xmlns:p14="http://schemas.microsoft.com/office/powerpoint/2010/main" val="4082960748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A1CE54-D6F3-4015-B2BA-1C742ACA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208"/>
            <a:ext cx="10515600" cy="1325563"/>
          </a:xfrm>
        </p:spPr>
        <p:txBody>
          <a:bodyPr/>
          <a:lstStyle/>
          <a:p>
            <a:r>
              <a:rPr lang="en-US" dirty="0" err="1"/>
              <a:t>InlineKeyboardMarkup</a:t>
            </a:r>
            <a:r>
              <a:rPr lang="en-US" dirty="0"/>
              <a:t> – </a:t>
            </a:r>
            <a:r>
              <a:rPr lang="ru-RU" dirty="0"/>
              <a:t>ярлыки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8BA899-F3BD-43AC-AF49-6BAD28A9CFAC}"/>
              </a:ext>
            </a:extLst>
          </p:cNvPr>
          <p:cNvSpPr txBox="1"/>
          <p:nvPr/>
        </p:nvSpPr>
        <p:spPr>
          <a:xfrm>
            <a:off x="147083" y="2136338"/>
            <a:ext cx="8582247" cy="258532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🖐'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"https://google.com"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🎳’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InlineKeyboardButton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🔭’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aiogram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kb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InlineKeyboardMarkup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btn_google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.add(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btn_switch_inline_query_current_chat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E956388-D0A1-46E8-A973-A740B71FC9B6}"/>
              </a:ext>
            </a:extLst>
          </p:cNvPr>
          <p:cNvSpPr/>
          <p:nvPr/>
        </p:nvSpPr>
        <p:spPr>
          <a:xfrm>
            <a:off x="8973878" y="3428999"/>
            <a:ext cx="2679404" cy="999460"/>
          </a:xfrm>
          <a:prstGeom prst="wedgeRectCallout">
            <a:avLst>
              <a:gd name="adj1" fmla="val -156151"/>
              <a:gd name="adj2" fmla="val -100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текущем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A5866D-1F71-4D83-B562-5D14FE820694}"/>
              </a:ext>
            </a:extLst>
          </p:cNvPr>
          <p:cNvSpPr/>
          <p:nvPr/>
        </p:nvSpPr>
        <p:spPr>
          <a:xfrm>
            <a:off x="8973878" y="4922874"/>
            <a:ext cx="3072809" cy="999460"/>
          </a:xfrm>
          <a:prstGeom prst="wedgeRectCallout">
            <a:avLst>
              <a:gd name="adj1" fmla="val -252597"/>
              <a:gd name="adj2" fmla="val -192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выбранном пользователем  чате будет вставлено имя бота и строка </a:t>
            </a:r>
            <a:r>
              <a:rPr lang="en-US" dirty="0"/>
              <a:t>‘</a:t>
            </a:r>
            <a:r>
              <a:rPr lang="en-US" dirty="0" err="1"/>
              <a:t>aiogram</a:t>
            </a:r>
            <a:endParaRPr lang="ru-RU" dirty="0"/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690D52F-D121-4744-83DB-21B6CFECABA8}"/>
              </a:ext>
            </a:extLst>
          </p:cNvPr>
          <p:cNvSpPr/>
          <p:nvPr/>
        </p:nvSpPr>
        <p:spPr>
          <a:xfrm>
            <a:off x="8973878" y="1584251"/>
            <a:ext cx="2658141" cy="1325562"/>
          </a:xfrm>
          <a:prstGeom prst="wedgeRectCallout">
            <a:avLst>
              <a:gd name="adj1" fmla="val -75595"/>
              <a:gd name="adj2" fmla="val 71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Пользователь по нажатию кнопки будет направлен на </a:t>
            </a:r>
            <a:r>
              <a:rPr lang="en-US" dirty="0"/>
              <a:t>https://google.com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1066885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EB14C0-FB80-442D-9941-7C2172A0B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Бот «Секретарь» с клавиатурой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82F2C6AE-A345-496E-A8ED-BEF024B4B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Реализуйте с помощью </a:t>
            </a:r>
            <a:r>
              <a:rPr lang="en-US" dirty="0" err="1"/>
              <a:t>ReplyKeyboardMarkup</a:t>
            </a:r>
            <a:r>
              <a:rPr lang="en-US" dirty="0"/>
              <a:t> </a:t>
            </a:r>
            <a:r>
              <a:rPr lang="ru-RU" dirty="0"/>
              <a:t>поиск информации по ключевым словам (упражнение из 8 модуля). Возьмите четыре любых ключевых слова</a:t>
            </a:r>
            <a:r>
              <a:rPr lang="en-US" dirty="0"/>
              <a:t>. </a:t>
            </a:r>
            <a:r>
              <a:rPr lang="ru-RU" dirty="0"/>
              <a:t>Данный тип клавиатуры должен появляться по команде «</a:t>
            </a:r>
            <a:r>
              <a:rPr lang="en-US" dirty="0"/>
              <a:t>/keyboard</a:t>
            </a:r>
            <a:r>
              <a:rPr lang="ru-RU" dirty="0"/>
              <a:t>»</a:t>
            </a:r>
          </a:p>
          <a:p>
            <a:r>
              <a:rPr lang="ru-RU" dirty="0"/>
              <a:t>Реализуйте с помощью </a:t>
            </a:r>
            <a:r>
              <a:rPr lang="en-US" dirty="0" err="1"/>
              <a:t>InlineKeyboardMarkup</a:t>
            </a:r>
            <a:r>
              <a:rPr lang="en-US" dirty="0"/>
              <a:t> </a:t>
            </a:r>
            <a:r>
              <a:rPr lang="ru-RU" dirty="0"/>
              <a:t>отображения расписания поездов с одной станции на другую по вашему выбору (упражнение из 7 модуля) , а также отображения курса национальной валюты (упражнение из 9 модуля). Данный тип клавиатуры должен появляться по команде «</a:t>
            </a:r>
            <a:r>
              <a:rPr lang="en-US" dirty="0"/>
              <a:t>/inline</a:t>
            </a:r>
            <a:r>
              <a:rPr lang="ru-RU" dirty="0"/>
              <a:t>»</a:t>
            </a:r>
          </a:p>
          <a:p>
            <a:r>
              <a:rPr lang="ru-RU" dirty="0"/>
              <a:t>Реализуйте указанные функции в пакете «</a:t>
            </a:r>
            <a:r>
              <a:rPr lang="en-US" dirty="0" err="1"/>
              <a:t>business_service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13782121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A3BFE-3264-4CE2-A5C9-351D3E89F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Подведение итогов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078C68-5570-4061-BF7B-A247EC9DE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91609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5838A5-6308-4582-AA21-E7C3256B7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 время тренинга вы…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AA499C-3E21-453C-AA47-0895BC51B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Изучили основы языка </a:t>
            </a:r>
            <a:r>
              <a:rPr lang="en-US" dirty="0"/>
              <a:t>Python</a:t>
            </a:r>
          </a:p>
          <a:p>
            <a:r>
              <a:rPr lang="en-US" dirty="0"/>
              <a:t> </a:t>
            </a:r>
            <a:r>
              <a:rPr lang="ru-RU" dirty="0"/>
              <a:t>Познакомились с типовыми приемами работы:</a:t>
            </a:r>
          </a:p>
          <a:p>
            <a:pPr lvl="1"/>
            <a:r>
              <a:rPr lang="ru-RU" dirty="0"/>
              <a:t>С реляционными базами данных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NoSQL </a:t>
            </a:r>
            <a:r>
              <a:rPr lang="ru-RU" dirty="0"/>
              <a:t>базами данных</a:t>
            </a:r>
          </a:p>
          <a:p>
            <a:pPr lvl="1"/>
            <a:r>
              <a:rPr lang="ru-RU" dirty="0"/>
              <a:t>С системой контроля версий </a:t>
            </a:r>
            <a:r>
              <a:rPr lang="en-US" dirty="0"/>
              <a:t>GIT</a:t>
            </a:r>
            <a:endParaRPr lang="ru-RU" dirty="0"/>
          </a:p>
          <a:p>
            <a:r>
              <a:rPr lang="ru-RU" dirty="0"/>
              <a:t>Теперь вы умеете:</a:t>
            </a:r>
          </a:p>
          <a:p>
            <a:pPr lvl="1"/>
            <a:r>
              <a:rPr lang="ru-RU" dirty="0"/>
              <a:t>Отправлять </a:t>
            </a:r>
            <a:r>
              <a:rPr lang="en-US" dirty="0"/>
              <a:t>http-</a:t>
            </a:r>
            <a:r>
              <a:rPr lang="ru-RU" dirty="0"/>
              <a:t>запросы, получать данные и обрабатывать их</a:t>
            </a:r>
          </a:p>
          <a:p>
            <a:pPr lvl="1"/>
            <a:r>
              <a:rPr lang="ru-RU" dirty="0"/>
              <a:t>Разрабатывать собственного бота</a:t>
            </a:r>
          </a:p>
        </p:txBody>
      </p:sp>
    </p:spTree>
    <p:extLst>
      <p:ext uri="{BB962C8B-B14F-4D97-AF65-F5344CB8AC3E}">
        <p14:creationId xmlns:p14="http://schemas.microsoft.com/office/powerpoint/2010/main" val="937681094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3A8499-24D6-4586-9FE5-B62225955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3D16F3-E5FD-4E8D-9DA1-01FB998C0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Объектно-ориентированное программирование на </a:t>
            </a:r>
            <a:r>
              <a:rPr lang="en-US" dirty="0"/>
              <a:t>Python</a:t>
            </a:r>
          </a:p>
          <a:p>
            <a:r>
              <a:rPr lang="ru-RU" dirty="0"/>
              <a:t>Разработка через тестирование на </a:t>
            </a:r>
            <a:r>
              <a:rPr lang="en-US" dirty="0"/>
              <a:t>Python</a:t>
            </a:r>
          </a:p>
          <a:p>
            <a:r>
              <a:rPr lang="ru-RU" dirty="0"/>
              <a:t>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64441240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6E5971-C210-4B1B-972E-51B595F15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 в изучении разработки ботов на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0D10D5-BDA7-44FA-96C7-AF405834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опросов</a:t>
            </a:r>
          </a:p>
          <a:p>
            <a:r>
              <a:rPr lang="ru-RU" dirty="0"/>
              <a:t>Создание игр </a:t>
            </a:r>
            <a:r>
              <a:rPr lang="en-US" dirty="0"/>
              <a:t>HTML5</a:t>
            </a:r>
          </a:p>
          <a:p>
            <a:r>
              <a:rPr lang="ru-RU" dirty="0"/>
              <a:t>Машина состояний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890896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68CE0E-1E62-45CC-8A80-6CA5772A3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507" y="2895674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0602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Мы разработаем бот,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с ботом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Взаимодействие с ботом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318398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18515</Words>
  <Application>Microsoft Office PowerPoint</Application>
  <PresentationFormat>Широкоэкранный</PresentationFormat>
  <Paragraphs>2561</Paragraphs>
  <Slides>269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269</vt:i4>
      </vt:variant>
    </vt:vector>
  </HeadingPairs>
  <TitlesOfParts>
    <vt:vector size="277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Бот  «Случайные приветствия»</vt:lpstr>
      <vt:lpstr>Бот «Хранитель культуры»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Бот «Педант»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Бот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бота «Расписание»</vt:lpstr>
      <vt:lpstr>NoSQL базы данных</vt:lpstr>
      <vt:lpstr>Задача «Бот-эксперт»</vt:lpstr>
      <vt:lpstr>NoSQL базы данных</vt:lpstr>
      <vt:lpstr>Ключ</vt:lpstr>
      <vt:lpstr>NoSQL СУБД</vt:lpstr>
      <vt:lpstr>MongoDB</vt:lpstr>
      <vt:lpstr>MongoDB</vt:lpstr>
      <vt:lpstr>Соответствие терминов реляционных баз данных и MongoDB</vt:lpstr>
      <vt:lpstr>Подключение к MongoDB</vt:lpstr>
      <vt:lpstr>Вставка документа</vt:lpstr>
      <vt:lpstr>Вставка одного документа</vt:lpstr>
      <vt:lpstr>Вставка нескольких документов</vt:lpstr>
      <vt:lpstr>Получение документа</vt:lpstr>
      <vt:lpstr>Получение документа по ключу</vt:lpstr>
      <vt:lpstr>Получение отдельных полей документа</vt:lpstr>
      <vt:lpstr>Условия поиска документов</vt:lpstr>
      <vt:lpstr>Поиск документов по условию</vt:lpstr>
      <vt:lpstr>Изменение документа в коллекции</vt:lpstr>
      <vt:lpstr>Удаление документа</vt:lpstr>
      <vt:lpstr>Обработка ошибок при работе с MongoDB</vt:lpstr>
      <vt:lpstr>Задача «Бот-эксперт»</vt:lpstr>
      <vt:lpstr>Основы сетевого взаимодействия</vt:lpstr>
      <vt:lpstr>Бот «валютообменник»</vt:lpstr>
      <vt:lpstr>Понятие «Клиент-Сервер»</vt:lpstr>
      <vt:lpstr>Протокол Hyper Text Tranfer Protocol</vt:lpstr>
      <vt:lpstr>Структура http-запроса</vt:lpstr>
      <vt:lpstr>Основные команды http-запроса</vt:lpstr>
      <vt:lpstr>Основные заголовки</vt:lpstr>
      <vt:lpstr>MIME-типы</vt:lpstr>
      <vt:lpstr>MIME-типы</vt:lpstr>
      <vt:lpstr>Структура http-ответа</vt:lpstr>
      <vt:lpstr>Коды http-ответа</vt:lpstr>
      <vt:lpstr>Коды http-ответа</vt:lpstr>
      <vt:lpstr>Выполнения http-запроса на Python</vt:lpstr>
      <vt:lpstr>Библиотека Requests</vt:lpstr>
      <vt:lpstr>Обработка http-ответа на Python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Разработка http-клиента для сервиса Центробанка</vt:lpstr>
      <vt:lpstr>Работа с сервисом Центробанка</vt:lpstr>
      <vt:lpstr>http-запрос с параметрами</vt:lpstr>
      <vt:lpstr>Загружаем файл на сервер</vt:lpstr>
      <vt:lpstr>Обработка ошибок при работе с Requests</vt:lpstr>
      <vt:lpstr>Бот «валютообменник»</vt:lpstr>
      <vt:lpstr>Разработка собственного бота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Система контроля версий GIT</vt:lpstr>
      <vt:lpstr>Создания репозитория</vt:lpstr>
      <vt:lpstr>Коммит</vt:lpstr>
      <vt:lpstr>Состояния файлов в репозитории</vt:lpstr>
      <vt:lpstr>Состояния файлов в репозитории</vt:lpstr>
      <vt:lpstr>Основные команды по работе с локальным репозиторием</vt:lpstr>
      <vt:lpstr>Основные команды по работе с локальным репозиторием</vt:lpstr>
      <vt:lpstr>Основные команды по работе с локальным репозиторием</vt:lpstr>
      <vt:lpstr>Ветвь</vt:lpstr>
      <vt:lpstr>Ветвь</vt:lpstr>
      <vt:lpstr>Переключение ветви</vt:lpstr>
      <vt:lpstr>Слияние ветвей</vt:lpstr>
      <vt:lpstr>Слияние ветвей</vt:lpstr>
      <vt:lpstr>Конфликты слияния</vt:lpstr>
      <vt:lpstr>Удаленный репозиторий</vt:lpstr>
      <vt:lpstr>Инструментальная поддержка работы с GIT</vt:lpstr>
      <vt:lpstr>Создание репозитория проекта «БОТ»</vt:lpstr>
      <vt:lpstr>Основы асинхронного программирования</vt:lpstr>
      <vt:lpstr>Создаем цикл обработки сообщения в собственном боте</vt:lpstr>
      <vt:lpstr>Недостатки синхронного программирования</vt:lpstr>
      <vt:lpstr>Недостатки синхронного программирования</vt:lpstr>
      <vt:lpstr>Асинхронное программирование</vt:lpstr>
      <vt:lpstr>Асинхронное программирование в Python</vt:lpstr>
      <vt:lpstr>Корутина (Corutine)</vt:lpstr>
      <vt:lpstr>Создание отдельных задач для асинхронных операций и корутины</vt:lpstr>
      <vt:lpstr>Асинхронный http-запрос</vt:lpstr>
      <vt:lpstr>Асинхронный http-запрос от сервиса Центробанка</vt:lpstr>
      <vt:lpstr>Разработка телеграм бота</vt:lpstr>
      <vt:lpstr>Разработка телеграм бота</vt:lpstr>
      <vt:lpstr>Архитектура бота на запросах</vt:lpstr>
      <vt:lpstr>Архитектура бота на веб-хуках</vt:lpstr>
      <vt:lpstr>Обработчик API-бота</vt:lpstr>
      <vt:lpstr>Бизнес-логика бота</vt:lpstr>
      <vt:lpstr>Работа с данными или внешними сервисами</vt:lpstr>
      <vt:lpstr>Пакетная организация кода</vt:lpstr>
      <vt:lpstr>Пакетная организация кода</vt:lpstr>
      <vt:lpstr>Пакетная организация кода</vt:lpstr>
      <vt:lpstr>Проектируем стартовый код бота</vt:lpstr>
      <vt:lpstr>Начальные действия по разработке бота</vt:lpstr>
      <vt:lpstr>Получение токена для бота</vt:lpstr>
      <vt:lpstr>Общая структура обработчика API бота библиотеки aiogram</vt:lpstr>
      <vt:lpstr>Инициализация бота на веб хуках</vt:lpstr>
      <vt:lpstr>Фильтры обработчиков сообщений</vt:lpstr>
      <vt:lpstr>Фильтры обработчиков сообщений</vt:lpstr>
      <vt:lpstr>Методы отправки ответа бота</vt:lpstr>
      <vt:lpstr>Примеры ответов</vt:lpstr>
      <vt:lpstr>Бот «Секретарь» – простейший интерфейс</vt:lpstr>
      <vt:lpstr>Бот с клавиатурой</vt:lpstr>
      <vt:lpstr>ReplyKeyboardMarkup – одна клавиша</vt:lpstr>
      <vt:lpstr>ReplyKeyboardMarkup - параметры</vt:lpstr>
      <vt:lpstr>KeyboardButton - параметры</vt:lpstr>
      <vt:lpstr>ReplyKeyboardMarkup – несколько клавиш</vt:lpstr>
      <vt:lpstr>InlineKeyboardMarkup</vt:lpstr>
      <vt:lpstr>InlineKeyboardMarkup – создание кнопки</vt:lpstr>
      <vt:lpstr>InlineKeyboardMarkup – Обработчик</vt:lpstr>
      <vt:lpstr>InlineKeyboardMarkup – ярлыки</vt:lpstr>
      <vt:lpstr>Бот «Секретарь» с клавиатурой</vt:lpstr>
      <vt:lpstr>Подведение итогов</vt:lpstr>
      <vt:lpstr>За время тренинга вы…</vt:lpstr>
      <vt:lpstr>Дальнейшие шаги в изучении Python</vt:lpstr>
      <vt:lpstr>Дальнейшие шаги в изучении разработки ботов на Python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2020-11-15T16:43:21Z</dcterms:created>
  <dcterms:modified xsi:type="dcterms:W3CDTF">2020-12-01T20:23:37Z</dcterms:modified>
</cp:coreProperties>
</file>