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341" r:id="rId4"/>
    <p:sldId id="266" r:id="rId5"/>
    <p:sldId id="258" r:id="rId6"/>
    <p:sldId id="343" r:id="rId7"/>
    <p:sldId id="259" r:id="rId8"/>
    <p:sldId id="260" r:id="rId9"/>
    <p:sldId id="261" r:id="rId10"/>
    <p:sldId id="270" r:id="rId11"/>
    <p:sldId id="262" r:id="rId12"/>
    <p:sldId id="263" r:id="rId13"/>
    <p:sldId id="264" r:id="rId14"/>
    <p:sldId id="265" r:id="rId15"/>
    <p:sldId id="268" r:id="rId16"/>
    <p:sldId id="267" r:id="rId17"/>
    <p:sldId id="269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95" r:id="rId31"/>
    <p:sldId id="283" r:id="rId32"/>
    <p:sldId id="284" r:id="rId33"/>
    <p:sldId id="285" r:id="rId34"/>
    <p:sldId id="286" r:id="rId35"/>
    <p:sldId id="29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31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8" r:id="rId55"/>
    <p:sldId id="310" r:id="rId56"/>
    <p:sldId id="309" r:id="rId57"/>
    <p:sldId id="306" r:id="rId58"/>
    <p:sldId id="311" r:id="rId59"/>
    <p:sldId id="312" r:id="rId60"/>
    <p:sldId id="313" r:id="rId61"/>
    <p:sldId id="314" r:id="rId62"/>
    <p:sldId id="317" r:id="rId63"/>
    <p:sldId id="349" r:id="rId64"/>
    <p:sldId id="307" r:id="rId65"/>
    <p:sldId id="315" r:id="rId66"/>
    <p:sldId id="318" r:id="rId67"/>
    <p:sldId id="319" r:id="rId68"/>
    <p:sldId id="320" r:id="rId69"/>
    <p:sldId id="321" r:id="rId70"/>
    <p:sldId id="322" r:id="rId71"/>
    <p:sldId id="323" r:id="rId72"/>
    <p:sldId id="324" r:id="rId73"/>
    <p:sldId id="325" r:id="rId74"/>
    <p:sldId id="326" r:id="rId75"/>
    <p:sldId id="327" r:id="rId76"/>
    <p:sldId id="328" r:id="rId77"/>
    <p:sldId id="329" r:id="rId78"/>
    <p:sldId id="330" r:id="rId79"/>
    <p:sldId id="331" r:id="rId80"/>
    <p:sldId id="332" r:id="rId81"/>
    <p:sldId id="333" r:id="rId82"/>
    <p:sldId id="334" r:id="rId83"/>
    <p:sldId id="335" r:id="rId84"/>
    <p:sldId id="336" r:id="rId85"/>
    <p:sldId id="337" r:id="rId86"/>
    <p:sldId id="338" r:id="rId87"/>
    <p:sldId id="342" r:id="rId88"/>
    <p:sldId id="339" r:id="rId89"/>
    <p:sldId id="344" r:id="rId90"/>
    <p:sldId id="345" r:id="rId91"/>
    <p:sldId id="348" r:id="rId92"/>
    <p:sldId id="350" r:id="rId93"/>
    <p:sldId id="351" r:id="rId94"/>
    <p:sldId id="352" r:id="rId95"/>
    <p:sldId id="353" r:id="rId96"/>
    <p:sldId id="354" r:id="rId97"/>
    <p:sldId id="355" r:id="rId98"/>
    <p:sldId id="356" r:id="rId99"/>
    <p:sldId id="357" r:id="rId100"/>
    <p:sldId id="358" r:id="rId101"/>
    <p:sldId id="359" r:id="rId102"/>
    <p:sldId id="360" r:id="rId103"/>
    <p:sldId id="361" r:id="rId104"/>
    <p:sldId id="346" r:id="rId105"/>
    <p:sldId id="347" r:id="rId10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sytovich, Pavel" initials="TP" lastIdx="3" clrIdx="0">
    <p:extLst>
      <p:ext uri="{19B8F6BF-5375-455C-9EA6-DF929625EA0E}">
        <p15:presenceInfo xmlns:p15="http://schemas.microsoft.com/office/powerpoint/2012/main" userId="Tsytovich, Pave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07" Type="http://schemas.openxmlformats.org/officeDocument/2006/relationships/commentAuthors" Target="commentAuthors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presProps" Target="presProps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viewProps" Target="viewProps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0-31T09:11:01.078" idx="2">
    <p:pos x="10" y="10"/>
    <p:text>Нужно добавить блок list comprehensive</p:text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0-31T23:45:04.208" idx="3">
    <p:pos x="3550" y="1902"/>
    <p:text>Необходимо сделать решение задачи</p:text>
    <p:extLst>
      <p:ext uri="{C676402C-5697-4E1C-873F-D02D1690AC5C}">
        <p15:threadingInfo xmlns:p15="http://schemas.microsoft.com/office/powerpoint/2012/main" timeZoneBias="-1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75390C-DCBB-43CA-87AB-C298C9F6E6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065492F-4BC5-4C23-9E57-8136D502C7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6CEDA89-5923-41EE-81AF-D709A1784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01.11.2020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5C0FB61-E31C-447E-A172-492C86712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TICSIA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C57BB8C-0AF5-4C4B-B182-20C25E65A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96849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B561B9-C9E0-409D-A885-E7AA20E4E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D37FA1D1-80F6-430F-8FF0-82B9DE98D9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ECED445-742E-4DF5-81ED-D2E40649E2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6FA457F-8FC4-412B-B568-596C7FDAA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01.11.2020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8145784-A6DD-468D-AE09-54A18FB9C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142C0A3-B58C-4080-BBF5-C82497408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8952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F01DC1-830A-4464-8E2C-CCFD3565E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04355FA-0703-4A35-B655-0DFF9BE746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FB46968-7988-48C4-9559-F3606A065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01.11.2020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2794AFD-7285-4AEA-8C7E-1FBD57857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1FBE5F2-3604-48D4-BD6A-256936229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92614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1641D8D-360F-4DF1-9524-ECA07CD4F4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6688C54-C8F5-427A-8AF6-89304EFCEF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66F5C95-C900-4BDB-A86F-5A68D9A76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01.11.2020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495A67C-17AD-49BE-8C91-1A0CE3047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7B596F4-A02E-4315-95E4-8D5E8F92C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4384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8268C0-D224-41A3-94D4-84424B587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FB74D58-B7D5-4D2A-BDC6-9AB8429B33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EC076B4-F321-40A7-B47D-5DDE6CD81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01.11.2020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8121D57-3028-4582-BE48-8AA025E18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TICSIA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D874467-9BF5-45E5-B473-19A8CAF90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941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Упраж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F6B90A0B-90EB-464C-8AA8-1C3E881F006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pattFill prst="lgGrid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5B3D52-4629-43D8-BC1A-1D0D0B43F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F77BCE8-83D6-40B0-86A0-3F5804FA3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01.11.2020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0267DC2-6503-45FE-BCF6-CEDCA2BDC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F5FC07E-7740-403F-BBDA-D61D4BE79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B0C10384-BF62-4ED1-9F82-778E4302ED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946504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9F108A-DE02-4141-BB13-3B0F46903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29FF5CB-F3B5-4FAA-8597-D0164FE091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220BA45-CE53-452C-8DCF-8F8FB3596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01.11.2020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5B5749F-9206-42CE-9FCB-04770951D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©TICSIA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21864C0-EA68-4A7D-868F-543303316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4976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F4A836-51C7-4341-B902-1C38E165C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5160A52-5A95-4975-B971-37757CF6D7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6EE3FB0-DB85-4D46-B91F-9C9C0F6CE5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89E6894-0CE6-43F0-BC32-E711CC7F8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01.11.2020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FF9B781-4E9C-433A-9B10-3B844B4FC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©TICSIA</a:t>
            </a:r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9E3BD7C-6CE4-4D6E-BEE6-B71DDC10C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3959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173D94-6B35-4446-A5BA-826D60FC5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4610FDE-8FD5-4A30-865F-F3A5232437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7063A70-9DEB-49CF-BEB0-234DD52D88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4CF0CDF-7779-4DBD-8FD4-C37D7A7FA3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467FB45-2E30-4225-B6AA-B98EACB43A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5204D6C-A27F-42D1-9F22-9846D706B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01.11.2020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41DA948-F7B3-4347-81AD-9BEC34590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TICSIA</a:t>
            </a:r>
            <a:endParaRPr lang="ru-RU" dirty="0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65F42C0-8C06-4333-8041-7C98D80F8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4399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F3B7B1-F446-4287-8294-7E8DDC783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5978991-B472-4504-BEE4-AA60CAEEF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01.11.2020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EA93752-681B-458A-9373-3EB84F6C2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TICSIA</a:t>
            </a:r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81FA8A4-F6AD-4DE7-AED8-29F499A38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3002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6E18AE2-960F-41D9-9AE1-E96BF2A06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01.11.2020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A131513-9D69-4C5D-84C5-61CC36BD0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AF9E8BE-E454-4CED-A9EF-82A6E1F52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9702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3F2572-E410-40C9-A77B-244EEC4F2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12199E7-4F3B-4AC9-9D08-042F6369A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F3082A0-7CD4-44C4-AADB-1DBF15B490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D7BE1C7-0B0B-4C6D-980E-44362072E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01.11.2020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EAFEBE9-867B-4203-A533-FA46768EC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B16055F-BB3D-4E8F-A41B-8F8BA36C1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2033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4FC50D-26C0-48D9-9287-495E3CC09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C4092BB-6078-44C9-8F76-8CD8DE292C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F96C005-8FEA-42CE-AA87-990C6404AE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984E8B-3F5A-48DE-8BA5-BCD329794D47}" type="datetimeFigureOut">
              <a:rPr lang="ru-RU" smtClean="0"/>
              <a:t>01.11.2020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3FD6D25-6693-43CE-870F-649A32060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59218BC-197C-416C-AB5C-B908080983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6892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3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22DE97-42FC-4991-9CCE-EB89B0E78C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4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Основы алгоритмизации и программирования для разработки ботов для телеграмм</a:t>
            </a:r>
            <a:endParaRPr lang="ru-RU" sz="48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026" name="Picture 2" descr="Language,logo,python,free vector graphics,free pictures - free image from  needpix.com">
            <a:extLst>
              <a:ext uri="{FF2B5EF4-FFF2-40B4-BE49-F238E27FC236}">
                <a16:creationId xmlns:a16="http://schemas.microsoft.com/office/drawing/2014/main" id="{E0BB791E-DBAF-416C-A31A-FCCF4795C3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4437" y="4137837"/>
            <a:ext cx="2143125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7275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46DD56-F56B-49C0-B046-04C74B532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Имена переменных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5B7A145-FB52-42DA-BBC6-79C8045DE7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имя переменной может состоять только из букв, цифр и знака подчёркивания;</a:t>
            </a:r>
          </a:p>
          <a:p>
            <a:r>
              <a:rPr lang="ru-RU" dirty="0"/>
              <a:t>имя не может начинаться с цифры;</a:t>
            </a:r>
          </a:p>
          <a:p>
            <a:r>
              <a:rPr lang="ru-RU" dirty="0"/>
              <a:t>имя не может содержать специальных символов @, $, %.</a:t>
            </a:r>
          </a:p>
        </p:txBody>
      </p:sp>
    </p:spTree>
    <p:extLst>
      <p:ext uri="{BB962C8B-B14F-4D97-AF65-F5344CB8AC3E}">
        <p14:creationId xmlns:p14="http://schemas.microsoft.com/office/powerpoint/2010/main" val="1755346359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E0677F-8E17-4F0F-BEC7-423F8981A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файлом. Обработка ошибок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FE94A9E-51BF-487C-889E-1E0624DA25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ходе работы программы могут возникать разные ошибки</a:t>
            </a:r>
          </a:p>
          <a:p>
            <a:r>
              <a:rPr lang="ru-RU" dirty="0"/>
              <a:t>Для указания ошибки программа создает специальные объекты, называемые исключения</a:t>
            </a:r>
          </a:p>
          <a:p>
            <a:r>
              <a:rPr lang="ru-RU" dirty="0"/>
              <a:t>Исключения описаны в документации</a:t>
            </a:r>
          </a:p>
          <a:p>
            <a:r>
              <a:rPr lang="ru-RU" dirty="0"/>
              <a:t>Исключения могут быть обработаны в специальном блоке обработки ошибок</a:t>
            </a:r>
          </a:p>
        </p:txBody>
      </p:sp>
    </p:spTree>
    <p:extLst>
      <p:ext uri="{BB962C8B-B14F-4D97-AF65-F5344CB8AC3E}">
        <p14:creationId xmlns:p14="http://schemas.microsoft.com/office/powerpoint/2010/main" val="2161149804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E0677F-8E17-4F0F-BEC7-423F8981A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080" y="-4436"/>
            <a:ext cx="10515600" cy="1325563"/>
          </a:xfrm>
        </p:spPr>
        <p:txBody>
          <a:bodyPr/>
          <a:lstStyle/>
          <a:p>
            <a:r>
              <a:rPr lang="ru-RU" dirty="0"/>
              <a:t>Работа с файлом. Обработка ошибок</a:t>
            </a:r>
          </a:p>
        </p:txBody>
      </p:sp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4666CE2E-99A7-4044-845C-B4E27667FA77}"/>
              </a:ext>
            </a:extLst>
          </p:cNvPr>
          <p:cNvGrpSpPr/>
          <p:nvPr/>
        </p:nvGrpSpPr>
        <p:grpSpPr>
          <a:xfrm>
            <a:off x="2169042" y="1095154"/>
            <a:ext cx="6634716" cy="5071730"/>
            <a:chOff x="2169042" y="1573619"/>
            <a:chExt cx="6634716" cy="5071730"/>
          </a:xfrm>
        </p:grpSpPr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0A8F59FF-A629-43FB-A9B0-0158AB473AD2}"/>
                </a:ext>
              </a:extLst>
            </p:cNvPr>
            <p:cNvSpPr/>
            <p:nvPr/>
          </p:nvSpPr>
          <p:spPr>
            <a:xfrm>
              <a:off x="2169042" y="1573619"/>
              <a:ext cx="6634716" cy="507173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dirty="0"/>
                <a:t>try:</a:t>
              </a:r>
            </a:p>
            <a:p>
              <a:endParaRPr lang="en-US" sz="2000" dirty="0"/>
            </a:p>
            <a:p>
              <a:endParaRPr lang="en-US" sz="2000" dirty="0"/>
            </a:p>
            <a:p>
              <a:endParaRPr lang="en-US" sz="2000" dirty="0"/>
            </a:p>
            <a:p>
              <a:endParaRPr lang="ru-RU" sz="2000" dirty="0"/>
            </a:p>
            <a:p>
              <a:r>
                <a:rPr lang="en-US" sz="2000" dirty="0"/>
                <a:t>except    </a:t>
              </a:r>
              <a:r>
                <a:rPr lang="ru-RU" sz="2000" dirty="0"/>
                <a:t>    </a:t>
              </a:r>
              <a:r>
                <a:rPr lang="en-US" sz="2000" dirty="0"/>
                <a:t>            </a:t>
              </a:r>
              <a:r>
                <a:rPr lang="ru-RU" sz="2000" dirty="0"/>
                <a:t>            </a:t>
              </a:r>
              <a:r>
                <a:rPr lang="en-US" sz="2000" dirty="0"/>
                <a:t> as:</a:t>
              </a:r>
            </a:p>
            <a:p>
              <a:endParaRPr lang="ru-RU" sz="2000" dirty="0"/>
            </a:p>
            <a:p>
              <a:endParaRPr lang="en-US" sz="2000" dirty="0"/>
            </a:p>
            <a:p>
              <a:endParaRPr lang="en-US" sz="2000" dirty="0"/>
            </a:p>
            <a:p>
              <a:r>
                <a:rPr lang="en-US" sz="2000" dirty="0"/>
                <a:t>except             </a:t>
              </a:r>
              <a:r>
                <a:rPr lang="ru-RU" sz="2000" dirty="0"/>
                <a:t>    </a:t>
              </a:r>
              <a:r>
                <a:rPr lang="en-US" sz="2000" dirty="0"/>
                <a:t>  </a:t>
              </a:r>
              <a:r>
                <a:rPr lang="ru-RU" sz="2000" dirty="0"/>
                <a:t>             </a:t>
              </a:r>
              <a:r>
                <a:rPr lang="en-US" sz="2000" dirty="0"/>
                <a:t> as:</a:t>
              </a:r>
            </a:p>
            <a:p>
              <a:r>
                <a:rPr lang="ru-RU" sz="2000" dirty="0"/>
                <a:t>      </a:t>
              </a:r>
              <a:endParaRPr lang="en-US" sz="2000" dirty="0"/>
            </a:p>
            <a:p>
              <a:endParaRPr lang="en-US" sz="2000" dirty="0"/>
            </a:p>
            <a:p>
              <a:endParaRPr lang="en-US" sz="2000" dirty="0"/>
            </a:p>
            <a:p>
              <a:r>
                <a:rPr lang="en-US" sz="2000" dirty="0"/>
                <a:t>finally:</a:t>
              </a:r>
            </a:p>
            <a:p>
              <a:endParaRPr lang="ru-RU" sz="2000" dirty="0"/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9973E548-A29A-47AF-BE3A-101E0E122A86}"/>
                </a:ext>
              </a:extLst>
            </p:cNvPr>
            <p:cNvSpPr/>
            <p:nvPr/>
          </p:nvSpPr>
          <p:spPr>
            <a:xfrm>
              <a:off x="2519916" y="2140764"/>
              <a:ext cx="5709683" cy="701749"/>
            </a:xfrm>
            <a:prstGeom prst="roundRect">
              <a:avLst/>
            </a:prstGeom>
            <a:solidFill>
              <a:srgbClr val="00B050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КОД, В КОТОРОМ МОГУТ БЫТЬ ОШИБКИ</a:t>
              </a:r>
            </a:p>
          </p:txBody>
        </p:sp>
        <p:sp>
          <p:nvSpPr>
            <p:cNvPr id="8" name="Прямоугольник: скругленные углы 7">
              <a:extLst>
                <a:ext uri="{FF2B5EF4-FFF2-40B4-BE49-F238E27FC236}">
                  <a16:creationId xmlns:a16="http://schemas.microsoft.com/office/drawing/2014/main" id="{C84EE346-3F4A-42EA-8068-800AA6F7ABD4}"/>
                </a:ext>
              </a:extLst>
            </p:cNvPr>
            <p:cNvSpPr/>
            <p:nvPr/>
          </p:nvSpPr>
          <p:spPr>
            <a:xfrm>
              <a:off x="3232298" y="3003753"/>
              <a:ext cx="1743739" cy="531628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ИСКЛЮЧЕНИЕ</a:t>
              </a:r>
            </a:p>
          </p:txBody>
        </p:sp>
        <p:sp>
          <p:nvSpPr>
            <p:cNvPr id="9" name="Прямоугольник: скругленные углы 8">
              <a:extLst>
                <a:ext uri="{FF2B5EF4-FFF2-40B4-BE49-F238E27FC236}">
                  <a16:creationId xmlns:a16="http://schemas.microsoft.com/office/drawing/2014/main" id="{3965C8D6-FCCB-4268-BEAC-F058014319ED}"/>
                </a:ext>
              </a:extLst>
            </p:cNvPr>
            <p:cNvSpPr/>
            <p:nvPr/>
          </p:nvSpPr>
          <p:spPr>
            <a:xfrm>
              <a:off x="3232297" y="4420568"/>
              <a:ext cx="1743739" cy="531628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ИСКЛЮЧЕНИЕ</a:t>
              </a:r>
            </a:p>
          </p:txBody>
        </p:sp>
        <p:sp>
          <p:nvSpPr>
            <p:cNvPr id="10" name="Прямоугольник: скругленные углы 9">
              <a:extLst>
                <a:ext uri="{FF2B5EF4-FFF2-40B4-BE49-F238E27FC236}">
                  <a16:creationId xmlns:a16="http://schemas.microsoft.com/office/drawing/2014/main" id="{3EB3412A-A3A6-4070-9B75-B12EB9734214}"/>
                </a:ext>
              </a:extLst>
            </p:cNvPr>
            <p:cNvSpPr/>
            <p:nvPr/>
          </p:nvSpPr>
          <p:spPr>
            <a:xfrm>
              <a:off x="5486400" y="3003753"/>
              <a:ext cx="1601974" cy="531628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ПЕРЕМЕННАЯ</a:t>
              </a:r>
            </a:p>
          </p:txBody>
        </p:sp>
        <p:sp>
          <p:nvSpPr>
            <p:cNvPr id="12" name="Прямоугольник: скругленные углы 11">
              <a:extLst>
                <a:ext uri="{FF2B5EF4-FFF2-40B4-BE49-F238E27FC236}">
                  <a16:creationId xmlns:a16="http://schemas.microsoft.com/office/drawing/2014/main" id="{40A12E79-7BC5-4F86-B145-553B9ED1682A}"/>
                </a:ext>
              </a:extLst>
            </p:cNvPr>
            <p:cNvSpPr/>
            <p:nvPr/>
          </p:nvSpPr>
          <p:spPr>
            <a:xfrm>
              <a:off x="5450070" y="4459536"/>
              <a:ext cx="1601974" cy="531628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ПЕРЕМЕННАЯ</a:t>
              </a:r>
            </a:p>
          </p:txBody>
        </p:sp>
        <p:sp>
          <p:nvSpPr>
            <p:cNvPr id="13" name="Прямоугольник: скругленные углы 12">
              <a:extLst>
                <a:ext uri="{FF2B5EF4-FFF2-40B4-BE49-F238E27FC236}">
                  <a16:creationId xmlns:a16="http://schemas.microsoft.com/office/drawing/2014/main" id="{2B693087-C0C7-4F5A-8C64-6BF277180F51}"/>
                </a:ext>
              </a:extLst>
            </p:cNvPr>
            <p:cNvSpPr/>
            <p:nvPr/>
          </p:nvSpPr>
          <p:spPr>
            <a:xfrm>
              <a:off x="3232297" y="3795823"/>
              <a:ext cx="3856077" cy="531628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ОБРАБОТКИ ОШИБОК</a:t>
              </a:r>
            </a:p>
          </p:txBody>
        </p:sp>
        <p:sp>
          <p:nvSpPr>
            <p:cNvPr id="14" name="Прямоугольник: скругленные углы 13">
              <a:extLst>
                <a:ext uri="{FF2B5EF4-FFF2-40B4-BE49-F238E27FC236}">
                  <a16:creationId xmlns:a16="http://schemas.microsoft.com/office/drawing/2014/main" id="{012D72BB-A051-4654-92BC-EB4B2244FA44}"/>
                </a:ext>
              </a:extLst>
            </p:cNvPr>
            <p:cNvSpPr/>
            <p:nvPr/>
          </p:nvSpPr>
          <p:spPr>
            <a:xfrm>
              <a:off x="3160526" y="5123251"/>
              <a:ext cx="3856077" cy="531628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ОБРАБОТКИ ОШИБОК</a:t>
              </a:r>
            </a:p>
          </p:txBody>
        </p:sp>
        <p:sp>
          <p:nvSpPr>
            <p:cNvPr id="15" name="Прямоугольник: скругленные углы 14">
              <a:extLst>
                <a:ext uri="{FF2B5EF4-FFF2-40B4-BE49-F238E27FC236}">
                  <a16:creationId xmlns:a16="http://schemas.microsoft.com/office/drawing/2014/main" id="{B62B9E81-09DD-4131-BE5F-F8874E8DFE43}"/>
                </a:ext>
              </a:extLst>
            </p:cNvPr>
            <p:cNvSpPr/>
            <p:nvPr/>
          </p:nvSpPr>
          <p:spPr>
            <a:xfrm>
              <a:off x="3160525" y="6074919"/>
              <a:ext cx="3856077" cy="531628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ГАРАНТИРОВАННОГО ВЫПОЛНЕНИЯ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77036703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E0677F-8E17-4F0F-BEC7-423F8981A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080" y="-4436"/>
            <a:ext cx="10515600" cy="1325563"/>
          </a:xfrm>
        </p:spPr>
        <p:txBody>
          <a:bodyPr/>
          <a:lstStyle/>
          <a:p>
            <a:r>
              <a:rPr lang="ru-RU" dirty="0"/>
              <a:t>Работа с файлом. Обработка ошибок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E2DE719-F87E-49E8-B3C8-C84CF43F1C35}"/>
              </a:ext>
            </a:extLst>
          </p:cNvPr>
          <p:cNvSpPr txBox="1"/>
          <p:nvPr/>
        </p:nvSpPr>
        <p:spPr>
          <a:xfrm>
            <a:off x="2081324" y="2339185"/>
            <a:ext cx="694571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'non-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exists.txt'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buf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f.read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except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IOError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e: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'Error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of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</a:p>
        </p:txBody>
      </p:sp>
    </p:spTree>
    <p:extLst>
      <p:ext uri="{BB962C8B-B14F-4D97-AF65-F5344CB8AC3E}">
        <p14:creationId xmlns:p14="http://schemas.microsoft.com/office/powerpoint/2010/main" val="1836787062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6D06CC-2601-4CEE-9B20-D6B50DAE2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 «Случайные приветствия»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6DDEBDE-337F-46D5-A42C-627DC144B4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Напишите функцию </a:t>
            </a:r>
            <a:r>
              <a:rPr lang="en-US" dirty="0"/>
              <a:t>welcome(message)</a:t>
            </a:r>
            <a:r>
              <a:rPr lang="ru-RU" dirty="0"/>
              <a:t>, которая читает из файла строки с приветствиями и формирует из них список, после чего случайным образом выбирает строку из списка и возвращает эту строку как результат функции</a:t>
            </a:r>
          </a:p>
        </p:txBody>
      </p:sp>
    </p:spTree>
    <p:extLst>
      <p:ext uri="{BB962C8B-B14F-4D97-AF65-F5344CB8AC3E}">
        <p14:creationId xmlns:p14="http://schemas.microsoft.com/office/powerpoint/2010/main" val="73999320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11A2C4-FB8D-431E-B54E-EE0F746D5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188C367-418E-46E2-BB67-60B1463116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Пользователь в сообщении указывает некоторые ключевые слова, на которые наш бот должен определенным образом ответить</a:t>
            </a:r>
          </a:p>
          <a:p>
            <a:pPr lvl="1"/>
            <a:r>
              <a:rPr lang="ru-RU" dirty="0"/>
              <a:t>Разбираемся как искать подстроку в </a:t>
            </a:r>
            <a:r>
              <a:rPr lang="en-US" dirty="0"/>
              <a:t>Python</a:t>
            </a:r>
          </a:p>
          <a:p>
            <a:pPr lvl="1"/>
            <a:r>
              <a:rPr lang="ru-RU" dirty="0"/>
              <a:t>Разбираемся как разбивать строки группы</a:t>
            </a:r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29564465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2AD1C1-DFAC-4DC7-86CA-ECF093E8E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22465BA-C9F2-4AD1-9D5B-7FE9B5EC39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Пользователь вводит свои реквизиты. Мы должны проверить правильность ввода телефонного номера и адреса электронной почты</a:t>
            </a:r>
            <a:endParaRPr lang="en-US" dirty="0"/>
          </a:p>
          <a:p>
            <a:pPr lvl="1"/>
            <a:r>
              <a:rPr lang="ru-RU" dirty="0"/>
              <a:t>Учимся работать с регулярными выражениями</a:t>
            </a:r>
          </a:p>
        </p:txBody>
      </p:sp>
    </p:spTree>
    <p:extLst>
      <p:ext uri="{BB962C8B-B14F-4D97-AF65-F5344CB8AC3E}">
        <p14:creationId xmlns:p14="http://schemas.microsoft.com/office/powerpoint/2010/main" val="3628112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02A56F-DF2C-4D2F-A46D-B4AD73988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посложней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220E72-9BED-4132-B505-6E7C16ABEAE8}"/>
              </a:ext>
            </a:extLst>
          </p:cNvPr>
          <p:cNvSpPr txBox="1"/>
          <p:nvPr/>
        </p:nvSpPr>
        <p:spPr>
          <a:xfrm>
            <a:off x="838200" y="1502688"/>
            <a:ext cx="6097772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(c) TICSIA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math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 = (b**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-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a * c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d &gt;=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x1 = -d +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math.sqrt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(d) / 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*a)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x2 = -d -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math.sqrt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(d) / 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*a)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"x1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x1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 x2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x2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Корней нет'</a:t>
            </a:r>
            <a: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ru-R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4659D4C4-E8CC-439E-A122-4D1759A05803}"/>
              </a:ext>
            </a:extLst>
          </p:cNvPr>
          <p:cNvSpPr/>
          <p:nvPr/>
        </p:nvSpPr>
        <p:spPr>
          <a:xfrm>
            <a:off x="6730409" y="365124"/>
            <a:ext cx="3391786" cy="1137563"/>
          </a:xfrm>
          <a:prstGeom prst="wedgeRectCallout">
            <a:avLst>
              <a:gd name="adj1" fmla="val -175692"/>
              <a:gd name="adj2" fmla="val 1377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Команда </a:t>
            </a:r>
            <a:r>
              <a:rPr lang="en-US" dirty="0"/>
              <a:t>import  </a:t>
            </a:r>
            <a:r>
              <a:rPr lang="ru-RU" dirty="0"/>
              <a:t>подключает библиотеку, которую мы будем использовать для вычисления квадратного корня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A18EC33E-67ED-4980-8E6A-0CC230536F16}"/>
              </a:ext>
            </a:extLst>
          </p:cNvPr>
          <p:cNvSpPr/>
          <p:nvPr/>
        </p:nvSpPr>
        <p:spPr>
          <a:xfrm>
            <a:off x="6730409" y="1794616"/>
            <a:ext cx="3774558" cy="786800"/>
          </a:xfrm>
          <a:prstGeom prst="wedgeRectCallout">
            <a:avLst>
              <a:gd name="adj1" fmla="val -107876"/>
              <a:gd name="adj2" fmla="val 1489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Вводим коэффициенты квадратного уравнения</a:t>
            </a:r>
          </a:p>
        </p:txBody>
      </p:sp>
      <p:sp>
        <p:nvSpPr>
          <p:cNvPr id="8" name="Правая фигурная скобка 7">
            <a:extLst>
              <a:ext uri="{FF2B5EF4-FFF2-40B4-BE49-F238E27FC236}">
                <a16:creationId xmlns:a16="http://schemas.microsoft.com/office/drawing/2014/main" id="{6F75784B-89A9-4F16-B569-72D2379DBD18}"/>
              </a:ext>
            </a:extLst>
          </p:cNvPr>
          <p:cNvSpPr/>
          <p:nvPr/>
        </p:nvSpPr>
        <p:spPr>
          <a:xfrm>
            <a:off x="3646967" y="2743200"/>
            <a:ext cx="925033" cy="120147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26B52FB6-BD27-43EA-8BF0-196A513AD28B}"/>
              </a:ext>
            </a:extLst>
          </p:cNvPr>
          <p:cNvSpPr/>
          <p:nvPr/>
        </p:nvSpPr>
        <p:spPr>
          <a:xfrm>
            <a:off x="8086946" y="2854842"/>
            <a:ext cx="2115880" cy="1148316"/>
          </a:xfrm>
          <a:prstGeom prst="wedgeRectCallout">
            <a:avLst>
              <a:gd name="adj1" fmla="val -246444"/>
              <a:gd name="adj2" fmla="val 6401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Вычисляем дискриминант</a:t>
            </a:r>
          </a:p>
        </p:txBody>
      </p:sp>
      <p:sp>
        <p:nvSpPr>
          <p:cNvPr id="10" name="Облачко с текстом: прямоугольное 9">
            <a:extLst>
              <a:ext uri="{FF2B5EF4-FFF2-40B4-BE49-F238E27FC236}">
                <a16:creationId xmlns:a16="http://schemas.microsoft.com/office/drawing/2014/main" id="{B84EF651-920A-4ECA-A093-437004A534D4}"/>
              </a:ext>
            </a:extLst>
          </p:cNvPr>
          <p:cNvSpPr/>
          <p:nvPr/>
        </p:nvSpPr>
        <p:spPr>
          <a:xfrm>
            <a:off x="7060017" y="4412512"/>
            <a:ext cx="3583173" cy="659218"/>
          </a:xfrm>
          <a:prstGeom prst="wedgeRectCallout">
            <a:avLst>
              <a:gd name="adj1" fmla="val -181173"/>
              <a:gd name="adj2" fmla="val -534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Оператор </a:t>
            </a:r>
            <a:r>
              <a:rPr lang="en-US" dirty="0"/>
              <a:t>if </a:t>
            </a:r>
            <a:r>
              <a:rPr lang="ru-RU" dirty="0"/>
              <a:t>проверяет значение дискриминанта</a:t>
            </a:r>
          </a:p>
        </p:txBody>
      </p:sp>
      <p:sp>
        <p:nvSpPr>
          <p:cNvPr id="11" name="Правая фигурная скобка 10">
            <a:extLst>
              <a:ext uri="{FF2B5EF4-FFF2-40B4-BE49-F238E27FC236}">
                <a16:creationId xmlns:a16="http://schemas.microsoft.com/office/drawing/2014/main" id="{AA03A763-7785-4519-BE70-4D070627383D}"/>
              </a:ext>
            </a:extLst>
          </p:cNvPr>
          <p:cNvSpPr/>
          <p:nvPr/>
        </p:nvSpPr>
        <p:spPr>
          <a:xfrm>
            <a:off x="5071730" y="4795284"/>
            <a:ext cx="659219" cy="102072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блачко с текстом: прямоугольное 11">
            <a:extLst>
              <a:ext uri="{FF2B5EF4-FFF2-40B4-BE49-F238E27FC236}">
                <a16:creationId xmlns:a16="http://schemas.microsoft.com/office/drawing/2014/main" id="{D3604C32-65A7-4F8A-B2C3-DCEE2DB6449E}"/>
              </a:ext>
            </a:extLst>
          </p:cNvPr>
          <p:cNvSpPr/>
          <p:nvPr/>
        </p:nvSpPr>
        <p:spPr>
          <a:xfrm>
            <a:off x="7662529" y="5323414"/>
            <a:ext cx="2746745" cy="612648"/>
          </a:xfrm>
          <a:prstGeom prst="wedgeRectCallout">
            <a:avLst>
              <a:gd name="adj1" fmla="val -120623"/>
              <a:gd name="adj2" fmla="val -5204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Вычисляем корни и печатаем</a:t>
            </a:r>
          </a:p>
        </p:txBody>
      </p:sp>
      <p:sp>
        <p:nvSpPr>
          <p:cNvPr id="13" name="Облачко с текстом: прямоугольное 12">
            <a:extLst>
              <a:ext uri="{FF2B5EF4-FFF2-40B4-BE49-F238E27FC236}">
                <a16:creationId xmlns:a16="http://schemas.microsoft.com/office/drawing/2014/main" id="{24062674-AC3C-49F2-85E5-1B403055E087}"/>
              </a:ext>
            </a:extLst>
          </p:cNvPr>
          <p:cNvSpPr/>
          <p:nvPr/>
        </p:nvSpPr>
        <p:spPr>
          <a:xfrm>
            <a:off x="7104318" y="6011455"/>
            <a:ext cx="3583173" cy="750852"/>
          </a:xfrm>
          <a:prstGeom prst="wedgeRectCallout">
            <a:avLst>
              <a:gd name="adj1" fmla="val -139200"/>
              <a:gd name="adj2" fmla="val -3495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Сообщаем, что корней нет, если дискриминант отрицательный</a:t>
            </a:r>
          </a:p>
        </p:txBody>
      </p:sp>
    </p:spTree>
    <p:extLst>
      <p:ext uri="{BB962C8B-B14F-4D97-AF65-F5344CB8AC3E}">
        <p14:creationId xmlns:p14="http://schemas.microsoft.com/office/powerpoint/2010/main" val="39323072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33E43A-47D7-410B-A0F6-862DAA0AC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Изучаем законы физики…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87DF70D-C8E7-453D-9FD5-66F7843DF4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944" y="1690688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/>
              <a:t>Запустите командную строку </a:t>
            </a:r>
            <a:r>
              <a:rPr lang="en-US" dirty="0"/>
              <a:t>python:</a:t>
            </a:r>
            <a:br>
              <a:rPr lang="en-US" dirty="0"/>
            </a:br>
            <a:r>
              <a:rPr lang="en-US" dirty="0"/>
              <a:t>&gt;python</a:t>
            </a:r>
            <a:endParaRPr lang="ru-RU" dirty="0"/>
          </a:p>
          <a:p>
            <a:r>
              <a:rPr lang="ru-RU" dirty="0"/>
              <a:t>Напишите программу для расчета </a:t>
            </a:r>
            <a:br>
              <a:rPr lang="ru-RU" dirty="0"/>
            </a:br>
            <a:r>
              <a:rPr lang="ru-RU" dirty="0"/>
              <a:t>значения физической формулы</a:t>
            </a:r>
            <a:endParaRPr lang="en-US" dirty="0"/>
          </a:p>
          <a:p>
            <a:r>
              <a:rPr lang="ru-RU" dirty="0"/>
              <a:t>Каждую строку программы вводите</a:t>
            </a:r>
            <a:br>
              <a:rPr lang="ru-RU" dirty="0"/>
            </a:br>
            <a:r>
              <a:rPr lang="ru-RU" dirty="0"/>
              <a:t>нажатием </a:t>
            </a:r>
            <a:r>
              <a:rPr lang="en-US" dirty="0"/>
              <a:t>Enter</a:t>
            </a:r>
            <a:br>
              <a:rPr lang="en-US" dirty="0"/>
            </a:br>
            <a:r>
              <a:rPr lang="ru-RU" dirty="0"/>
              <a:t>Если вы ошиблись, строку (или</a:t>
            </a:r>
            <a:br>
              <a:rPr lang="ru-RU" dirty="0"/>
            </a:br>
            <a:r>
              <a:rPr lang="ru-RU" dirty="0"/>
              <a:t>всю программу) нужно ввести заново</a:t>
            </a:r>
          </a:p>
          <a:p>
            <a:r>
              <a:rPr lang="ru-RU" dirty="0"/>
              <a:t>Посмотрите пример в</a:t>
            </a:r>
            <a:r>
              <a:rPr lang="en-US" dirty="0"/>
              <a:t> </a:t>
            </a:r>
            <a:r>
              <a:rPr lang="ru-RU" dirty="0"/>
              <a:t>файле</a:t>
            </a:r>
            <a:br>
              <a:rPr lang="ru-RU" dirty="0"/>
            </a:br>
            <a:r>
              <a:rPr lang="en-US" dirty="0"/>
              <a:t>Module1</a:t>
            </a:r>
            <a:r>
              <a:rPr lang="ru-RU" dirty="0"/>
              <a:t>\</a:t>
            </a:r>
            <a:r>
              <a:rPr lang="en-US" dirty="0"/>
              <a:t>Exercises\physics.py</a:t>
            </a:r>
            <a:endParaRPr lang="ru-RU" dirty="0"/>
          </a:p>
        </p:txBody>
      </p:sp>
      <p:pic>
        <p:nvPicPr>
          <p:cNvPr id="1026" name="Picture 2" descr="Физика 9 класс. Все формулы и определения">
            <a:extLst>
              <a:ext uri="{FF2B5EF4-FFF2-40B4-BE49-F238E27FC236}">
                <a16:creationId xmlns:a16="http://schemas.microsoft.com/office/drawing/2014/main" id="{82E86536-2110-4BD3-BFBF-7E14DE7686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944" y="0"/>
            <a:ext cx="520605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68490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613A1F-3958-40B8-B9AC-1E60B3C1B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Отступы в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E4A5433-C223-475F-8C4C-5665F8DA6F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Программа на </a:t>
            </a:r>
            <a:r>
              <a:rPr lang="en-US" dirty="0"/>
              <a:t>Python </a:t>
            </a:r>
            <a:r>
              <a:rPr lang="ru-RU" dirty="0"/>
              <a:t>может состоять из логических блоков</a:t>
            </a:r>
          </a:p>
          <a:p>
            <a:r>
              <a:rPr lang="ru-RU" dirty="0"/>
              <a:t>Чтобы показать, что один логический блок вложен в другой, используются отступы</a:t>
            </a:r>
          </a:p>
          <a:p>
            <a:r>
              <a:rPr lang="ru-RU" dirty="0"/>
              <a:t>Программа начинает работу со строки, в которой с первой позиции начинается команда (кроме комментария!)</a:t>
            </a:r>
          </a:p>
        </p:txBody>
      </p:sp>
    </p:spTree>
    <p:extLst>
      <p:ext uri="{BB962C8B-B14F-4D97-AF65-F5344CB8AC3E}">
        <p14:creationId xmlns:p14="http://schemas.microsoft.com/office/powerpoint/2010/main" val="11823409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02A56F-DF2C-4D2F-A46D-B4AD73988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6405" y="99313"/>
            <a:ext cx="10515600" cy="1325563"/>
          </a:xfrm>
        </p:spPr>
        <p:txBody>
          <a:bodyPr/>
          <a:lstStyle/>
          <a:p>
            <a:r>
              <a:rPr lang="ru-RU" dirty="0"/>
              <a:t>Отступы в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220E72-9BED-4132-B505-6E7C16ABEAE8}"/>
              </a:ext>
            </a:extLst>
          </p:cNvPr>
          <p:cNvSpPr txBox="1"/>
          <p:nvPr/>
        </p:nvSpPr>
        <p:spPr>
          <a:xfrm>
            <a:off x="3415319" y="1323491"/>
            <a:ext cx="6097772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(c) TICSIA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math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 = (b**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-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a * c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d &gt;=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x1 = -d +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math.sqrt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(d) / 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*a)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x2 = -d -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math.sqrt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(d) / 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*a)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"x1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x1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 x2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x2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Корней нет'</a:t>
            </a:r>
            <a: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ru-R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Правая круглая скобка 13">
            <a:extLst>
              <a:ext uri="{FF2B5EF4-FFF2-40B4-BE49-F238E27FC236}">
                <a16:creationId xmlns:a16="http://schemas.microsoft.com/office/drawing/2014/main" id="{DD56298C-911D-4205-A378-22BC27121F8B}"/>
              </a:ext>
            </a:extLst>
          </p:cNvPr>
          <p:cNvSpPr/>
          <p:nvPr/>
        </p:nvSpPr>
        <p:spPr>
          <a:xfrm rot="5400000">
            <a:off x="3669792" y="5193792"/>
            <a:ext cx="158496" cy="451104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9DC33E70-94F0-4F1B-B61E-4B81CD59CD34}"/>
              </a:ext>
            </a:extLst>
          </p:cNvPr>
          <p:cNvCxnSpPr/>
          <p:nvPr/>
        </p:nvCxnSpPr>
        <p:spPr>
          <a:xfrm>
            <a:off x="3464087" y="1174210"/>
            <a:ext cx="0" cy="52387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Правая круглая скобка 16">
            <a:extLst>
              <a:ext uri="{FF2B5EF4-FFF2-40B4-BE49-F238E27FC236}">
                <a16:creationId xmlns:a16="http://schemas.microsoft.com/office/drawing/2014/main" id="{7EA1C3DB-4ABA-4A0C-A0ED-92C759AE6D6F}"/>
              </a:ext>
            </a:extLst>
          </p:cNvPr>
          <p:cNvSpPr/>
          <p:nvPr/>
        </p:nvSpPr>
        <p:spPr>
          <a:xfrm rot="5400000">
            <a:off x="3669792" y="5680813"/>
            <a:ext cx="158496" cy="451104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14734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A97C56-B3E5-4AC4-9986-A5A5453D0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Итоги модуля 1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7B2045B-B57E-4927-982E-FF162E45BB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Актуальная версия </a:t>
            </a:r>
            <a:r>
              <a:rPr lang="en-US" dirty="0"/>
              <a:t>Python 3.8 (</a:t>
            </a:r>
            <a:r>
              <a:rPr lang="ru-RU" dirty="0"/>
              <a:t>по состоянию на 22 октября)</a:t>
            </a:r>
          </a:p>
          <a:p>
            <a:r>
              <a:rPr lang="ru-RU" dirty="0"/>
              <a:t>Программа – это последовательность команд, которая работает с данными</a:t>
            </a:r>
          </a:p>
          <a:p>
            <a:r>
              <a:rPr lang="ru-RU" dirty="0"/>
              <a:t>Для выделения логических блоков программы используются отступы</a:t>
            </a:r>
          </a:p>
        </p:txBody>
      </p:sp>
      <p:pic>
        <p:nvPicPr>
          <p:cNvPr id="1026" name="Picture 2" descr="Бесплатное изображение: Книга, очки, язык, чтение, Сербия, Бумага,  литература, знания, образование, текст">
            <a:extLst>
              <a:ext uri="{FF2B5EF4-FFF2-40B4-BE49-F238E27FC236}">
                <a16:creationId xmlns:a16="http://schemas.microsoft.com/office/drawing/2014/main" id="{294C5EA4-EA3E-4019-849C-788CD1736E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4061" y="3982184"/>
            <a:ext cx="3772897" cy="2510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53126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57371C-4866-4A3F-B003-264E80A6D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Средства разработки в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2E8FF35-0798-4F75-9FD3-82085B1850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2</a:t>
            </a:r>
          </a:p>
        </p:txBody>
      </p:sp>
    </p:spTree>
    <p:extLst>
      <p:ext uri="{BB962C8B-B14F-4D97-AF65-F5344CB8AC3E}">
        <p14:creationId xmlns:p14="http://schemas.microsoft.com/office/powerpoint/2010/main" val="6594993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0C4E0D-277E-4EF4-A019-818B8BB9B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Средства разработки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42C6EB8-6C67-4759-BC65-3A51377E80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Интерпретатор командной строки</a:t>
            </a:r>
          </a:p>
          <a:p>
            <a:r>
              <a:rPr lang="en-US" dirty="0"/>
              <a:t>PyCharm</a:t>
            </a:r>
          </a:p>
          <a:p>
            <a:r>
              <a:rPr lang="en-US" dirty="0"/>
              <a:t>Visual Studio Code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584342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AC80FB-048B-44FC-B353-D3D818538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Интерпретатор командной строки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D977B07-E659-42D5-AC1D-E54A452E1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Является инструментом</a:t>
            </a:r>
            <a:br>
              <a:rPr lang="ru-RU" dirty="0"/>
            </a:br>
            <a:r>
              <a:rPr lang="ru-RU" dirty="0"/>
              <a:t>для изучения </a:t>
            </a:r>
            <a:r>
              <a:rPr lang="en-US" dirty="0"/>
              <a:t>Python</a:t>
            </a:r>
            <a:endParaRPr lang="ru-RU" dirty="0"/>
          </a:p>
          <a:p>
            <a:r>
              <a:rPr lang="ru-RU" dirty="0"/>
              <a:t>Не содержит удобств</a:t>
            </a:r>
            <a:br>
              <a:rPr lang="ru-RU" dirty="0"/>
            </a:br>
            <a:r>
              <a:rPr lang="ru-RU" dirty="0"/>
              <a:t>для интерактивной</a:t>
            </a:r>
            <a:br>
              <a:rPr lang="ru-RU" dirty="0"/>
            </a:br>
            <a:r>
              <a:rPr lang="ru-RU" dirty="0"/>
              <a:t>отладки программ</a:t>
            </a:r>
            <a:endParaRPr lang="en-US" dirty="0"/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03F34C4-1EBE-434B-B790-CC743120F4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0285" y="1521230"/>
            <a:ext cx="6444085" cy="4454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0833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437135-9051-42D2-8888-7BEB354DE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Интерпретатор командной строки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74200317-561A-4CF4-B572-F65840B869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3397805"/>
              </p:ext>
            </p:extLst>
          </p:nvPr>
        </p:nvGraphicFramePr>
        <p:xfrm>
          <a:off x="838200" y="1825625"/>
          <a:ext cx="10515600" cy="485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5605">
                  <a:extLst>
                    <a:ext uri="{9D8B030D-6E8A-4147-A177-3AD203B41FA5}">
                      <a16:colId xmlns:a16="http://schemas.microsoft.com/office/drawing/2014/main" val="54861246"/>
                    </a:ext>
                  </a:extLst>
                </a:gridCol>
                <a:gridCol w="7759995">
                  <a:extLst>
                    <a:ext uri="{9D8B030D-6E8A-4147-A177-3AD203B41FA5}">
                      <a16:colId xmlns:a16="http://schemas.microsoft.com/office/drawing/2014/main" val="40348301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Ключ командной строки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Значение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1877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-</a:t>
                      </a:r>
                      <a:r>
                        <a:rPr lang="en-US" dirty="0" err="1"/>
                        <a:t>i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Войти в диалоговый режим работы после выполнения </a:t>
                      </a:r>
                      <a:r>
                        <a:rPr lang="ru-RU" dirty="0" err="1"/>
                        <a:t>сце</a:t>
                      </a:r>
                      <a:r>
                        <a:rPr lang="ru-RU" dirty="0"/>
                        <a:t>-</a:t>
                      </a:r>
                    </a:p>
                    <a:p>
                      <a:r>
                        <a:rPr lang="ru-RU" dirty="0" err="1"/>
                        <a:t>нария</a:t>
                      </a:r>
                      <a:r>
                        <a:rPr lang="ru-RU" dirty="0"/>
                        <a:t>. Совет: этот параметр удобен для отладки программ</a:t>
                      </a:r>
                    </a:p>
                    <a:p>
                      <a:r>
                        <a:rPr lang="ru-RU" dirty="0"/>
                        <a:t>после отказов. См. также описание функции pdb.pm() в</a:t>
                      </a:r>
                    </a:p>
                    <a:p>
                      <a:r>
                        <a:rPr lang="ru-RU" dirty="0"/>
                        <a:t>руководстве по библиотекам </a:t>
                      </a:r>
                      <a:r>
                        <a:rPr lang="ru-RU" dirty="0" err="1"/>
                        <a:t>Python</a:t>
                      </a:r>
                      <a:r>
                        <a:rPr lang="ru-RU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6613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-c </a:t>
                      </a:r>
                      <a:r>
                        <a:rPr lang="ru-RU" dirty="0"/>
                        <a:t>команда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Обозначает (в виде символьной строки) исполняемый код</a:t>
                      </a:r>
                    </a:p>
                    <a:p>
                      <a:r>
                        <a:rPr lang="ru-RU" dirty="0" err="1"/>
                        <a:t>Python</a:t>
                      </a:r>
                      <a:r>
                        <a:rPr lang="ru-RU" dirty="0"/>
                        <a:t> (например, по команде </a:t>
                      </a:r>
                      <a:r>
                        <a:rPr lang="ru-RU" dirty="0" err="1"/>
                        <a:t>python</a:t>
                      </a:r>
                      <a:r>
                        <a:rPr lang="ru-RU" dirty="0"/>
                        <a:t> -c "</a:t>
                      </a:r>
                      <a:r>
                        <a:rPr lang="ru-RU" dirty="0" err="1"/>
                        <a:t>print</a:t>
                      </a:r>
                      <a:r>
                        <a:rPr lang="ru-RU" dirty="0"/>
                        <a:t>('</a:t>
                      </a:r>
                      <a:r>
                        <a:rPr lang="ru-RU" dirty="0" err="1"/>
                        <a:t>spam</a:t>
                      </a:r>
                      <a:r>
                        <a:rPr lang="ru-RU" dirty="0"/>
                        <a:t>'* 8)" в </a:t>
                      </a:r>
                      <a:r>
                        <a:rPr lang="ru-RU" dirty="0" err="1"/>
                        <a:t>Python</a:t>
                      </a:r>
                      <a:r>
                        <a:rPr lang="ru-RU" dirty="0"/>
                        <a:t> выполняется операция вывода на печать).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638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-m </a:t>
                      </a:r>
                      <a:r>
                        <a:rPr lang="ru-RU" dirty="0"/>
                        <a:t>модуль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Выполняет модуль в виде сценария. Поиск модуля осу-</a:t>
                      </a:r>
                    </a:p>
                    <a:p>
                      <a:r>
                        <a:rPr lang="ru-RU" dirty="0" err="1"/>
                        <a:t>ществляется</a:t>
                      </a:r>
                      <a:r>
                        <a:rPr lang="ru-RU" dirty="0"/>
                        <a:t> по пути в переменной </a:t>
                      </a:r>
                      <a:r>
                        <a:rPr lang="ru-RU" dirty="0" err="1"/>
                        <a:t>sys.path</a:t>
                      </a:r>
                      <a:r>
                        <a:rPr lang="ru-RU" dirty="0"/>
                        <a:t>, а его вы-</a:t>
                      </a:r>
                    </a:p>
                    <a:p>
                      <a:r>
                        <a:rPr lang="ru-RU" dirty="0" err="1"/>
                        <a:t>полнение</a:t>
                      </a:r>
                      <a:r>
                        <a:rPr lang="ru-RU" dirty="0"/>
                        <a:t> — в виде файла, находящего на самом верхнем</a:t>
                      </a:r>
                    </a:p>
                    <a:p>
                      <a:r>
                        <a:rPr lang="ru-RU" dirty="0"/>
                        <a:t>уровне иерархии (например, по команде </a:t>
                      </a:r>
                      <a:r>
                        <a:rPr lang="ru-RU" dirty="0" err="1"/>
                        <a:t>python</a:t>
                      </a:r>
                      <a:r>
                        <a:rPr lang="ru-RU" dirty="0"/>
                        <a:t> -m </a:t>
                      </a:r>
                      <a:r>
                        <a:rPr lang="ru-RU" dirty="0" err="1"/>
                        <a:t>pdb</a:t>
                      </a:r>
                      <a:endParaRPr lang="ru-RU" dirty="0"/>
                    </a:p>
                    <a:p>
                      <a:r>
                        <a:rPr lang="ru-RU" dirty="0"/>
                        <a:t>s.py модуль </a:t>
                      </a:r>
                      <a:r>
                        <a:rPr lang="ru-RU" dirty="0" err="1"/>
                        <a:t>pdb</a:t>
                      </a:r>
                      <a:r>
                        <a:rPr lang="ru-RU" dirty="0"/>
                        <a:t> отладки программ на </a:t>
                      </a:r>
                      <a:r>
                        <a:rPr lang="ru-RU" dirty="0" err="1"/>
                        <a:t>Python</a:t>
                      </a:r>
                      <a:r>
                        <a:rPr lang="ru-RU" dirty="0"/>
                        <a:t>, находя-</a:t>
                      </a:r>
                    </a:p>
                    <a:p>
                      <a:r>
                        <a:rPr lang="ru-RU" dirty="0" err="1"/>
                        <a:t>щийся</a:t>
                      </a:r>
                      <a:r>
                        <a:rPr lang="ru-RU" dirty="0"/>
                        <a:t> в каталоге стандартной библиотеки, выполняется с</a:t>
                      </a:r>
                    </a:p>
                    <a:p>
                      <a:r>
                        <a:rPr lang="ru-RU" dirty="0"/>
                        <a:t>аргументом s.py).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9833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08143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1040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3DCCD3-C6F0-42AD-B34D-88DED569B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тренинга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384740B-5D8D-421A-B72D-D75A732EF0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Получить начальную алгоритмическую подготовку</a:t>
            </a:r>
            <a:endParaRPr lang="en-US" dirty="0"/>
          </a:p>
          <a:p>
            <a:r>
              <a:rPr lang="ru-RU" dirty="0"/>
              <a:t>Получить навыки разработки телеграмм-ботов на </a:t>
            </a:r>
            <a:r>
              <a:rPr lang="en-US" dirty="0"/>
              <a:t>Python</a:t>
            </a:r>
            <a:endParaRPr lang="ru-RU" dirty="0"/>
          </a:p>
        </p:txBody>
      </p:sp>
      <p:pic>
        <p:nvPicPr>
          <p:cNvPr id="2050" name="Picture 2" descr="цель, Цель, прицеливание, мишень для дротиков, фокус, стрела, s, умение,  крупный план, дротик, достижение | Pikist">
            <a:extLst>
              <a:ext uri="{FF2B5EF4-FFF2-40B4-BE49-F238E27FC236}">
                <a16:creationId xmlns:a16="http://schemas.microsoft.com/office/drawing/2014/main" id="{629F8E9B-7AE6-48BF-A55C-9334312375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0158" y="2966483"/>
            <a:ext cx="4991986" cy="3743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9955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7FDE2E-3FCD-457A-8BCE-2722C763E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PyCharm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BF010B2-4943-41E1-8EE3-9C1DA8BEC1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PyCharm</a:t>
            </a:r>
            <a:r>
              <a:rPr lang="ru-RU" dirty="0"/>
              <a:t> — интегрированная среда разработки для языка программирования </a:t>
            </a:r>
            <a:r>
              <a:rPr lang="ru-RU" dirty="0" err="1"/>
              <a:t>Python</a:t>
            </a:r>
            <a:endParaRPr lang="ru-RU" dirty="0"/>
          </a:p>
          <a:p>
            <a:r>
              <a:rPr lang="ru-RU" dirty="0"/>
              <a:t>Предоставляет средства для анализа кода, графический отладчик, инструмент для запуска юнит-тестов и поддерживает веб-разработку на </a:t>
            </a:r>
            <a:r>
              <a:rPr lang="ru-RU" dirty="0" err="1"/>
              <a:t>Django</a:t>
            </a:r>
            <a:endParaRPr lang="ru-RU" dirty="0"/>
          </a:p>
          <a:p>
            <a:r>
              <a:rPr lang="ru-RU" dirty="0" err="1"/>
              <a:t>PyCharm</a:t>
            </a:r>
            <a:r>
              <a:rPr lang="ru-RU" dirty="0"/>
              <a:t> разработана компанией </a:t>
            </a:r>
            <a:r>
              <a:rPr lang="ru-RU" dirty="0" err="1"/>
              <a:t>JetBrains</a:t>
            </a:r>
            <a:r>
              <a:rPr lang="ru-RU" dirty="0"/>
              <a:t>[5] на основе </a:t>
            </a:r>
            <a:r>
              <a:rPr lang="ru-RU" dirty="0" err="1"/>
              <a:t>IntelliJ</a:t>
            </a:r>
            <a:r>
              <a:rPr lang="ru-RU" dirty="0"/>
              <a:t> IDEA</a:t>
            </a:r>
          </a:p>
        </p:txBody>
      </p:sp>
      <p:pic>
        <p:nvPicPr>
          <p:cNvPr id="1026" name="Picture 2" descr="upload.wikimedia.org/wikipedia/commons/thumb/a/...">
            <a:extLst>
              <a:ext uri="{FF2B5EF4-FFF2-40B4-BE49-F238E27FC236}">
                <a16:creationId xmlns:a16="http://schemas.microsoft.com/office/drawing/2014/main" id="{F609B747-1972-4BC4-A6C7-DE9BE135CC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2077" y="4540102"/>
            <a:ext cx="2222205" cy="2222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91983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7FDE2E-3FCD-457A-8BCE-2722C763E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PyCharm</a:t>
            </a:r>
            <a:endParaRPr lang="ru-RU" dirty="0"/>
          </a:p>
        </p:txBody>
      </p:sp>
      <p:pic>
        <p:nvPicPr>
          <p:cNvPr id="1026" name="Picture 2" descr="upload.wikimedia.org/wikipedia/commons/thumb/a/...">
            <a:extLst>
              <a:ext uri="{FF2B5EF4-FFF2-40B4-BE49-F238E27FC236}">
                <a16:creationId xmlns:a16="http://schemas.microsoft.com/office/drawing/2014/main" id="{F609B747-1972-4BC4-A6C7-DE9BE135CC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2077" y="4540102"/>
            <a:ext cx="2222205" cy="2222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7FC38DEA-B905-4EB6-8F69-88D9A33421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422" y="1280485"/>
            <a:ext cx="8948309" cy="5212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20243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27CEC7-1D14-4C8F-ABD9-A3EAF60B8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Studio Code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DC6BE8B-35D6-4A2D-AEFA-D4CED85C15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Visual Studio Code — </a:t>
            </a:r>
            <a:r>
              <a:rPr lang="ru-RU" dirty="0"/>
              <a:t>редактор исходного кода, разработанный </a:t>
            </a:r>
            <a:r>
              <a:rPr lang="en-US" dirty="0"/>
              <a:t>Microsoft </a:t>
            </a:r>
            <a:r>
              <a:rPr lang="ru-RU" dirty="0"/>
              <a:t>для </a:t>
            </a:r>
            <a:r>
              <a:rPr lang="en-US" dirty="0"/>
              <a:t>Windows, Linux </a:t>
            </a:r>
            <a:r>
              <a:rPr lang="ru-RU" dirty="0"/>
              <a:t>и </a:t>
            </a:r>
            <a:r>
              <a:rPr lang="en-US" dirty="0"/>
              <a:t>macOS</a:t>
            </a:r>
          </a:p>
          <a:p>
            <a:r>
              <a:rPr lang="ru-RU" dirty="0"/>
              <a:t>Имеет широкие возможности для кастомизации: пользовательские темы, сочетания клавиш и файлы конфигурации</a:t>
            </a:r>
            <a:endParaRPr lang="en-US" dirty="0"/>
          </a:p>
          <a:p>
            <a:r>
              <a:rPr lang="ru-RU" dirty="0"/>
              <a:t>Имеет множество расширений для разработки на </a:t>
            </a:r>
            <a:r>
              <a:rPr lang="en-US" dirty="0"/>
              <a:t>Python</a:t>
            </a:r>
            <a:endParaRPr lang="ru-RU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2AE26E9-55B1-4CAE-9B7E-8489BBFA7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0761" y="4772579"/>
            <a:ext cx="1957830" cy="1957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8507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27CEC7-1D14-4C8F-ABD9-A3EAF60B8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Studio Code</a:t>
            </a:r>
            <a:endParaRPr lang="ru-RU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2AE26E9-55B1-4CAE-9B7E-8489BBFA7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0761" y="4772579"/>
            <a:ext cx="1957830" cy="1957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408F238-5431-40EC-AD5A-FF0F16BF4E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570650"/>
            <a:ext cx="8821479" cy="4741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2062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27CEC7-1D14-4C8F-ABD9-A3EAF60B8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Studio Code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DC6BE8B-35D6-4A2D-AEFA-D4CED85C15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Рекомендованные расширения:</a:t>
            </a:r>
          </a:p>
          <a:p>
            <a:pPr lvl="1"/>
            <a:r>
              <a:rPr lang="en-US" dirty="0"/>
              <a:t>Python</a:t>
            </a:r>
          </a:p>
          <a:p>
            <a:pPr lvl="1"/>
            <a:r>
              <a:rPr lang="en-US" dirty="0"/>
              <a:t>Python Preview</a:t>
            </a:r>
          </a:p>
          <a:p>
            <a:pPr lvl="1"/>
            <a:r>
              <a:rPr lang="en-US" dirty="0"/>
              <a:t>Python Indent</a:t>
            </a:r>
          </a:p>
          <a:p>
            <a:pPr lvl="1"/>
            <a:r>
              <a:rPr lang="en-US" dirty="0"/>
              <a:t>Python Coding Conventions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2AE26E9-55B1-4CAE-9B7E-8489BBFA7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0761" y="4772579"/>
            <a:ext cx="1957830" cy="1957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55160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76DABD-2307-4690-B5AE-85D0CF1B3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Элементарные структуры данных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79835DD-B059-417E-BF98-B17C407EA7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3</a:t>
            </a:r>
          </a:p>
        </p:txBody>
      </p:sp>
    </p:spTree>
    <p:extLst>
      <p:ext uri="{BB962C8B-B14F-4D97-AF65-F5344CB8AC3E}">
        <p14:creationId xmlns:p14="http://schemas.microsoft.com/office/powerpoint/2010/main" val="4229536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8210BB-1F95-4BDF-99A5-EFD47467F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Элементарные структуры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F3CBD82-AB70-408B-A41A-8552F80E46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Понятие типа данных</a:t>
            </a:r>
          </a:p>
          <a:p>
            <a:r>
              <a:rPr lang="ru-RU" dirty="0"/>
              <a:t>Численные типы данных</a:t>
            </a:r>
          </a:p>
          <a:p>
            <a:r>
              <a:rPr lang="ru-RU" dirty="0"/>
              <a:t>Строки</a:t>
            </a:r>
          </a:p>
          <a:p>
            <a:r>
              <a:rPr lang="ru-RU" dirty="0"/>
              <a:t>Списки</a:t>
            </a:r>
          </a:p>
          <a:p>
            <a:r>
              <a:rPr lang="ru-RU" dirty="0"/>
              <a:t>Кортежи</a:t>
            </a:r>
          </a:p>
          <a:p>
            <a:r>
              <a:rPr lang="ru-RU" dirty="0"/>
              <a:t>Словари</a:t>
            </a:r>
          </a:p>
          <a:p>
            <a:r>
              <a:rPr lang="ru-RU" dirty="0"/>
              <a:t>Множества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611240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BB5518-8E6B-4359-809F-964E40EA7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Определение типа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2ACD591-D2C7-46CB-A8A1-46FA802912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Любые данные имеют тип, который определяется:</a:t>
            </a:r>
          </a:p>
          <a:p>
            <a:pPr lvl="1"/>
            <a:r>
              <a:rPr lang="ru-RU" dirty="0"/>
              <a:t>Внутренним представлением в памяти компьютера</a:t>
            </a:r>
          </a:p>
          <a:p>
            <a:pPr lvl="1"/>
            <a:r>
              <a:rPr lang="ru-RU" dirty="0"/>
              <a:t>Размером в памяти</a:t>
            </a:r>
          </a:p>
          <a:p>
            <a:pPr lvl="1"/>
            <a:r>
              <a:rPr lang="ru-RU" dirty="0"/>
              <a:t>Набором операций, который позволяет с ними работать</a:t>
            </a:r>
          </a:p>
          <a:p>
            <a:pPr lvl="1"/>
            <a:endParaRPr lang="ru-RU" dirty="0"/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821070FB-BB40-484F-AB3E-36F1668B2DEA}"/>
              </a:ext>
            </a:extLst>
          </p:cNvPr>
          <p:cNvSpPr/>
          <p:nvPr/>
        </p:nvSpPr>
        <p:spPr>
          <a:xfrm>
            <a:off x="754915" y="3894969"/>
            <a:ext cx="3848984" cy="12546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dirty="0"/>
              <a:t>10101…010</a:t>
            </a:r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C80EA391-871F-4689-BEEB-78741CF7F436}"/>
              </a:ext>
            </a:extLst>
          </p:cNvPr>
          <p:cNvCxnSpPr/>
          <p:nvPr/>
        </p:nvCxnSpPr>
        <p:spPr>
          <a:xfrm>
            <a:off x="754914" y="5305647"/>
            <a:ext cx="0" cy="6379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19759136-8B9A-4D40-9B0F-089EF3627819}"/>
              </a:ext>
            </a:extLst>
          </p:cNvPr>
          <p:cNvCxnSpPr/>
          <p:nvPr/>
        </p:nvCxnSpPr>
        <p:spPr>
          <a:xfrm>
            <a:off x="4550739" y="5305647"/>
            <a:ext cx="0" cy="6379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08F8692E-C010-4A53-945B-A83F3DD3FDBE}"/>
              </a:ext>
            </a:extLst>
          </p:cNvPr>
          <p:cNvSpPr/>
          <p:nvPr/>
        </p:nvSpPr>
        <p:spPr>
          <a:xfrm>
            <a:off x="7697975" y="3894969"/>
            <a:ext cx="3848984" cy="12546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dirty="0"/>
              <a:t>10101…010</a:t>
            </a: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C56D4153-0CEE-4076-8627-F98D24E801FB}"/>
              </a:ext>
            </a:extLst>
          </p:cNvPr>
          <p:cNvCxnSpPr/>
          <p:nvPr/>
        </p:nvCxnSpPr>
        <p:spPr>
          <a:xfrm>
            <a:off x="7708609" y="5422604"/>
            <a:ext cx="0" cy="6379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B0B3E4AD-2FD4-46A5-AE36-09D3FD904BE5}"/>
              </a:ext>
            </a:extLst>
          </p:cNvPr>
          <p:cNvCxnSpPr/>
          <p:nvPr/>
        </p:nvCxnSpPr>
        <p:spPr>
          <a:xfrm>
            <a:off x="11504434" y="5422604"/>
            <a:ext cx="0" cy="6379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Блок-схема: узел суммирования 10">
            <a:extLst>
              <a:ext uri="{FF2B5EF4-FFF2-40B4-BE49-F238E27FC236}">
                <a16:creationId xmlns:a16="http://schemas.microsoft.com/office/drawing/2014/main" id="{84FDB88D-C740-404F-B193-46C960B0EFFE}"/>
              </a:ext>
            </a:extLst>
          </p:cNvPr>
          <p:cNvSpPr/>
          <p:nvPr/>
        </p:nvSpPr>
        <p:spPr>
          <a:xfrm>
            <a:off x="5517412" y="3894969"/>
            <a:ext cx="1275907" cy="1254642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A5C436C2-B909-4537-8BBA-B24BFCF8CD10}"/>
              </a:ext>
            </a:extLst>
          </p:cNvPr>
          <p:cNvCxnSpPr/>
          <p:nvPr/>
        </p:nvCxnSpPr>
        <p:spPr>
          <a:xfrm>
            <a:off x="754914" y="5624623"/>
            <a:ext cx="379582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5C04780A-294D-4450-9561-358C17004062}"/>
              </a:ext>
            </a:extLst>
          </p:cNvPr>
          <p:cNvCxnSpPr/>
          <p:nvPr/>
        </p:nvCxnSpPr>
        <p:spPr>
          <a:xfrm>
            <a:off x="7724554" y="5709681"/>
            <a:ext cx="379582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047B975-341F-43EB-B915-7A98CB7EC8C9}"/>
              </a:ext>
            </a:extLst>
          </p:cNvPr>
          <p:cNvSpPr txBox="1"/>
          <p:nvPr/>
        </p:nvSpPr>
        <p:spPr>
          <a:xfrm>
            <a:off x="1616149" y="5779849"/>
            <a:ext cx="1616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Объем памяти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5FC5619-71CA-46D6-BCD7-7107D7EE71D9}"/>
              </a:ext>
            </a:extLst>
          </p:cNvPr>
          <p:cNvSpPr txBox="1"/>
          <p:nvPr/>
        </p:nvSpPr>
        <p:spPr>
          <a:xfrm>
            <a:off x="8814263" y="5779849"/>
            <a:ext cx="1616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Объем памяти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ADAD7B7-C72E-4CC9-986A-0D54664A6EA5}"/>
              </a:ext>
            </a:extLst>
          </p:cNvPr>
          <p:cNvSpPr txBox="1"/>
          <p:nvPr/>
        </p:nvSpPr>
        <p:spPr>
          <a:xfrm>
            <a:off x="5656393" y="5779849"/>
            <a:ext cx="1164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Операция</a:t>
            </a:r>
          </a:p>
        </p:txBody>
      </p:sp>
    </p:spTree>
    <p:extLst>
      <p:ext uri="{BB962C8B-B14F-4D97-AF65-F5344CB8AC3E}">
        <p14:creationId xmlns:p14="http://schemas.microsoft.com/office/powerpoint/2010/main" val="22755424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E80FF252-4EF8-45B5-B5DD-CCC7EA14E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Переменные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055A6DE1-66FA-495E-AE34-0414FAC721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1587"/>
            <a:ext cx="10515600" cy="4351338"/>
          </a:xfrm>
        </p:spPr>
        <p:txBody>
          <a:bodyPr/>
          <a:lstStyle/>
          <a:p>
            <a:r>
              <a:rPr lang="ru-RU" dirty="0"/>
              <a:t>Доступ к данным осуществляется с помощью переменных</a:t>
            </a:r>
          </a:p>
          <a:p>
            <a:r>
              <a:rPr lang="ru-RU" dirty="0"/>
              <a:t>Каждая переменная имеет имя</a:t>
            </a:r>
          </a:p>
          <a:p>
            <a:r>
              <a:rPr lang="ru-RU" dirty="0"/>
              <a:t>Имя переменной:</a:t>
            </a:r>
          </a:p>
          <a:p>
            <a:pPr lvl="1"/>
            <a:r>
              <a:rPr lang="ru-RU" dirty="0" err="1"/>
              <a:t>РЕГистроЗАвисимо</a:t>
            </a:r>
            <a:endParaRPr lang="ru-RU" dirty="0"/>
          </a:p>
          <a:p>
            <a:pPr lvl="1"/>
            <a:r>
              <a:rPr lang="ru-RU" dirty="0"/>
              <a:t>Не может начинаться с цифры</a:t>
            </a:r>
          </a:p>
          <a:p>
            <a:pPr lvl="1"/>
            <a:r>
              <a:rPr lang="ru-RU" dirty="0"/>
              <a:t>Может начинаться с символа _</a:t>
            </a:r>
          </a:p>
          <a:p>
            <a:r>
              <a:rPr lang="ru-RU" dirty="0"/>
              <a:t>В </a:t>
            </a:r>
            <a:r>
              <a:rPr lang="en-US" dirty="0"/>
              <a:t>Python </a:t>
            </a:r>
            <a:r>
              <a:rPr lang="ru-RU" dirty="0"/>
              <a:t>переменные не требуют предварительного описания, а создаются автоматически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71F1CA84-1C28-4C7E-880B-1905E0058466}"/>
              </a:ext>
            </a:extLst>
          </p:cNvPr>
          <p:cNvSpPr/>
          <p:nvPr/>
        </p:nvSpPr>
        <p:spPr>
          <a:xfrm>
            <a:off x="2785730" y="5284381"/>
            <a:ext cx="6868633" cy="10526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/>
              <a:t>= 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0EE51525-D3A2-4177-88E4-42FF71F50768}"/>
              </a:ext>
            </a:extLst>
          </p:cNvPr>
          <p:cNvSpPr/>
          <p:nvPr/>
        </p:nvSpPr>
        <p:spPr>
          <a:xfrm>
            <a:off x="3349256" y="5518298"/>
            <a:ext cx="2615609" cy="627321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ПЕРЕМЕННАЯ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EDBA96E3-28A6-4E7B-8F5C-6287C59D5CC9}"/>
              </a:ext>
            </a:extLst>
          </p:cNvPr>
          <p:cNvSpPr/>
          <p:nvPr/>
        </p:nvSpPr>
        <p:spPr>
          <a:xfrm>
            <a:off x="6528391" y="5518298"/>
            <a:ext cx="2877879" cy="627321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ВЫРАЖЕНИЕ</a:t>
            </a:r>
          </a:p>
        </p:txBody>
      </p:sp>
    </p:spTree>
    <p:extLst>
      <p:ext uri="{BB962C8B-B14F-4D97-AF65-F5344CB8AC3E}">
        <p14:creationId xmlns:p14="http://schemas.microsoft.com/office/powerpoint/2010/main" val="7789759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8F5837-3EF8-4AE1-9710-9EB29D8A8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Переменные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CEB208A-8914-48CD-89FE-E4718B4D0E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1708"/>
            <a:ext cx="10515600" cy="4351338"/>
          </a:xfrm>
        </p:spPr>
        <p:txBody>
          <a:bodyPr/>
          <a:lstStyle/>
          <a:p>
            <a:r>
              <a:rPr lang="ru-RU" dirty="0"/>
              <a:t>Тип переменной определяется типом выражения, значение которого ей присваивается</a:t>
            </a:r>
          </a:p>
          <a:p>
            <a:r>
              <a:rPr lang="ru-RU" dirty="0"/>
              <a:t>Рекомендации:</a:t>
            </a:r>
          </a:p>
          <a:p>
            <a:pPr lvl="1"/>
            <a:r>
              <a:rPr lang="ru-RU" dirty="0"/>
              <a:t>Выбирайте читабельное имя переменной</a:t>
            </a:r>
          </a:p>
          <a:p>
            <a:pPr lvl="1"/>
            <a:r>
              <a:rPr lang="ru-RU" dirty="0"/>
              <a:t>Для накопительных вычислений используйте однобуквенные имена</a:t>
            </a:r>
          </a:p>
          <a:p>
            <a:pPr lvl="1"/>
            <a:r>
              <a:rPr lang="ru-RU" dirty="0"/>
              <a:t>Используйте каждую переменную с какой-то одной целью</a:t>
            </a:r>
          </a:p>
          <a:p>
            <a:pPr lvl="1"/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0033DA-BDBB-44EC-AA3D-235AEBC572F8}"/>
              </a:ext>
            </a:extLst>
          </p:cNvPr>
          <p:cNvSpPr txBox="1"/>
          <p:nvPr/>
        </p:nvSpPr>
        <p:spPr>
          <a:xfrm>
            <a:off x="2506625" y="4571748"/>
            <a:ext cx="609777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number 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roll_width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1.4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price_per_metre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filename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'data.txt'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trace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sentence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"this is a whole lot of nothing"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total_price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roll_width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price_per_metre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7092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D5C1EA-B3C5-455E-8203-611457C5D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Постановка примера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F11C7D5-419D-4180-AAC1-6D7548143A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4117"/>
            <a:ext cx="10515600" cy="5181231"/>
          </a:xfrm>
        </p:spPr>
        <p:txBody>
          <a:bodyPr>
            <a:normAutofit/>
          </a:bodyPr>
          <a:lstStyle/>
          <a:p>
            <a:r>
              <a:rPr lang="ru-RU" dirty="0"/>
              <a:t>Нам необходимо разработать бота, который будет вашим электронным секретарем</a:t>
            </a:r>
          </a:p>
          <a:p>
            <a:r>
              <a:rPr lang="ru-RU" dirty="0"/>
              <a:t>Функции бота:</a:t>
            </a:r>
          </a:p>
          <a:p>
            <a:pPr lvl="1"/>
            <a:r>
              <a:rPr lang="ru-RU" dirty="0"/>
              <a:t>Напоминание о заданных событиях</a:t>
            </a:r>
          </a:p>
          <a:p>
            <a:pPr lvl="1"/>
            <a:r>
              <a:rPr lang="ru-RU" dirty="0"/>
              <a:t>Получение курса валют</a:t>
            </a:r>
          </a:p>
          <a:p>
            <a:pPr lvl="1"/>
            <a:r>
              <a:rPr lang="ru-RU" dirty="0"/>
              <a:t>Формирование расписания на день</a:t>
            </a:r>
          </a:p>
          <a:p>
            <a:pPr lvl="1"/>
            <a:r>
              <a:rPr lang="ru-RU" dirty="0"/>
              <a:t>Заметки</a:t>
            </a:r>
          </a:p>
          <a:p>
            <a:r>
              <a:rPr lang="ru-RU" dirty="0"/>
              <a:t>Дополнительные требования</a:t>
            </a:r>
          </a:p>
          <a:p>
            <a:pPr lvl="1"/>
            <a:r>
              <a:rPr lang="ru-RU" dirty="0"/>
              <a:t>Взаимодействие бота должно идти в режиме </a:t>
            </a:r>
            <a:br>
              <a:rPr lang="ru-RU" dirty="0"/>
            </a:br>
            <a:r>
              <a:rPr lang="ru-RU" dirty="0"/>
              <a:t>естественного диалога</a:t>
            </a:r>
            <a:br>
              <a:rPr lang="ru-RU" dirty="0"/>
            </a:br>
            <a:r>
              <a:rPr lang="ru-RU" dirty="0"/>
              <a:t>Взаимодействия бота может идти в режиме </a:t>
            </a:r>
            <a:br>
              <a:rPr lang="ru-RU" dirty="0"/>
            </a:br>
            <a:r>
              <a:rPr lang="ru-RU" dirty="0"/>
              <a:t>выбора команд из меню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DA24987-D99F-4BF8-882D-3261D67591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2560" y="2347497"/>
            <a:ext cx="2343040" cy="4145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4543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A4C947-CA7A-441E-A7AB-FC0610085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531" y="4554353"/>
            <a:ext cx="10515600" cy="1325563"/>
          </a:xfrm>
        </p:spPr>
        <p:txBody>
          <a:bodyPr/>
          <a:lstStyle/>
          <a:p>
            <a:r>
              <a:rPr lang="ru-RU" dirty="0"/>
              <a:t>Численные типы данных</a:t>
            </a:r>
          </a:p>
        </p:txBody>
      </p:sp>
    </p:spTree>
    <p:extLst>
      <p:ext uri="{BB962C8B-B14F-4D97-AF65-F5344CB8AC3E}">
        <p14:creationId xmlns:p14="http://schemas.microsoft.com/office/powerpoint/2010/main" val="29850228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1C83B6-CA77-4E95-83ED-AC274C3A8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Численные типы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10043E8-0C33-4713-A200-7E29A890BC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 – </a:t>
            </a:r>
            <a:r>
              <a:rPr lang="ru-RU" dirty="0"/>
              <a:t>целые числа</a:t>
            </a:r>
          </a:p>
          <a:p>
            <a:r>
              <a:rPr lang="en-US" dirty="0"/>
              <a:t>float -  </a:t>
            </a:r>
            <a:r>
              <a:rPr lang="ru-RU" dirty="0"/>
              <a:t>числа с плавающей точкой</a:t>
            </a:r>
          </a:p>
          <a:p>
            <a:r>
              <a:rPr lang="en-US" dirty="0"/>
              <a:t>complex – </a:t>
            </a:r>
            <a:r>
              <a:rPr lang="ru-RU" dirty="0"/>
              <a:t>комплексные числа</a:t>
            </a:r>
          </a:p>
        </p:txBody>
      </p:sp>
    </p:spTree>
    <p:extLst>
      <p:ext uri="{BB962C8B-B14F-4D97-AF65-F5344CB8AC3E}">
        <p14:creationId xmlns:p14="http://schemas.microsoft.com/office/powerpoint/2010/main" val="27409418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B07036-2F2F-4F06-A23B-BDAA44E18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Численные типы данных. Простые операции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4F3EC39D-283C-4E51-BF06-EA302C13D5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9620454"/>
              </p:ext>
            </p:extLst>
          </p:nvPr>
        </p:nvGraphicFramePr>
        <p:xfrm>
          <a:off x="838200" y="1825625"/>
          <a:ext cx="105156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1298">
                  <a:extLst>
                    <a:ext uri="{9D8B030D-6E8A-4147-A177-3AD203B41FA5}">
                      <a16:colId xmlns:a16="http://schemas.microsoft.com/office/drawing/2014/main" val="1670691999"/>
                    </a:ext>
                  </a:extLst>
                </a:gridCol>
                <a:gridCol w="3832151">
                  <a:extLst>
                    <a:ext uri="{9D8B030D-6E8A-4147-A177-3AD203B41FA5}">
                      <a16:colId xmlns:a16="http://schemas.microsoft.com/office/drawing/2014/main" val="1585068171"/>
                    </a:ext>
                  </a:extLst>
                </a:gridCol>
                <a:gridCol w="3832151">
                  <a:extLst>
                    <a:ext uri="{9D8B030D-6E8A-4147-A177-3AD203B41FA5}">
                      <a16:colId xmlns:a16="http://schemas.microsoft.com/office/drawing/2014/main" val="203576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Дополнительно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5283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x +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Сложение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5184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-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Вычитание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2663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*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Умножение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9280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/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Деление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796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//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Получение целой части от деления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4930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%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Остаток от деления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7143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-x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Смена знака числа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92817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abs(x)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Модуль числа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Модуль </a:t>
                      </a:r>
                      <a:r>
                        <a:rPr lang="en-US" dirty="0">
                          <a:effectLst/>
                        </a:rPr>
                        <a:t>math</a:t>
                      </a:r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1469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divmod(x, y)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dirty="0">
                          <a:effectLst/>
                        </a:rPr>
                        <a:t>Пара (x // y, x % y)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ES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738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**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Возведение в степень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9630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pow(x, y)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 err="1">
                          <a:effectLst/>
                        </a:rPr>
                        <a:t>x</a:t>
                      </a:r>
                      <a:r>
                        <a:rPr lang="ru-RU" baseline="30000" dirty="0" err="1">
                          <a:effectLst/>
                        </a:rPr>
                        <a:t>y</a:t>
                      </a:r>
                      <a:r>
                        <a:rPr lang="ru-RU" dirty="0">
                          <a:effectLst/>
                        </a:rPr>
                        <a:t>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67269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0526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F8599B-4D74-49DF-836B-F8357ADFB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Численные типы данных. Битовые операции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ED48BA74-4DC1-4860-8832-42B02B958A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7149599"/>
              </p:ext>
            </p:extLst>
          </p:nvPr>
        </p:nvGraphicFramePr>
        <p:xfrm>
          <a:off x="825795" y="3896995"/>
          <a:ext cx="105156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060930753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7827009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1740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x |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Побитовое </a:t>
                      </a:r>
                      <a:r>
                        <a:rPr lang="ru-RU" i="1">
                          <a:effectLst/>
                        </a:rPr>
                        <a:t>или</a:t>
                      </a:r>
                      <a:endParaRPr lang="ru-RU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0585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^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Побитовое </a:t>
                      </a:r>
                      <a:r>
                        <a:rPr lang="ru-RU" i="1">
                          <a:effectLst/>
                        </a:rPr>
                        <a:t>исключающее или</a:t>
                      </a:r>
                      <a:endParaRPr lang="ru-RU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5239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&amp;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Побитовое </a:t>
                      </a:r>
                      <a:r>
                        <a:rPr lang="ru-RU" i="1">
                          <a:effectLst/>
                        </a:rPr>
                        <a:t>и</a:t>
                      </a:r>
                      <a:endParaRPr lang="ru-RU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4582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&lt;&lt; 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Битовый сдвиг влево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5084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&gt;&gt;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Битовый сдвиг вправо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3050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~x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Инверсия битов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7039616"/>
                  </a:ext>
                </a:extLst>
              </a:tr>
            </a:tbl>
          </a:graphicData>
        </a:graphic>
      </p:graphicFrame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BA1E26C9-7573-471E-8ECB-4733370C3E8A}"/>
              </a:ext>
            </a:extLst>
          </p:cNvPr>
          <p:cNvSpPr/>
          <p:nvPr/>
        </p:nvSpPr>
        <p:spPr>
          <a:xfrm>
            <a:off x="3880884" y="1839433"/>
            <a:ext cx="2711303" cy="6485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110011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CF65F861-AF58-4B8F-80F1-181DC72D6D6E}"/>
              </a:ext>
            </a:extLst>
          </p:cNvPr>
          <p:cNvSpPr/>
          <p:nvPr/>
        </p:nvSpPr>
        <p:spPr>
          <a:xfrm>
            <a:off x="3880884" y="2636712"/>
            <a:ext cx="2711303" cy="6485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110011</a:t>
            </a:r>
          </a:p>
        </p:txBody>
      </p:sp>
      <p:sp>
        <p:nvSpPr>
          <p:cNvPr id="7" name="Блок-схема: узел суммирования 6">
            <a:extLst>
              <a:ext uri="{FF2B5EF4-FFF2-40B4-BE49-F238E27FC236}">
                <a16:creationId xmlns:a16="http://schemas.microsoft.com/office/drawing/2014/main" id="{ECDA3624-7022-4CBE-A053-7668B43CA73B}"/>
              </a:ext>
            </a:extLst>
          </p:cNvPr>
          <p:cNvSpPr/>
          <p:nvPr/>
        </p:nvSpPr>
        <p:spPr>
          <a:xfrm>
            <a:off x="3125972" y="2264735"/>
            <a:ext cx="499730" cy="467832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29732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94E680-DF0C-4EB5-96F1-5527DCD78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Численные типы данных. Комплексные числа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CD169F-7F10-4102-845A-6091E5C70415}"/>
              </a:ext>
            </a:extLst>
          </p:cNvPr>
          <p:cNvSpPr txBox="1"/>
          <p:nvPr/>
        </p:nvSpPr>
        <p:spPr>
          <a:xfrm>
            <a:off x="2060058" y="2456419"/>
            <a:ext cx="609777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complex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y = 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z = x + y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"Real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z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x.real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 Image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z.imag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83D222D1-9DA4-416C-AE65-EFC0E6FE16DB}"/>
              </a:ext>
            </a:extLst>
          </p:cNvPr>
          <p:cNvSpPr/>
          <p:nvPr/>
        </p:nvSpPr>
        <p:spPr>
          <a:xfrm>
            <a:off x="6096000" y="1265274"/>
            <a:ext cx="3271284" cy="893135"/>
          </a:xfrm>
          <a:prstGeom prst="wedgeRectCallout">
            <a:avLst>
              <a:gd name="adj1" fmla="val -105983"/>
              <a:gd name="adj2" fmla="val 1053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 комплексного числа через создание объекта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69E4D06A-8767-4F17-8824-C9345B04B73C}"/>
              </a:ext>
            </a:extLst>
          </p:cNvPr>
          <p:cNvSpPr/>
          <p:nvPr/>
        </p:nvSpPr>
        <p:spPr>
          <a:xfrm>
            <a:off x="6096000" y="2323213"/>
            <a:ext cx="3271284" cy="893135"/>
          </a:xfrm>
          <a:prstGeom prst="wedgeRectCallout">
            <a:avLst>
              <a:gd name="adj1" fmla="val -130035"/>
              <a:gd name="adj2" fmla="val 244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 комплексного числа через константу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343CE774-0BD5-4B32-B062-B01DC7B791AA}"/>
              </a:ext>
            </a:extLst>
          </p:cNvPr>
          <p:cNvSpPr/>
          <p:nvPr/>
        </p:nvSpPr>
        <p:spPr>
          <a:xfrm>
            <a:off x="1088065" y="5348176"/>
            <a:ext cx="3271284" cy="893135"/>
          </a:xfrm>
          <a:prstGeom prst="wedgeRectCallout">
            <a:avLst>
              <a:gd name="adj1" fmla="val 60756"/>
              <a:gd name="adj2" fmla="val -21607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Обращение к действительной части</a:t>
            </a:r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2886D48E-B4C0-4735-A050-A3BDE952EAC9}"/>
              </a:ext>
            </a:extLst>
          </p:cNvPr>
          <p:cNvSpPr/>
          <p:nvPr/>
        </p:nvSpPr>
        <p:spPr>
          <a:xfrm>
            <a:off x="7467600" y="5348176"/>
            <a:ext cx="3271284" cy="893135"/>
          </a:xfrm>
          <a:prstGeom prst="wedgeRectCallout">
            <a:avLst>
              <a:gd name="adj1" fmla="val -59504"/>
              <a:gd name="adj2" fmla="val -2053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Обращение к мнимой части</a:t>
            </a:r>
          </a:p>
        </p:txBody>
      </p:sp>
    </p:spTree>
    <p:extLst>
      <p:ext uri="{BB962C8B-B14F-4D97-AF65-F5344CB8AC3E}">
        <p14:creationId xmlns:p14="http://schemas.microsoft.com/office/powerpoint/2010/main" val="6997351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A4C947-CA7A-441E-A7AB-FC0610085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531" y="4554353"/>
            <a:ext cx="10515600" cy="1325563"/>
          </a:xfrm>
        </p:spPr>
        <p:txBody>
          <a:bodyPr/>
          <a:lstStyle/>
          <a:p>
            <a:r>
              <a:rPr lang="ru-RU" dirty="0"/>
              <a:t>Строки</a:t>
            </a:r>
          </a:p>
        </p:txBody>
      </p:sp>
    </p:spTree>
    <p:extLst>
      <p:ext uri="{BB962C8B-B14F-4D97-AF65-F5344CB8AC3E}">
        <p14:creationId xmlns:p14="http://schemas.microsoft.com/office/powerpoint/2010/main" val="27264908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E1EFF2-DFA5-4664-BF47-5CC7F5F80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Строки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2B3548D-6593-4954-BE8D-7B0BD21548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Строка – неизменяемый набор символов произвольной длины</a:t>
            </a:r>
          </a:p>
          <a:p>
            <a:r>
              <a:rPr lang="en-US" dirty="0"/>
              <a:t>Python </a:t>
            </a:r>
            <a:r>
              <a:rPr lang="ru-RU" dirty="0"/>
              <a:t>поддерживает </a:t>
            </a:r>
            <a:r>
              <a:rPr lang="en-US" dirty="0" err="1"/>
              <a:t>unicode</a:t>
            </a:r>
            <a:r>
              <a:rPr lang="en-US" dirty="0"/>
              <a:t>-</a:t>
            </a:r>
            <a:r>
              <a:rPr lang="ru-RU" dirty="0"/>
              <a:t>строки в формате  </a:t>
            </a:r>
            <a:r>
              <a:rPr lang="en-US" dirty="0"/>
              <a:t>UTF-8 – </a:t>
            </a:r>
            <a:r>
              <a:rPr lang="ru-RU" dirty="0"/>
              <a:t>для национальных символов, смайлов и т.д.</a:t>
            </a:r>
          </a:p>
          <a:p>
            <a:r>
              <a:rPr lang="ru-RU" dirty="0"/>
              <a:t>Можно использовать сочетание </a:t>
            </a:r>
            <a:r>
              <a:rPr lang="en-US" dirty="0"/>
              <a:t>\u</a:t>
            </a:r>
            <a:r>
              <a:rPr lang="ru-RU" dirty="0"/>
              <a:t>ЧИСЛОВОЙКОД для указания символа, которого нет на клавиатуре</a:t>
            </a:r>
          </a:p>
          <a:p>
            <a:r>
              <a:rPr lang="ru-RU" dirty="0"/>
              <a:t>Символ </a:t>
            </a:r>
            <a:r>
              <a:rPr lang="en-US" dirty="0"/>
              <a:t>Unicode </a:t>
            </a:r>
            <a:r>
              <a:rPr lang="ru-RU" dirty="0"/>
              <a:t>можно записать используя его имя </a:t>
            </a:r>
            <a:br>
              <a:rPr lang="ru-RU" dirty="0"/>
            </a:br>
            <a:endParaRPr lang="ru-RU" dirty="0"/>
          </a:p>
          <a:p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C8E4D0-4A70-4D74-9E4E-E0D34F4C9EB8}"/>
              </a:ext>
            </a:extLst>
          </p:cNvPr>
          <p:cNvSpPr txBox="1"/>
          <p:nvPr/>
        </p:nvSpPr>
        <p:spPr>
          <a:xfrm>
            <a:off x="2825603" y="5061949"/>
            <a:ext cx="609777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unic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\N{LATIN SMALL LETTER O WITH DIAERESIS}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unic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583253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3A52E1-138C-485C-9C4F-BDC30DA95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Байты</a:t>
            </a:r>
            <a:r>
              <a:rPr lang="en-US" dirty="0"/>
              <a:t> (bytes)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56E136B-AFD8-4CD8-903D-1A0C5C5BF8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Тип </a:t>
            </a:r>
            <a:r>
              <a:rPr lang="ru-RU" dirty="0" err="1"/>
              <a:t>bytes</a:t>
            </a:r>
            <a:r>
              <a:rPr lang="ru-RU" dirty="0"/>
              <a:t> - это неизменяемая последовательность байтов.</a:t>
            </a:r>
          </a:p>
          <a:p>
            <a:r>
              <a:rPr lang="ru-RU" dirty="0"/>
              <a:t>Байты обозначаются так же, как строки, но с добавлением буквы «b» перед строкой: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ru-RU" dirty="0"/>
              <a:t>Если попытаться написать не ASCII-символ в байтовом литерале, возникнет ошибка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49ADAE-2EDF-42AD-A5DB-7FBEEB0C5124}"/>
              </a:ext>
            </a:extLst>
          </p:cNvPr>
          <p:cNvSpPr txBox="1"/>
          <p:nvPr/>
        </p:nvSpPr>
        <p:spPr>
          <a:xfrm>
            <a:off x="3047114" y="3168802"/>
            <a:ext cx="609777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b1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\xd0\xb4\xd0\xb0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b2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\xd0\xb4\xd0\xb0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b3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'''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\xd0\xb4\xd0\xb0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'''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bytes1 = 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'hello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(b1, b2, b3, bytes1)</a:t>
            </a:r>
          </a:p>
        </p:txBody>
      </p:sp>
    </p:spTree>
    <p:extLst>
      <p:ext uri="{BB962C8B-B14F-4D97-AF65-F5344CB8AC3E}">
        <p14:creationId xmlns:p14="http://schemas.microsoft.com/office/powerpoint/2010/main" val="25210900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979E8D-3B71-4677-B33C-FCB396083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Массив байтов (</a:t>
            </a:r>
            <a:r>
              <a:rPr lang="en-US" dirty="0" err="1"/>
              <a:t>bytearray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C165213-B34C-423C-B91E-84C41BDF7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Bytearray</a:t>
            </a:r>
            <a:r>
              <a:rPr lang="ru-RU" dirty="0"/>
              <a:t> в </a:t>
            </a:r>
            <a:r>
              <a:rPr lang="ru-RU" dirty="0" err="1"/>
              <a:t>python</a:t>
            </a:r>
            <a:r>
              <a:rPr lang="ru-RU" dirty="0"/>
              <a:t> - массив байт</a:t>
            </a:r>
            <a:endParaRPr lang="en-US" dirty="0"/>
          </a:p>
          <a:p>
            <a:r>
              <a:rPr lang="ru-RU" dirty="0"/>
              <a:t>От типа </a:t>
            </a:r>
            <a:r>
              <a:rPr lang="ru-RU" dirty="0" err="1"/>
              <a:t>bytes</a:t>
            </a:r>
            <a:r>
              <a:rPr lang="ru-RU" dirty="0"/>
              <a:t> отличается только тем, что является изменяемым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814481-BA9E-4555-8220-83695E219EA6}"/>
              </a:ext>
            </a:extLst>
          </p:cNvPr>
          <p:cNvSpPr txBox="1"/>
          <p:nvPr/>
        </p:nvSpPr>
        <p:spPr>
          <a:xfrm>
            <a:off x="2474728" y="3647819"/>
            <a:ext cx="328811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bts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bytearray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'TEST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bts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105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bts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3FFB53E4-E343-4E34-A5B8-E95B00BD3108}"/>
              </a:ext>
            </a:extLst>
          </p:cNvPr>
          <p:cNvSpPr/>
          <p:nvPr/>
        </p:nvSpPr>
        <p:spPr>
          <a:xfrm>
            <a:off x="7227861" y="3496836"/>
            <a:ext cx="4614277" cy="612648"/>
          </a:xfrm>
          <a:prstGeom prst="wedgeRectCallout">
            <a:avLst>
              <a:gd name="adj1" fmla="val -117227"/>
              <a:gd name="adj2" fmla="val 560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Требуется указывать целое число. Это число – код символа</a:t>
            </a:r>
          </a:p>
        </p:txBody>
      </p:sp>
    </p:spTree>
    <p:extLst>
      <p:ext uri="{BB962C8B-B14F-4D97-AF65-F5344CB8AC3E}">
        <p14:creationId xmlns:p14="http://schemas.microsoft.com/office/powerpoint/2010/main" val="190962043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A22D46-1F4E-4991-B6D1-5137753AE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Операции со строками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21E01640-72AF-4BDA-92D0-979A775484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9644725"/>
              </p:ext>
            </p:extLst>
          </p:nvPr>
        </p:nvGraphicFramePr>
        <p:xfrm>
          <a:off x="256953" y="1043881"/>
          <a:ext cx="11678094" cy="5156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9047">
                  <a:extLst>
                    <a:ext uri="{9D8B030D-6E8A-4147-A177-3AD203B41FA5}">
                      <a16:colId xmlns:a16="http://schemas.microsoft.com/office/drawing/2014/main" val="620317689"/>
                    </a:ext>
                  </a:extLst>
                </a:gridCol>
                <a:gridCol w="5839047">
                  <a:extLst>
                    <a:ext uri="{9D8B030D-6E8A-4147-A177-3AD203B41FA5}">
                      <a16:colId xmlns:a16="http://schemas.microsoft.com/office/drawing/2014/main" val="13481178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14467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effectLst/>
                        </a:rPr>
                        <a:t>S1 + S2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Конкатенация (сложение строк)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10619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S1 * 3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Повторение строки, в данном случае, три раза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0381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S[i]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Обращение по индексу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6051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len</a:t>
                      </a:r>
                      <a:r>
                        <a:rPr lang="en-US">
                          <a:effectLst/>
                        </a:rPr>
                        <a:t>(S)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Длина строки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21690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S.find</a:t>
                      </a:r>
                      <a:r>
                        <a:rPr lang="en-US">
                          <a:effectLst/>
                        </a:rPr>
                        <a:t>(str, [start],[end])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Поиск подстроки в строке. Возвращает номер первого вхождения или -1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4000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S.rfind</a:t>
                      </a:r>
                      <a:r>
                        <a:rPr lang="en-US">
                          <a:effectLst/>
                        </a:rPr>
                        <a:t>(str, [start],[end])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Поиск подстроки в строке. Возвращает номер последнего вхождения или -1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0252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S.index</a:t>
                      </a:r>
                      <a:r>
                        <a:rPr lang="en-US">
                          <a:effectLst/>
                        </a:rPr>
                        <a:t>(str, [start],[end])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Поиск подстроки в строке. Возвращает номер первого вхождения или вызывает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ru-RU" dirty="0">
                          <a:effectLst/>
                        </a:rPr>
                        <a:t>ошибку </a:t>
                      </a:r>
                      <a:r>
                        <a:rPr lang="ru-RU" dirty="0" err="1">
                          <a:effectLst/>
                        </a:rPr>
                        <a:t>ValueError</a:t>
                      </a:r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3211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S.rindex</a:t>
                      </a:r>
                      <a:r>
                        <a:rPr lang="en-US">
                          <a:effectLst/>
                        </a:rPr>
                        <a:t>(str, [start],[end])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Поиск подстроки в строке. Возвращает номер последнего вхождения или вызывает ошибку </a:t>
                      </a:r>
                      <a:r>
                        <a:rPr lang="ru-RU" dirty="0" err="1">
                          <a:effectLst/>
                        </a:rPr>
                        <a:t>ValueError</a:t>
                      </a:r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8378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S.replace</a:t>
                      </a:r>
                      <a:r>
                        <a:rPr lang="en-US">
                          <a:effectLst/>
                        </a:rPr>
                        <a:t>(</a:t>
                      </a:r>
                      <a:r>
                        <a:rPr lang="ru-RU">
                          <a:effectLst/>
                        </a:rPr>
                        <a:t>шаблон, замена)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Замена шаблона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29463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S.split</a:t>
                      </a:r>
                      <a:r>
                        <a:rPr lang="en-US">
                          <a:effectLst/>
                        </a:rPr>
                        <a:t>(</a:t>
                      </a:r>
                      <a:r>
                        <a:rPr lang="ru-RU">
                          <a:effectLst/>
                        </a:rPr>
                        <a:t>символ)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Разбиение строки по разделителю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59998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0150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2C6FA1-D58B-477C-9072-C038E8F03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4918"/>
            <a:ext cx="10515600" cy="2852737"/>
          </a:xfrm>
        </p:spPr>
        <p:txBody>
          <a:bodyPr/>
          <a:lstStyle/>
          <a:p>
            <a:r>
              <a:rPr lang="ru-RU" dirty="0"/>
              <a:t>Элементарное программирование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6931AFF-3143-4FA8-A747-A6D1850F7F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3264" y="5046663"/>
            <a:ext cx="10515600" cy="1500187"/>
          </a:xfrm>
        </p:spPr>
        <p:txBody>
          <a:bodyPr/>
          <a:lstStyle/>
          <a:p>
            <a:r>
              <a:rPr lang="ru-RU" dirty="0"/>
              <a:t>Часть </a:t>
            </a:r>
            <a:r>
              <a:rPr lang="en-US" dirty="0"/>
              <a:t>I</a:t>
            </a:r>
            <a:endParaRPr lang="ru-RU" dirty="0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39251229-47FD-4356-9BF6-502C5F6B077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30" name="Picture 6" descr="Programming - Chalkboard image">
            <a:extLst>
              <a:ext uri="{FF2B5EF4-FFF2-40B4-BE49-F238E27FC236}">
                <a16:creationId xmlns:a16="http://schemas.microsoft.com/office/drawing/2014/main" id="{B7DA19EA-6299-4FC2-8D4B-74A5550FF6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6493" y="1"/>
            <a:ext cx="569905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47231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5BF3F0-D114-4E06-BF27-98FE7C2F8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Элементарные операции со строками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4B2E32B-1F48-484C-BDD3-344E6A6B3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Ввести две строки с помощью конструкций</a:t>
            </a:r>
          </a:p>
          <a:p>
            <a:pPr marL="0" indent="0">
              <a:buNone/>
            </a:pPr>
            <a:r>
              <a:rPr lang="ru-RU" i="1" dirty="0"/>
              <a:t>ПЕРЕМЕННАЯ</a:t>
            </a:r>
            <a:r>
              <a:rPr lang="ru-RU" dirty="0"/>
              <a:t> = </a:t>
            </a:r>
            <a:r>
              <a:rPr lang="en-US" dirty="0"/>
              <a:t>input(‘ </a:t>
            </a:r>
            <a:r>
              <a:rPr lang="ru-RU" dirty="0"/>
              <a:t>введите строку </a:t>
            </a:r>
            <a:r>
              <a:rPr lang="en-US" dirty="0"/>
              <a:t>&gt; ‘)</a:t>
            </a:r>
            <a:endParaRPr lang="ru-RU" dirty="0"/>
          </a:p>
          <a:p>
            <a:r>
              <a:rPr lang="ru-RU" dirty="0"/>
              <a:t>Продублировать первую строку пять раз</a:t>
            </a:r>
          </a:p>
          <a:p>
            <a:r>
              <a:rPr lang="ru-RU" dirty="0"/>
              <a:t>Сложить первую и вторую строку</a:t>
            </a:r>
            <a:endParaRPr lang="en-US" dirty="0"/>
          </a:p>
          <a:p>
            <a:r>
              <a:rPr lang="ru-RU" dirty="0"/>
              <a:t>Сложите длины первой и второй строки</a:t>
            </a:r>
          </a:p>
          <a:p>
            <a:r>
              <a:rPr lang="ru-RU" dirty="0"/>
              <a:t>Найти вхождение второй строки в  первую строку. Напечатать результат – найдена подстрока или нет. Используйте оператор </a:t>
            </a:r>
            <a:r>
              <a:rPr lang="en-US" dirty="0"/>
              <a:t>if</a:t>
            </a:r>
            <a:endParaRPr lang="ru-RU" dirty="0"/>
          </a:p>
          <a:p>
            <a:r>
              <a:rPr lang="ru-RU" dirty="0"/>
              <a:t>Распечатайте все полученные значения в каждом из пунктов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1748926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1600F5-C256-4D19-96D5-FDE280496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</a:t>
            </a:r>
            <a:r>
              <a:rPr lang="en-US" dirty="0"/>
              <a:t>slice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D94F0D6-6751-4FA1-ADFE-53D402CA27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7293"/>
            <a:ext cx="10515600" cy="5188688"/>
          </a:xfrm>
        </p:spPr>
        <p:txBody>
          <a:bodyPr>
            <a:normAutofit fontScale="92500"/>
          </a:bodyPr>
          <a:lstStyle/>
          <a:p>
            <a:r>
              <a:rPr lang="ru-RU" dirty="0"/>
              <a:t>Позволяет выделить подстроку из строки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ВЫРАЖЕНИЕ – любое выражение, результатом которого является структура данных – строка, список, кортеж и т.п.</a:t>
            </a:r>
          </a:p>
          <a:p>
            <a:r>
              <a:rPr lang="ru-RU" dirty="0"/>
              <a:t>СТАРТ – начальная позиция. Может</a:t>
            </a:r>
            <a:r>
              <a:rPr lang="en-US" dirty="0"/>
              <a:t> </a:t>
            </a:r>
            <a:r>
              <a:rPr lang="ru-RU" dirty="0"/>
              <a:t>не указываться, тогда = 0</a:t>
            </a:r>
          </a:p>
          <a:p>
            <a:r>
              <a:rPr lang="ru-RU" dirty="0"/>
              <a:t>СТОП – конечная позиция. Не включается в диапазон. Может не указываться, тогда равна количество элементов в структуре данных</a:t>
            </a:r>
          </a:p>
          <a:p>
            <a:r>
              <a:rPr lang="ru-RU" dirty="0"/>
              <a:t>ШАГ – шаг отбора элементов структуры данных. По умолчанию равно 1</a:t>
            </a:r>
            <a:endParaRPr lang="en-US" dirty="0"/>
          </a:p>
        </p:txBody>
      </p: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CFB53B40-6D1C-4765-AA6A-758F1F1F0D07}"/>
              </a:ext>
            </a:extLst>
          </p:cNvPr>
          <p:cNvGrpSpPr/>
          <p:nvPr/>
        </p:nvGrpSpPr>
        <p:grpSpPr>
          <a:xfrm>
            <a:off x="2732566" y="2163726"/>
            <a:ext cx="6103089" cy="1488558"/>
            <a:chOff x="2732566" y="2684721"/>
            <a:chExt cx="6103089" cy="1488558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CA34F778-7768-48FC-9E31-ED983CE22B4C}"/>
                </a:ext>
              </a:extLst>
            </p:cNvPr>
            <p:cNvSpPr/>
            <p:nvPr/>
          </p:nvSpPr>
          <p:spPr>
            <a:xfrm>
              <a:off x="2732566" y="2684721"/>
              <a:ext cx="6103089" cy="148855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ru-RU" sz="4000" dirty="0"/>
                <a:t>              </a:t>
              </a:r>
              <a:r>
                <a:rPr lang="en-US" sz="4000" dirty="0"/>
                <a:t>[    </a:t>
              </a:r>
              <a:r>
                <a:rPr lang="ru-RU" sz="4000" dirty="0"/>
                <a:t>   </a:t>
              </a:r>
              <a:r>
                <a:rPr lang="en-US" sz="4000" dirty="0"/>
                <a:t>   :          :</a:t>
              </a:r>
              <a:r>
                <a:rPr lang="ru-RU" sz="4000" dirty="0"/>
                <a:t> </a:t>
              </a:r>
              <a:r>
                <a:rPr lang="en-US" sz="4000" dirty="0"/>
                <a:t>   </a:t>
              </a:r>
              <a:r>
                <a:rPr lang="ru-RU" sz="4000" dirty="0"/>
                <a:t>       </a:t>
              </a:r>
              <a:r>
                <a:rPr lang="en-US" sz="4000" dirty="0"/>
                <a:t>]</a:t>
              </a:r>
              <a:endParaRPr lang="ru-RU" sz="4000" dirty="0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502BB81D-2A62-449D-883A-5D4A14EF3C22}"/>
                </a:ext>
              </a:extLst>
            </p:cNvPr>
            <p:cNvSpPr/>
            <p:nvPr/>
          </p:nvSpPr>
          <p:spPr>
            <a:xfrm>
              <a:off x="2858386" y="3094074"/>
              <a:ext cx="1626782" cy="669851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ВЫРАЖЕНИЕ</a:t>
              </a:r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F51959F6-8DA7-4F24-8B97-1B1DE5DF834E}"/>
                </a:ext>
              </a:extLst>
            </p:cNvPr>
            <p:cNvSpPr/>
            <p:nvPr/>
          </p:nvSpPr>
          <p:spPr>
            <a:xfrm>
              <a:off x="4720855" y="3173818"/>
              <a:ext cx="1063256" cy="590107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СТАРТ</a:t>
              </a:r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2196B5ED-0E42-4B81-8FB2-2BC36E931EA1}"/>
                </a:ext>
              </a:extLst>
            </p:cNvPr>
            <p:cNvSpPr/>
            <p:nvPr/>
          </p:nvSpPr>
          <p:spPr>
            <a:xfrm>
              <a:off x="6002078" y="3173817"/>
              <a:ext cx="1063256" cy="590107"/>
            </a:xfrm>
            <a:prstGeom prst="roundRect">
              <a:avLst/>
            </a:prstGeom>
            <a:solidFill>
              <a:srgbClr val="C00000"/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СТОП</a:t>
              </a:r>
            </a:p>
          </p:txBody>
        </p:sp>
        <p:sp>
          <p:nvSpPr>
            <p:cNvPr id="8" name="Прямоугольник: скругленные углы 7">
              <a:extLst>
                <a:ext uri="{FF2B5EF4-FFF2-40B4-BE49-F238E27FC236}">
                  <a16:creationId xmlns:a16="http://schemas.microsoft.com/office/drawing/2014/main" id="{FF59B02F-96B3-40B8-9EF5-BEB4B4D52E1F}"/>
                </a:ext>
              </a:extLst>
            </p:cNvPr>
            <p:cNvSpPr/>
            <p:nvPr/>
          </p:nvSpPr>
          <p:spPr>
            <a:xfrm>
              <a:off x="7301021" y="3173817"/>
              <a:ext cx="1063256" cy="590107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ШАГ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9540002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4A3C72-FFFA-4DC2-82A6-39BA0115F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</a:t>
            </a:r>
            <a:r>
              <a:rPr lang="en-US" dirty="0"/>
              <a:t>slice</a:t>
            </a:r>
            <a:endParaRPr lang="ru-RU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76250C3B-5EF0-486B-8FF1-07D2BE678ACE}"/>
              </a:ext>
            </a:extLst>
          </p:cNvPr>
          <p:cNvSpPr/>
          <p:nvPr/>
        </p:nvSpPr>
        <p:spPr>
          <a:xfrm>
            <a:off x="1105786" y="2126512"/>
            <a:ext cx="1318437" cy="11589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P</a:t>
            </a:r>
            <a:endParaRPr lang="ru-RU" sz="6600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D4B72294-8BC4-4472-81CB-5B983822C824}"/>
              </a:ext>
            </a:extLst>
          </p:cNvPr>
          <p:cNvSpPr/>
          <p:nvPr/>
        </p:nvSpPr>
        <p:spPr>
          <a:xfrm>
            <a:off x="2424223" y="2126512"/>
            <a:ext cx="1318437" cy="11589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Y</a:t>
            </a:r>
            <a:endParaRPr lang="ru-RU" sz="6600" dirty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46208C4F-DA01-444D-8BFC-327F217F4E5A}"/>
              </a:ext>
            </a:extLst>
          </p:cNvPr>
          <p:cNvSpPr/>
          <p:nvPr/>
        </p:nvSpPr>
        <p:spPr>
          <a:xfrm>
            <a:off x="3742660" y="2126512"/>
            <a:ext cx="1318437" cy="11589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T</a:t>
            </a:r>
            <a:endParaRPr lang="ru-RU" sz="6600" dirty="0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4EAEA754-34AB-43FA-A873-6151DE3AA2BF}"/>
              </a:ext>
            </a:extLst>
          </p:cNvPr>
          <p:cNvSpPr/>
          <p:nvPr/>
        </p:nvSpPr>
        <p:spPr>
          <a:xfrm>
            <a:off x="5061097" y="2126512"/>
            <a:ext cx="1318437" cy="11589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H</a:t>
            </a:r>
            <a:endParaRPr lang="ru-RU" sz="6600" dirty="0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B60415E6-ECC3-4C83-9DEB-BA8FAFB7C2D0}"/>
              </a:ext>
            </a:extLst>
          </p:cNvPr>
          <p:cNvSpPr/>
          <p:nvPr/>
        </p:nvSpPr>
        <p:spPr>
          <a:xfrm>
            <a:off x="6379534" y="2126512"/>
            <a:ext cx="1318437" cy="11589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O</a:t>
            </a:r>
            <a:endParaRPr lang="ru-RU" sz="6600" dirty="0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02C0A61E-12DC-4525-99C0-8255D852E230}"/>
              </a:ext>
            </a:extLst>
          </p:cNvPr>
          <p:cNvSpPr/>
          <p:nvPr/>
        </p:nvSpPr>
        <p:spPr>
          <a:xfrm>
            <a:off x="7697971" y="2126512"/>
            <a:ext cx="1318437" cy="11589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N</a:t>
            </a:r>
            <a:endParaRPr lang="ru-RU" sz="6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13091E-9BFC-4FDD-8E7E-16E106AA81F7}"/>
              </a:ext>
            </a:extLst>
          </p:cNvPr>
          <p:cNvSpPr txBox="1"/>
          <p:nvPr/>
        </p:nvSpPr>
        <p:spPr>
          <a:xfrm>
            <a:off x="1105786" y="3721284"/>
            <a:ext cx="830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0                      1                        2                       3                       4                      5                        6</a:t>
            </a:r>
            <a:endParaRPr lang="ru-R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236F31A-F06A-4039-B225-548FA87CCEFC}"/>
              </a:ext>
            </a:extLst>
          </p:cNvPr>
          <p:cNvSpPr txBox="1"/>
          <p:nvPr/>
        </p:nvSpPr>
        <p:spPr>
          <a:xfrm>
            <a:off x="1105786" y="4423144"/>
            <a:ext cx="6917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-6                     -5                      -4                      -3                     -2                    -1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4655088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BDA0B6-48F5-44E7-8872-EA48811A7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</a:t>
            </a:r>
            <a:r>
              <a:rPr lang="en-US" dirty="0"/>
              <a:t>slice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B5F1FD-7DDF-4D07-9755-32CFAABD5498}"/>
              </a:ext>
            </a:extLst>
          </p:cNvPr>
          <p:cNvSpPr txBox="1"/>
          <p:nvPr/>
        </p:nvSpPr>
        <p:spPr>
          <a:xfrm>
            <a:off x="1198820" y="1773451"/>
            <a:ext cx="10369403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str1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"123456789"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'str1 = "123456789"'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"str1[1] =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str1[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"str1[2:5] =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str1[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"str1[-2] =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str1[-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"str1[3:] =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str1[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"str1[:3] =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str1[: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"str1[:] =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str1[:])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"str1[-1:-5:-1]"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,str1[-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"str1[5:1:-1]"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,str1[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</p:txBody>
      </p:sp>
    </p:spTree>
    <p:extLst>
      <p:ext uri="{BB962C8B-B14F-4D97-AF65-F5344CB8AC3E}">
        <p14:creationId xmlns:p14="http://schemas.microsoft.com/office/powerpoint/2010/main" val="218168507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87CEC9-7B68-42B1-935E-3457C34DC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Форматированные строки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BEDA81-8AD0-4ADC-9FF2-DE615AFE621C}"/>
              </a:ext>
            </a:extLst>
          </p:cNvPr>
          <p:cNvSpPr txBox="1"/>
          <p:nvPr/>
        </p:nvSpPr>
        <p:spPr>
          <a:xfrm>
            <a:off x="604284" y="1690688"/>
            <a:ext cx="10749516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'one'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'two'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{1}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{0}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'one'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'two'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first_name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last_name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last_name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'Picard'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first_name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'Jean-Luc'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{:_&lt;10}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'test'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{:_&gt;10}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'test'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{:_^10}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'test'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result!s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:_^20}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result!r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:_^20}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{result:_^ 20.2f}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3.141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{result:_^ 20.2f}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3.141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014798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A4C947-CA7A-441E-A7AB-FC0610085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531" y="4554353"/>
            <a:ext cx="10515600" cy="1325563"/>
          </a:xfrm>
        </p:spPr>
        <p:txBody>
          <a:bodyPr/>
          <a:lstStyle/>
          <a:p>
            <a:r>
              <a:rPr lang="ru-RU" dirty="0"/>
              <a:t>Списки и кортежи</a:t>
            </a:r>
          </a:p>
        </p:txBody>
      </p:sp>
    </p:spTree>
    <p:extLst>
      <p:ext uri="{BB962C8B-B14F-4D97-AF65-F5344CB8AC3E}">
        <p14:creationId xmlns:p14="http://schemas.microsoft.com/office/powerpoint/2010/main" val="12407368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5463A0-A1A5-4F33-BB21-5DD05AD49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Списки и кортежи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19A8218-1088-4A95-98D2-21DF9EC75D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Список и кортеж – контейнер для хранения данных различных типов</a:t>
            </a:r>
          </a:p>
          <a:p>
            <a:r>
              <a:rPr lang="ru-RU" dirty="0"/>
              <a:t>Список – можно изменять – добавлять элементы, удалять, модифицировать</a:t>
            </a:r>
          </a:p>
          <a:p>
            <a:r>
              <a:rPr lang="ru-RU" dirty="0"/>
              <a:t>Кортеж – элементы менять нельзя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2969715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2B81F4-9176-4975-AC48-5C5C58EFC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Списки и кортежи</a:t>
            </a: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6827293C-BA93-420A-B15C-FDB3DCA2F3EC}"/>
              </a:ext>
            </a:extLst>
          </p:cNvPr>
          <p:cNvSpPr/>
          <p:nvPr/>
        </p:nvSpPr>
        <p:spPr>
          <a:xfrm>
            <a:off x="2020186" y="2041451"/>
            <a:ext cx="3072809" cy="11589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/>
              <a:t>[                  </a:t>
            </a:r>
            <a:r>
              <a:rPr lang="ru-RU" sz="4400" dirty="0"/>
              <a:t> </a:t>
            </a:r>
            <a:r>
              <a:rPr lang="en-US" sz="4400" dirty="0"/>
              <a:t>]</a:t>
            </a:r>
            <a:endParaRPr lang="ru-RU" sz="4400" dirty="0"/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0071A459-678E-41FE-9CFE-5405B46C64EA}"/>
              </a:ext>
            </a:extLst>
          </p:cNvPr>
          <p:cNvSpPr/>
          <p:nvPr/>
        </p:nvSpPr>
        <p:spPr>
          <a:xfrm>
            <a:off x="2934595" y="2184991"/>
            <a:ext cx="1722474" cy="52099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CADAC94F-598E-42A3-87B3-BDDBEAADD2D1}"/>
              </a:ext>
            </a:extLst>
          </p:cNvPr>
          <p:cNvSpPr/>
          <p:nvPr/>
        </p:nvSpPr>
        <p:spPr>
          <a:xfrm>
            <a:off x="2658148" y="2328531"/>
            <a:ext cx="1722474" cy="52099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C0CD5E9F-266B-4D4A-AFD5-CB56774184D6}"/>
              </a:ext>
            </a:extLst>
          </p:cNvPr>
          <p:cNvSpPr/>
          <p:nvPr/>
        </p:nvSpPr>
        <p:spPr>
          <a:xfrm>
            <a:off x="2381701" y="2472071"/>
            <a:ext cx="1722474" cy="52099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ВЫРАЖЕНИЕ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5129A887-BB63-457B-B6D3-25FDBC03D0AF}"/>
              </a:ext>
            </a:extLst>
          </p:cNvPr>
          <p:cNvSpPr/>
          <p:nvPr/>
        </p:nvSpPr>
        <p:spPr>
          <a:xfrm>
            <a:off x="2020186" y="4008475"/>
            <a:ext cx="3072809" cy="11589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4400" dirty="0"/>
              <a:t>(</a:t>
            </a:r>
            <a:r>
              <a:rPr lang="en-US" sz="4400" dirty="0"/>
              <a:t>                  </a:t>
            </a:r>
            <a:r>
              <a:rPr lang="ru-RU" sz="4400" dirty="0"/>
              <a:t> )</a:t>
            </a: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7A6648E4-4FB6-488F-8515-933F84EED6E9}"/>
              </a:ext>
            </a:extLst>
          </p:cNvPr>
          <p:cNvSpPr/>
          <p:nvPr/>
        </p:nvSpPr>
        <p:spPr>
          <a:xfrm>
            <a:off x="2934595" y="4152015"/>
            <a:ext cx="1722474" cy="52099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EB893B05-9805-45A6-B88E-3E344EAB8473}"/>
              </a:ext>
            </a:extLst>
          </p:cNvPr>
          <p:cNvSpPr/>
          <p:nvPr/>
        </p:nvSpPr>
        <p:spPr>
          <a:xfrm>
            <a:off x="2658148" y="4295555"/>
            <a:ext cx="1722474" cy="52099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3EAAC734-2210-4B9A-B2F9-B48F5ACBDEED}"/>
              </a:ext>
            </a:extLst>
          </p:cNvPr>
          <p:cNvSpPr/>
          <p:nvPr/>
        </p:nvSpPr>
        <p:spPr>
          <a:xfrm>
            <a:off x="2381701" y="4439095"/>
            <a:ext cx="1722474" cy="52099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ВЫРАЖЕНИЕ</a:t>
            </a:r>
          </a:p>
        </p:txBody>
      </p:sp>
      <p:sp>
        <p:nvSpPr>
          <p:cNvPr id="12" name="Облачко с текстом: прямоугольное 11">
            <a:extLst>
              <a:ext uri="{FF2B5EF4-FFF2-40B4-BE49-F238E27FC236}">
                <a16:creationId xmlns:a16="http://schemas.microsoft.com/office/drawing/2014/main" id="{4439AE9C-2FE7-437F-9D3B-4A76BA171FD4}"/>
              </a:ext>
            </a:extLst>
          </p:cNvPr>
          <p:cNvSpPr/>
          <p:nvPr/>
        </p:nvSpPr>
        <p:spPr>
          <a:xfrm>
            <a:off x="6762307" y="1786270"/>
            <a:ext cx="3409507" cy="919716"/>
          </a:xfrm>
          <a:prstGeom prst="wedgeRectCallout">
            <a:avLst>
              <a:gd name="adj1" fmla="val -90687"/>
              <a:gd name="adj2" fmla="val 359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 списка</a:t>
            </a:r>
          </a:p>
        </p:txBody>
      </p:sp>
      <p:sp>
        <p:nvSpPr>
          <p:cNvPr id="13" name="Облачко с текстом: прямоугольное 12">
            <a:extLst>
              <a:ext uri="{FF2B5EF4-FFF2-40B4-BE49-F238E27FC236}">
                <a16:creationId xmlns:a16="http://schemas.microsoft.com/office/drawing/2014/main" id="{007BEEE9-D151-4933-8B85-16A6461869D6}"/>
              </a:ext>
            </a:extLst>
          </p:cNvPr>
          <p:cNvSpPr/>
          <p:nvPr/>
        </p:nvSpPr>
        <p:spPr>
          <a:xfrm>
            <a:off x="6932428" y="4295555"/>
            <a:ext cx="3409507" cy="919716"/>
          </a:xfrm>
          <a:prstGeom prst="wedgeRectCallout">
            <a:avLst>
              <a:gd name="adj1" fmla="val -99107"/>
              <a:gd name="adj2" fmla="val -1611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 кортежа</a:t>
            </a:r>
          </a:p>
        </p:txBody>
      </p:sp>
    </p:spTree>
    <p:extLst>
      <p:ext uri="{BB962C8B-B14F-4D97-AF65-F5344CB8AC3E}">
        <p14:creationId xmlns:p14="http://schemas.microsoft.com/office/powerpoint/2010/main" val="169985455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2BD0FD-EFAF-41F5-9CD6-D11D66036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Списки и кортежи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35A260-2B23-4C7C-9054-446BFC871373}"/>
              </a:ext>
            </a:extLst>
          </p:cNvPr>
          <p:cNvSpPr txBox="1"/>
          <p:nvPr/>
        </p:nvSpPr>
        <p:spPr>
          <a:xfrm>
            <a:off x="2421565" y="1806729"/>
            <a:ext cx="7966444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x1 = [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y1 = [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"qwe"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"rty"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"asd"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b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x2 = (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y2 = (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"qwe"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"rty"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"asd"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s-E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(x1,y1,x2,y2)</a:t>
            </a:r>
          </a:p>
          <a:p>
            <a:b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s-ES" sz="3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937297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CC97D5-128A-4F0B-902A-6DA7F4435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13340"/>
            <a:ext cx="10515600" cy="1325563"/>
          </a:xfrm>
        </p:spPr>
        <p:txBody>
          <a:bodyPr/>
          <a:lstStyle/>
          <a:p>
            <a:r>
              <a:rPr lang="ru-RU" dirty="0"/>
              <a:t>Основные операции со списками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DF303D8B-8834-45C9-A01A-7A7A5E7F5B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5994941"/>
              </p:ext>
            </p:extLst>
          </p:nvPr>
        </p:nvGraphicFramePr>
        <p:xfrm>
          <a:off x="838200" y="782320"/>
          <a:ext cx="10515600" cy="6075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694964807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6578720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85409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>
                          <a:effectLst/>
                        </a:rPr>
                        <a:t>list.append</a:t>
                      </a:r>
                      <a:r>
                        <a:rPr lang="en-US" dirty="0">
                          <a:effectLst/>
                        </a:rPr>
                        <a:t>(x)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Добавляет элемент в конец списка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64401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list.extend</a:t>
                      </a:r>
                      <a:r>
                        <a:rPr lang="en-US">
                          <a:effectLst/>
                        </a:rPr>
                        <a:t>(L)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Расширяет список list, добавляя в конец все элементы списка 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4584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list.insert</a:t>
                      </a:r>
                      <a:r>
                        <a:rPr lang="en-US">
                          <a:effectLst/>
                        </a:rPr>
                        <a:t>(i, 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Вставляет на i-ый элемент значение 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8301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list.remove</a:t>
                      </a:r>
                      <a:r>
                        <a:rPr lang="en-US">
                          <a:effectLst/>
                        </a:rPr>
                        <a:t>(x)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Удаляет первый элемент в списке, имеющий значение x. ValueError, если такого элемента не существует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829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list.pop</a:t>
                      </a:r>
                      <a:r>
                        <a:rPr lang="en-US">
                          <a:effectLst/>
                        </a:rPr>
                        <a:t>([i])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Удаляет i-ый элемент и возвращает его. Если индекс не указан, удаляется последний элемент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8069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list.index</a:t>
                      </a:r>
                      <a:r>
                        <a:rPr lang="en-US">
                          <a:effectLst/>
                        </a:rPr>
                        <a:t>(x, [start [, end]])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Возвращает положение первого элемента со значением x (при этом поиск ведется от start до end)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819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list.count</a:t>
                      </a:r>
                      <a:r>
                        <a:rPr lang="en-US">
                          <a:effectLst/>
                        </a:rPr>
                        <a:t>(x)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Возвращает количество элементов со значением 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5601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list.sort</a:t>
                      </a:r>
                      <a:r>
                        <a:rPr lang="en-US">
                          <a:effectLst/>
                        </a:rPr>
                        <a:t>([key=</a:t>
                      </a:r>
                      <a:r>
                        <a:rPr lang="ru-RU">
                          <a:effectLst/>
                        </a:rPr>
                        <a:t>функция])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Сортирует список на основе функции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9401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list.reverse</a:t>
                      </a:r>
                      <a:r>
                        <a:rPr lang="en-US">
                          <a:effectLst/>
                        </a:rPr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Разворачивает список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40102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list.copy</a:t>
                      </a:r>
                      <a:r>
                        <a:rPr lang="en-US">
                          <a:effectLst/>
                        </a:rPr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Поверхностная копия списка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3314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list.clear</a:t>
                      </a:r>
                      <a:r>
                        <a:rPr lang="en-US">
                          <a:effectLst/>
                        </a:rPr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Очищает список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427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5668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A834F1F-517A-4131-B059-EDF37D5B5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Базовые </a:t>
            </a:r>
            <a:br>
              <a:rPr lang="ru-RU" dirty="0"/>
            </a:br>
            <a:r>
              <a:rPr lang="ru-RU" dirty="0"/>
              <a:t>основы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69B8B0A-6106-4843-887A-A049BCFDA4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1</a:t>
            </a:r>
          </a:p>
        </p:txBody>
      </p:sp>
    </p:spTree>
    <p:extLst>
      <p:ext uri="{BB962C8B-B14F-4D97-AF65-F5344CB8AC3E}">
        <p14:creationId xmlns:p14="http://schemas.microsoft.com/office/powerpoint/2010/main" val="364083270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EAED71-976F-44C7-B829-66D08D6ED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кортежи и списки устроены внутри?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BEBDA1D-529F-4F3E-89C5-43BD633E0D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Будет ли работать код следующий код?</a:t>
            </a:r>
          </a:p>
          <a:p>
            <a:pPr lvl="1"/>
            <a:r>
              <a:rPr lang="en-US" dirty="0"/>
              <a:t>x = [1,2,3,4]</a:t>
            </a:r>
          </a:p>
          <a:p>
            <a:pPr lvl="1"/>
            <a:r>
              <a:rPr lang="en-US" dirty="0" err="1"/>
              <a:t>x.append</a:t>
            </a:r>
            <a:r>
              <a:rPr lang="en-US" dirty="0"/>
              <a:t>(x)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D9616F2D-C06A-4586-BE57-5355B1402342}"/>
              </a:ext>
            </a:extLst>
          </p:cNvPr>
          <p:cNvGrpSpPr/>
          <p:nvPr/>
        </p:nvGrpSpPr>
        <p:grpSpPr>
          <a:xfrm>
            <a:off x="935665" y="3429000"/>
            <a:ext cx="9457661" cy="2535865"/>
            <a:chOff x="935665" y="3429000"/>
            <a:chExt cx="9457661" cy="2535865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572E389B-61C3-413C-B298-33E441021B77}"/>
                </a:ext>
              </a:extLst>
            </p:cNvPr>
            <p:cNvSpPr/>
            <p:nvPr/>
          </p:nvSpPr>
          <p:spPr>
            <a:xfrm>
              <a:off x="935665" y="3429000"/>
              <a:ext cx="967563" cy="824023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X</a:t>
              </a:r>
              <a:endParaRPr lang="ru-RU" dirty="0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6F0DC82D-CB79-46A3-A40C-4B03E2C379CC}"/>
                </a:ext>
              </a:extLst>
            </p:cNvPr>
            <p:cNvSpPr/>
            <p:nvPr/>
          </p:nvSpPr>
          <p:spPr>
            <a:xfrm>
              <a:off x="3094075" y="4492256"/>
              <a:ext cx="935665" cy="82402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  <a:endParaRPr lang="ru-RU" dirty="0"/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4DF1353B-3CC7-4397-B5C3-FF8C31A2FE0A}"/>
                </a:ext>
              </a:extLst>
            </p:cNvPr>
            <p:cNvSpPr/>
            <p:nvPr/>
          </p:nvSpPr>
          <p:spPr>
            <a:xfrm>
              <a:off x="4699592" y="4492256"/>
              <a:ext cx="935665" cy="82402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  <a:endParaRPr lang="ru-RU" dirty="0"/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B6BC73E0-4BE5-4DCE-B603-73111CD63638}"/>
                </a:ext>
              </a:extLst>
            </p:cNvPr>
            <p:cNvSpPr/>
            <p:nvPr/>
          </p:nvSpPr>
          <p:spPr>
            <a:xfrm>
              <a:off x="6285615" y="4492256"/>
              <a:ext cx="935665" cy="82402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  <a:endParaRPr lang="ru-RU" dirty="0"/>
            </a:p>
          </p:txBody>
        </p:sp>
        <p:sp>
          <p:nvSpPr>
            <p:cNvPr id="8" name="Прямоугольник: скругленные углы 7">
              <a:extLst>
                <a:ext uri="{FF2B5EF4-FFF2-40B4-BE49-F238E27FC236}">
                  <a16:creationId xmlns:a16="http://schemas.microsoft.com/office/drawing/2014/main" id="{ACA681AB-1E7D-4502-999F-910A1238734E}"/>
                </a:ext>
              </a:extLst>
            </p:cNvPr>
            <p:cNvSpPr/>
            <p:nvPr/>
          </p:nvSpPr>
          <p:spPr>
            <a:xfrm>
              <a:off x="7871638" y="4492256"/>
              <a:ext cx="935665" cy="82402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  <a:endParaRPr lang="ru-RU" dirty="0"/>
            </a:p>
          </p:txBody>
        </p:sp>
        <p:sp>
          <p:nvSpPr>
            <p:cNvPr id="9" name="Прямоугольник: скругленные углы 8">
              <a:extLst>
                <a:ext uri="{FF2B5EF4-FFF2-40B4-BE49-F238E27FC236}">
                  <a16:creationId xmlns:a16="http://schemas.microsoft.com/office/drawing/2014/main" id="{9830E580-F315-4977-82E4-A3A39E1CB134}"/>
                </a:ext>
              </a:extLst>
            </p:cNvPr>
            <p:cNvSpPr/>
            <p:nvPr/>
          </p:nvSpPr>
          <p:spPr>
            <a:xfrm>
              <a:off x="9457661" y="4492255"/>
              <a:ext cx="935665" cy="82402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*</a:t>
              </a:r>
              <a:endParaRPr lang="ru-RU" dirty="0"/>
            </a:p>
          </p:txBody>
        </p:sp>
        <p:cxnSp>
          <p:nvCxnSpPr>
            <p:cNvPr id="11" name="Соединитель: уступ 10">
              <a:extLst>
                <a:ext uri="{FF2B5EF4-FFF2-40B4-BE49-F238E27FC236}">
                  <a16:creationId xmlns:a16="http://schemas.microsoft.com/office/drawing/2014/main" id="{973F2C84-FBAB-431B-9DFA-3C21DE6A5DE0}"/>
                </a:ext>
              </a:extLst>
            </p:cNvPr>
            <p:cNvCxnSpPr>
              <a:stCxn id="4" idx="3"/>
              <a:endCxn id="5" idx="0"/>
            </p:cNvCxnSpPr>
            <p:nvPr/>
          </p:nvCxnSpPr>
          <p:spPr>
            <a:xfrm>
              <a:off x="1903228" y="3841012"/>
              <a:ext cx="1658680" cy="651244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 стрелкой 12">
              <a:extLst>
                <a:ext uri="{FF2B5EF4-FFF2-40B4-BE49-F238E27FC236}">
                  <a16:creationId xmlns:a16="http://schemas.microsoft.com/office/drawing/2014/main" id="{DD11A3E7-1D49-4059-AEA5-0463C2311BA3}"/>
                </a:ext>
              </a:extLst>
            </p:cNvPr>
            <p:cNvCxnSpPr>
              <a:stCxn id="5" idx="3"/>
              <a:endCxn id="6" idx="1"/>
            </p:cNvCxnSpPr>
            <p:nvPr/>
          </p:nvCxnSpPr>
          <p:spPr>
            <a:xfrm>
              <a:off x="4029740" y="4904268"/>
              <a:ext cx="66985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 стрелкой 14">
              <a:extLst>
                <a:ext uri="{FF2B5EF4-FFF2-40B4-BE49-F238E27FC236}">
                  <a16:creationId xmlns:a16="http://schemas.microsoft.com/office/drawing/2014/main" id="{7A6050A8-A521-406F-B226-F1385AF2C6C2}"/>
                </a:ext>
              </a:extLst>
            </p:cNvPr>
            <p:cNvCxnSpPr>
              <a:stCxn id="6" idx="3"/>
              <a:endCxn id="7" idx="1"/>
            </p:cNvCxnSpPr>
            <p:nvPr/>
          </p:nvCxnSpPr>
          <p:spPr>
            <a:xfrm>
              <a:off x="5635257" y="4904268"/>
              <a:ext cx="65035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 стрелкой 16">
              <a:extLst>
                <a:ext uri="{FF2B5EF4-FFF2-40B4-BE49-F238E27FC236}">
                  <a16:creationId xmlns:a16="http://schemas.microsoft.com/office/drawing/2014/main" id="{2C2F6C32-BEBF-42A0-9A2F-D771C54C4E2D}"/>
                </a:ext>
              </a:extLst>
            </p:cNvPr>
            <p:cNvCxnSpPr>
              <a:stCxn id="7" idx="3"/>
              <a:endCxn id="8" idx="1"/>
            </p:cNvCxnSpPr>
            <p:nvPr/>
          </p:nvCxnSpPr>
          <p:spPr>
            <a:xfrm>
              <a:off x="7221280" y="4904268"/>
              <a:ext cx="65035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 стрелкой 18">
              <a:extLst>
                <a:ext uri="{FF2B5EF4-FFF2-40B4-BE49-F238E27FC236}">
                  <a16:creationId xmlns:a16="http://schemas.microsoft.com/office/drawing/2014/main" id="{734EB430-2CAB-46C0-A397-8262B02DD553}"/>
                </a:ext>
              </a:extLst>
            </p:cNvPr>
            <p:cNvCxnSpPr>
              <a:endCxn id="9" idx="1"/>
            </p:cNvCxnSpPr>
            <p:nvPr/>
          </p:nvCxnSpPr>
          <p:spPr>
            <a:xfrm>
              <a:off x="8807303" y="4904266"/>
              <a:ext cx="650358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единительная линия 24">
              <a:extLst>
                <a:ext uri="{FF2B5EF4-FFF2-40B4-BE49-F238E27FC236}">
                  <a16:creationId xmlns:a16="http://schemas.microsoft.com/office/drawing/2014/main" id="{CCC90DBD-6FCF-4110-AB2C-D063F315469F}"/>
                </a:ext>
              </a:extLst>
            </p:cNvPr>
            <p:cNvCxnSpPr/>
            <p:nvPr/>
          </p:nvCxnSpPr>
          <p:spPr>
            <a:xfrm>
              <a:off x="9909544" y="5316279"/>
              <a:ext cx="0" cy="648586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Прямая соединительная линия 26">
              <a:extLst>
                <a:ext uri="{FF2B5EF4-FFF2-40B4-BE49-F238E27FC236}">
                  <a16:creationId xmlns:a16="http://schemas.microsoft.com/office/drawing/2014/main" id="{28C9805D-F4BF-4A87-9ADE-666500D44FB3}"/>
                </a:ext>
              </a:extLst>
            </p:cNvPr>
            <p:cNvCxnSpPr/>
            <p:nvPr/>
          </p:nvCxnSpPr>
          <p:spPr>
            <a:xfrm flipH="1">
              <a:off x="3561907" y="5964865"/>
              <a:ext cx="6363586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 стрелкой 28">
              <a:extLst>
                <a:ext uri="{FF2B5EF4-FFF2-40B4-BE49-F238E27FC236}">
                  <a16:creationId xmlns:a16="http://schemas.microsoft.com/office/drawing/2014/main" id="{967A1E36-8CCD-411F-890C-EA1B7DEBB01B}"/>
                </a:ext>
              </a:extLst>
            </p:cNvPr>
            <p:cNvCxnSpPr/>
            <p:nvPr/>
          </p:nvCxnSpPr>
          <p:spPr>
            <a:xfrm flipV="1">
              <a:off x="3561907" y="5316278"/>
              <a:ext cx="0" cy="64858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45538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81506D-6D5D-4E3E-A445-D8A5866AD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данных и операция присваивания</a:t>
            </a: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2C23A9E0-9FE1-4E53-BBC0-C3BACEC3494F}"/>
              </a:ext>
            </a:extLst>
          </p:cNvPr>
          <p:cNvSpPr/>
          <p:nvPr/>
        </p:nvSpPr>
        <p:spPr>
          <a:xfrm>
            <a:off x="2147775" y="1690688"/>
            <a:ext cx="6496493" cy="13255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4400" dirty="0"/>
              <a:t>                    =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D2923721-62CF-461E-82DE-8064EBAB8F66}"/>
              </a:ext>
            </a:extLst>
          </p:cNvPr>
          <p:cNvSpPr/>
          <p:nvPr/>
        </p:nvSpPr>
        <p:spPr>
          <a:xfrm>
            <a:off x="3051543" y="1828912"/>
            <a:ext cx="1626782" cy="60605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805AF1D1-EDE5-48E1-AF91-C39FD20F65C1}"/>
              </a:ext>
            </a:extLst>
          </p:cNvPr>
          <p:cNvSpPr/>
          <p:nvPr/>
        </p:nvSpPr>
        <p:spPr>
          <a:xfrm>
            <a:off x="2690036" y="2004348"/>
            <a:ext cx="1626782" cy="60605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AA5C527E-4C98-460F-AEEF-A125246534E2}"/>
              </a:ext>
            </a:extLst>
          </p:cNvPr>
          <p:cNvSpPr/>
          <p:nvPr/>
        </p:nvSpPr>
        <p:spPr>
          <a:xfrm>
            <a:off x="2328529" y="2219658"/>
            <a:ext cx="1626782" cy="60605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ПЕРЕМЕННАЯ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40D23871-104D-4767-BECD-3099B09CA0D1}"/>
              </a:ext>
            </a:extLst>
          </p:cNvPr>
          <p:cNvSpPr/>
          <p:nvPr/>
        </p:nvSpPr>
        <p:spPr>
          <a:xfrm>
            <a:off x="5305646" y="2004348"/>
            <a:ext cx="3143695" cy="821366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СПИСОК ИЛИ КОРТЕЖ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44F0E5-4D9F-4F78-B224-8803F23496E1}"/>
              </a:ext>
            </a:extLst>
          </p:cNvPr>
          <p:cNvSpPr txBox="1"/>
          <p:nvPr/>
        </p:nvSpPr>
        <p:spPr>
          <a:xfrm>
            <a:off x="3141920" y="3841751"/>
            <a:ext cx="6097772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q = </a:t>
            </a:r>
            <a:r>
              <a:rPr lang="pl-PL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endParaRPr lang="pl-PL" sz="3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l-PL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w = </a:t>
            </a:r>
            <a:r>
              <a:rPr lang="pl-PL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endParaRPr lang="pl-PL" sz="3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pl-PL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l-PL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q, w = w, q</a:t>
            </a:r>
          </a:p>
          <a:p>
            <a:r>
              <a:rPr lang="pl-PL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pl-PL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(q,w)</a:t>
            </a:r>
          </a:p>
        </p:txBody>
      </p:sp>
    </p:spTree>
    <p:extLst>
      <p:ext uri="{BB962C8B-B14F-4D97-AF65-F5344CB8AC3E}">
        <p14:creationId xmlns:p14="http://schemas.microsoft.com/office/powerpoint/2010/main" val="150150366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D1B70F-980B-43BE-99B7-1B22AA75C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Элементарные операции со списками и кортежами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9D85AB5-1C00-442D-A8C4-34AD14A37D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2986"/>
            <a:ext cx="10515600" cy="5092995"/>
          </a:xfrm>
        </p:spPr>
        <p:txBody>
          <a:bodyPr>
            <a:normAutofit lnSpcReduction="10000"/>
          </a:bodyPr>
          <a:lstStyle/>
          <a:p>
            <a:r>
              <a:rPr lang="ru-RU" dirty="0"/>
              <a:t>Создайте список из десяти элементов разных типов</a:t>
            </a:r>
          </a:p>
          <a:p>
            <a:r>
              <a:rPr lang="ru-RU" dirty="0"/>
              <a:t>Используя оператор </a:t>
            </a:r>
            <a:r>
              <a:rPr lang="en-US" dirty="0"/>
              <a:t>slice </a:t>
            </a:r>
            <a:r>
              <a:rPr lang="ru-RU" dirty="0"/>
              <a:t>выделите в  отдельный список со второго по пятый элемент включительно</a:t>
            </a:r>
          </a:p>
          <a:p>
            <a:r>
              <a:rPr lang="ru-RU" dirty="0"/>
              <a:t>Создайте второй список из пяти элементов</a:t>
            </a:r>
          </a:p>
          <a:p>
            <a:r>
              <a:rPr lang="ru-RU" dirty="0"/>
              <a:t>В первый список добавьте элементы второго списка, но не сам второй список</a:t>
            </a:r>
          </a:p>
          <a:p>
            <a:r>
              <a:rPr lang="ru-RU" dirty="0"/>
              <a:t>Сложите первый список со вторым</a:t>
            </a:r>
          </a:p>
          <a:p>
            <a:r>
              <a:rPr lang="ru-RU" dirty="0"/>
              <a:t>Продублируйте полученный список пять раз</a:t>
            </a:r>
          </a:p>
          <a:p>
            <a:r>
              <a:rPr lang="ru-RU" dirty="0"/>
              <a:t>Напечатайте функцией </a:t>
            </a:r>
            <a:r>
              <a:rPr lang="en-US" dirty="0"/>
              <a:t>print</a:t>
            </a:r>
            <a:r>
              <a:rPr lang="ru-RU" dirty="0"/>
              <a:t>( ) результаты всех пунктов</a:t>
            </a:r>
          </a:p>
          <a:p>
            <a:r>
              <a:rPr lang="ru-RU" dirty="0"/>
              <a:t>Проделайте тоже самое для кортежей. Объясните, почему некоторые операции не удалось выполнить и </a:t>
            </a:r>
            <a:r>
              <a:rPr lang="en-US" dirty="0"/>
              <a:t>Python </a:t>
            </a:r>
            <a:r>
              <a:rPr lang="ru-RU" dirty="0"/>
              <a:t>показал ошибки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4464081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CE8630-B5EC-42B9-9AA2-944337553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939" y="4937125"/>
            <a:ext cx="10515600" cy="1325563"/>
          </a:xfrm>
        </p:spPr>
        <p:txBody>
          <a:bodyPr/>
          <a:lstStyle/>
          <a:p>
            <a:r>
              <a:rPr lang="ru-RU" dirty="0"/>
              <a:t>Словари</a:t>
            </a:r>
          </a:p>
        </p:txBody>
      </p:sp>
    </p:spTree>
    <p:extLst>
      <p:ext uri="{BB962C8B-B14F-4D97-AF65-F5344CB8AC3E}">
        <p14:creationId xmlns:p14="http://schemas.microsoft.com/office/powerpoint/2010/main" val="7944889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9E88CC-10DE-4610-8AE4-07F6CD082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Словари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8CE9CE0-D575-423A-B217-BAD8D08C9E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Словарь – это таблица, которое по ключу сохраняет значение</a:t>
            </a:r>
          </a:p>
          <a:p>
            <a:r>
              <a:rPr lang="ru-RU" dirty="0"/>
              <a:t>Словарь – изменяемый тип</a:t>
            </a:r>
          </a:p>
          <a:p>
            <a:r>
              <a:rPr lang="ru-RU" dirty="0"/>
              <a:t>Начиная с </a:t>
            </a:r>
            <a:r>
              <a:rPr lang="en-US" dirty="0"/>
              <a:t>Python 3.8 </a:t>
            </a:r>
            <a:r>
              <a:rPr lang="ru-RU" dirty="0"/>
              <a:t>словари упорядочены, т.е. хранят данные в том же порядке, в котором они были добавлены в словарь</a:t>
            </a:r>
          </a:p>
        </p:txBody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EDFA6915-9E51-4810-BE90-BD049727ECA9}"/>
              </a:ext>
            </a:extLst>
          </p:cNvPr>
          <p:cNvGrpSpPr/>
          <p:nvPr/>
        </p:nvGrpSpPr>
        <p:grpSpPr>
          <a:xfrm>
            <a:off x="3253561" y="4312297"/>
            <a:ext cx="4550735" cy="1010093"/>
            <a:chOff x="1903227" y="3217142"/>
            <a:chExt cx="4550735" cy="1010093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8DF45734-7DA4-499C-8F80-E39BF636C081}"/>
                </a:ext>
              </a:extLst>
            </p:cNvPr>
            <p:cNvSpPr/>
            <p:nvPr/>
          </p:nvSpPr>
          <p:spPr>
            <a:xfrm>
              <a:off x="1903227" y="3217142"/>
              <a:ext cx="4550735" cy="101009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400" dirty="0"/>
                <a:t>{               :  </a:t>
              </a:r>
              <a:r>
                <a:rPr lang="ru-RU" sz="4400" dirty="0"/>
                <a:t>  </a:t>
              </a:r>
              <a:r>
                <a:rPr lang="en-US" sz="4400" dirty="0"/>
                <a:t>          }</a:t>
              </a:r>
              <a:endParaRPr lang="ru-RU" sz="4400" dirty="0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CBA02F8A-FC6E-44D4-85D3-36611DC9B157}"/>
                </a:ext>
              </a:extLst>
            </p:cNvPr>
            <p:cNvSpPr/>
            <p:nvPr/>
          </p:nvSpPr>
          <p:spPr>
            <a:xfrm>
              <a:off x="2371059" y="3429000"/>
              <a:ext cx="1594883" cy="558209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КЛЮЧ</a:t>
              </a:r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0826E54B-2F6D-4825-96C2-4D71F6BD8BE5}"/>
                </a:ext>
              </a:extLst>
            </p:cNvPr>
            <p:cNvSpPr/>
            <p:nvPr/>
          </p:nvSpPr>
          <p:spPr>
            <a:xfrm>
              <a:off x="4407195" y="3443085"/>
              <a:ext cx="1594883" cy="558209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ЗНАЧЕНИЕ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2765962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7CFEA1-636A-42FC-9117-8D0174025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060" y="106325"/>
            <a:ext cx="10515600" cy="595423"/>
          </a:xfrm>
        </p:spPr>
        <p:txBody>
          <a:bodyPr>
            <a:normAutofit fontScale="90000"/>
          </a:bodyPr>
          <a:lstStyle/>
          <a:p>
            <a:r>
              <a:rPr lang="ru-RU" dirty="0"/>
              <a:t>Словари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3D1934F3-BB68-448A-BA15-0A7D49461EC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5888820"/>
              </p:ext>
            </p:extLst>
          </p:nvPr>
        </p:nvGraphicFramePr>
        <p:xfrm>
          <a:off x="847060" y="808074"/>
          <a:ext cx="10515600" cy="549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5847">
                  <a:extLst>
                    <a:ext uri="{9D8B030D-6E8A-4147-A177-3AD203B41FA5}">
                      <a16:colId xmlns:a16="http://schemas.microsoft.com/office/drawing/2014/main" val="3042323506"/>
                    </a:ext>
                  </a:extLst>
                </a:gridCol>
                <a:gridCol w="7419753">
                  <a:extLst>
                    <a:ext uri="{9D8B030D-6E8A-4147-A177-3AD203B41FA5}">
                      <a16:colId xmlns:a16="http://schemas.microsoft.com/office/drawing/2014/main" val="13181591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600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8106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dict.clear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 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очищает словарь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1447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dict.copy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копию словаря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8438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u="sng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</a:t>
                      </a:r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.fromkeys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(seq[, value])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создает словарь с ключами из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seq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и значением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value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(по умолчанию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6555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dict.get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(key[, default])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значение ключа, но если его нет, не бросает исключение, а возвращает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default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(по умолчанию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0929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dict.items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 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пары (ключ, значение).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3421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dict.keys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ключи в словаре.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19666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dict.pop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(key[, default]) 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удаляет ключ и возвращает значение. Если ключа нет, возвращает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default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(по умолчанию бросает исключение)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30236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dict.popitem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удаляет и возвращает пару (ключ, значение). Если словарь пуст, бросает исключение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KeyError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Помните, что словари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неупорядочены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053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dict.setdefault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[,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default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значение ключа, но если его нет, не бросает исключение, а создает ключ с значением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default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(по умолчанию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9960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dict.update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([other])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обновляет словарь, добавляя пары (ключ, значение) из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Существующие ключи перезаписываются. Возвращает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(не новый словарь!).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9588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dict.values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 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значения в словаре.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1995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74038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5AD1FC-CD45-44A0-A9C7-169FBF99C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0753"/>
            <a:ext cx="10515600" cy="1325563"/>
          </a:xfrm>
        </p:spPr>
        <p:txBody>
          <a:bodyPr/>
          <a:lstStyle/>
          <a:p>
            <a:r>
              <a:rPr lang="ru-RU" dirty="0"/>
              <a:t>Словари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C2601D-02CA-4831-928D-E8C15C84B413}"/>
              </a:ext>
            </a:extLst>
          </p:cNvPr>
          <p:cNvSpPr txBox="1"/>
          <p:nvPr/>
        </p:nvSpPr>
        <p:spPr>
          <a:xfrm>
            <a:off x="274674" y="1168047"/>
            <a:ext cx="11834038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 = {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"first"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"three"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[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]}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(d[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"first"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(d[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(d[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"three"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 = </a:t>
            </a:r>
            <a:r>
              <a:rPr lang="en-US" sz="3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dict</a:t>
            </a:r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.fromkeys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3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one"</a:t>
            </a:r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3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"two"</a:t>
            </a:r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3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"three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(x)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d.items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d.keys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d.values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endParaRPr lang="en-US" sz="3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094300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CE8630-B5EC-42B9-9AA2-944337553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939" y="4937125"/>
            <a:ext cx="10515600" cy="1325563"/>
          </a:xfrm>
        </p:spPr>
        <p:txBody>
          <a:bodyPr/>
          <a:lstStyle/>
          <a:p>
            <a:r>
              <a:rPr lang="ru-RU" dirty="0"/>
              <a:t>Множество</a:t>
            </a:r>
          </a:p>
        </p:txBody>
      </p:sp>
    </p:spTree>
    <p:extLst>
      <p:ext uri="{BB962C8B-B14F-4D97-AF65-F5344CB8AC3E}">
        <p14:creationId xmlns:p14="http://schemas.microsoft.com/office/powerpoint/2010/main" val="13577451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C4C4F0-AD70-44E0-A80A-807021929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Множество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8C077C9-D0B3-4D3E-B62C-E962978986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Множество в </a:t>
            </a:r>
            <a:r>
              <a:rPr lang="ru-RU" dirty="0" err="1"/>
              <a:t>python</a:t>
            </a:r>
            <a:r>
              <a:rPr lang="ru-RU" dirty="0"/>
              <a:t> - "контейнер", содержащий не повторяющиеся элементы в случайном порядке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Структура данных – список, кортеж, строка или другой контейнер</a:t>
            </a: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1CA60C0C-BCA1-4779-8961-F8F390F99504}"/>
              </a:ext>
            </a:extLst>
          </p:cNvPr>
          <p:cNvSpPr/>
          <p:nvPr/>
        </p:nvSpPr>
        <p:spPr>
          <a:xfrm>
            <a:off x="3072809" y="2881423"/>
            <a:ext cx="4136065" cy="10951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/>
              <a:t>set(                   )</a:t>
            </a:r>
            <a:endParaRPr lang="ru-RU" sz="4400" dirty="0"/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90D0897B-8E4F-4F3A-A719-8C1B8A4B59D6}"/>
              </a:ext>
            </a:extLst>
          </p:cNvPr>
          <p:cNvSpPr/>
          <p:nvPr/>
        </p:nvSpPr>
        <p:spPr>
          <a:xfrm>
            <a:off x="4221126" y="3083442"/>
            <a:ext cx="2137144" cy="66985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СТРУКТУРА ДАННЫХ</a:t>
            </a:r>
          </a:p>
        </p:txBody>
      </p:sp>
    </p:spTree>
    <p:extLst>
      <p:ext uri="{BB962C8B-B14F-4D97-AF65-F5344CB8AC3E}">
        <p14:creationId xmlns:p14="http://schemas.microsoft.com/office/powerpoint/2010/main" val="86628516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D003EE-D212-4E51-88AE-5620C8451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Простые операции с множествами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ED96C4C4-C045-4098-B73C-DA58EFDA55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7152821"/>
              </p:ext>
            </p:extLst>
          </p:nvPr>
        </p:nvGraphicFramePr>
        <p:xfrm>
          <a:off x="838200" y="1453485"/>
          <a:ext cx="10515600" cy="5257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2628">
                  <a:extLst>
                    <a:ext uri="{9D8B030D-6E8A-4147-A177-3AD203B41FA5}">
                      <a16:colId xmlns:a16="http://schemas.microsoft.com/office/drawing/2014/main" val="2946043801"/>
                    </a:ext>
                  </a:extLst>
                </a:gridCol>
                <a:gridCol w="5792972">
                  <a:extLst>
                    <a:ext uri="{9D8B030D-6E8A-4147-A177-3AD203B41FA5}">
                      <a16:colId xmlns:a16="http://schemas.microsoft.com/office/drawing/2014/main" val="375545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39808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len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(s)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число элементов в множестве (размер множества).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7258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 in s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принадлежит ли x множеству 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3947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set.isdisjoint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истина, если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и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не имеют общих элементов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5575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== other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все элементы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принадлежат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все элементы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принадлежат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3845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set.issubset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(other)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&lt;= other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все элементы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принадлежат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4936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set.issuperset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(other)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&gt;= other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все элементы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принадлежат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5774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set.union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(other, ...)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| other | ...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объединение нескольких множеств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3424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set.intersection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(other, ...)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&amp; other &amp; ...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пересечение.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180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set.difference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(other, ...)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- other - ...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множество из всех элементов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не принадлежащие ни одному из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6223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set.symmetric_difference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(other);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^ other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множество из элементов, встречающихся в одном множестве, но не встречающиеся в обоих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5673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set.copy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копия множества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52786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8898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D5E8ED-15C6-419F-BC21-6A653AA1B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Базовые основы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B35CF7D-A844-4979-A991-964CEC15B5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Цель: Написать первую программу на  </a:t>
            </a:r>
            <a:r>
              <a:rPr lang="en-US" dirty="0"/>
              <a:t>Python</a:t>
            </a:r>
            <a:r>
              <a:rPr lang="ru-RU" dirty="0"/>
              <a:t>, которая будет делать больше чем печатать «</a:t>
            </a:r>
            <a:r>
              <a:rPr lang="en-US" dirty="0"/>
              <a:t>hello world</a:t>
            </a:r>
            <a:r>
              <a:rPr lang="ru-RU" dirty="0"/>
              <a:t>»</a:t>
            </a:r>
          </a:p>
        </p:txBody>
      </p:sp>
    </p:spTree>
    <p:extLst>
      <p:ext uri="{BB962C8B-B14F-4D97-AF65-F5344CB8AC3E}">
        <p14:creationId xmlns:p14="http://schemas.microsoft.com/office/powerpoint/2010/main" val="320804169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589267-41BF-4F70-B2FD-139B722FF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Операции изменяющие множество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5081320D-5ECD-4B5E-92EB-4FB755E744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5864127"/>
              </p:ext>
            </p:extLst>
          </p:nvPr>
        </p:nvGraphicFramePr>
        <p:xfrm>
          <a:off x="276447" y="1559811"/>
          <a:ext cx="11183679" cy="5064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25540">
                  <a:extLst>
                    <a:ext uri="{9D8B030D-6E8A-4147-A177-3AD203B41FA5}">
                      <a16:colId xmlns:a16="http://schemas.microsoft.com/office/drawing/2014/main" val="1651047168"/>
                    </a:ext>
                  </a:extLst>
                </a:gridCol>
                <a:gridCol w="5358139">
                  <a:extLst>
                    <a:ext uri="{9D8B030D-6E8A-4147-A177-3AD203B41FA5}">
                      <a16:colId xmlns:a16="http://schemas.microsoft.com/office/drawing/2014/main" val="32415979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4482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set.update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(other, ...)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или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|= other | ...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Объединение с присвоением результата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6223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set.intersection_update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(other, ...)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&amp;= other &amp; ... 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Пересечение с присвоением результата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1630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set.difference_update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(other, ...) 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-= other | ...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Вычитание с присвоением результата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773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set.symmetric_difference_update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(other) 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 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^= other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множество из элементов, встречающихся в одном множестве, но не встречающиеся в обоих с присвоением результата </a:t>
                      </a:r>
                      <a:r>
                        <a:rPr lang="en-US" dirty="0"/>
                        <a:t>set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2754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set.add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elem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Добавляет элемент в множество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8383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set.remove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elem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Удаляет элемент из множества. Возникает ошибка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KeyError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если такого элемента не существует.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8764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set.discard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elem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Удаляет элемент, если он находится в множестве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0029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set.pop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 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удаляет первый элемент из множества. Так как множества не упорядочены, нельзя точно сказать, какой элемент будет первым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8921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set.clear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Очистка множества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21171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106775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5D5A94-FF2E-4CD2-84F3-D648F6CCB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Операции над множествами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FA2D74-C730-44EB-A9A7-DD667A9C1DEA}"/>
              </a:ext>
            </a:extLst>
          </p:cNvPr>
          <p:cNvSpPr txBox="1"/>
          <p:nvPr/>
        </p:nvSpPr>
        <p:spPr>
          <a:xfrm>
            <a:off x="1384448" y="1370242"/>
            <a:ext cx="9423104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s1 = </a:t>
            </a:r>
            <a:r>
              <a:rPr lang="en-US" sz="2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s2 = </a:t>
            </a:r>
            <a:r>
              <a:rPr lang="en-US" sz="2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(s1)</a:t>
            </a:r>
          </a:p>
          <a:p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(s2)</a:t>
            </a:r>
          </a:p>
          <a:p>
            <a:b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s3 = s1.copy()</a:t>
            </a:r>
          </a:p>
          <a:p>
            <a:b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(s1 == s3)</a:t>
            </a:r>
          </a:p>
          <a:p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(s1.issubset(s2))</a:t>
            </a:r>
          </a:p>
          <a:p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(s1 | s2)</a:t>
            </a:r>
          </a:p>
          <a:p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(s1 &amp; s2)</a:t>
            </a:r>
          </a:p>
        </p:txBody>
      </p:sp>
    </p:spTree>
    <p:extLst>
      <p:ext uri="{BB962C8B-B14F-4D97-AF65-F5344CB8AC3E}">
        <p14:creationId xmlns:p14="http://schemas.microsoft.com/office/powerpoint/2010/main" val="215759936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71AAFC-C17B-4E1D-A57A-B67DAACB8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Элементарные операции над множествами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2A099BA-EC90-4CD4-9680-270F1ECCDF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3094"/>
            <a:ext cx="10515600" cy="4872887"/>
          </a:xfrm>
        </p:spPr>
        <p:txBody>
          <a:bodyPr>
            <a:normAutofit lnSpcReduction="10000"/>
          </a:bodyPr>
          <a:lstStyle/>
          <a:p>
            <a:r>
              <a:rPr lang="ru-RU" dirty="0"/>
              <a:t>Создайте список из десяти элементов, содержащий повторяющиеся числа</a:t>
            </a:r>
          </a:p>
          <a:p>
            <a:r>
              <a:rPr lang="ru-RU" dirty="0"/>
              <a:t>Преобразуйте список в множество</a:t>
            </a:r>
          </a:p>
          <a:p>
            <a:r>
              <a:rPr lang="ru-RU" dirty="0"/>
              <a:t>Создайте второй список из десяти элементов, содержащий повторяющиеся числа и часть чисел из первого списка</a:t>
            </a:r>
            <a:endParaRPr lang="en-US" dirty="0"/>
          </a:p>
          <a:p>
            <a:r>
              <a:rPr lang="ru-RU" dirty="0"/>
              <a:t>Преобразуйте второй список в множество</a:t>
            </a:r>
          </a:p>
          <a:p>
            <a:r>
              <a:rPr lang="ru-RU" dirty="0"/>
              <a:t>Получите множество, образованное как разность двух множеств, которые вы сделали на предыдущих шагах</a:t>
            </a:r>
          </a:p>
          <a:p>
            <a:r>
              <a:rPr lang="ru-RU" dirty="0"/>
              <a:t>Получите множество, образованное как пересечение двух множеств, которые вы сделали на предыдущих шагах</a:t>
            </a:r>
          </a:p>
          <a:p>
            <a:r>
              <a:rPr lang="ru-RU" dirty="0"/>
              <a:t>Распечатайте все множества функцией </a:t>
            </a:r>
            <a:r>
              <a:rPr lang="en-US" dirty="0"/>
              <a:t>print( 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8180611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BCEB10-CB35-4C35-8004-7020C568E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0296742-E23E-432C-9552-F27BC3BAAE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251398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CE8630-B5EC-42B9-9AA2-944337553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939" y="4937125"/>
            <a:ext cx="10515600" cy="1325563"/>
          </a:xfrm>
        </p:spPr>
        <p:txBody>
          <a:bodyPr/>
          <a:lstStyle/>
          <a:p>
            <a:r>
              <a:rPr lang="ru-RU" dirty="0"/>
              <a:t>Преобразование типа данных</a:t>
            </a:r>
          </a:p>
        </p:txBody>
      </p:sp>
    </p:spTree>
    <p:extLst>
      <p:ext uri="{BB962C8B-B14F-4D97-AF65-F5344CB8AC3E}">
        <p14:creationId xmlns:p14="http://schemas.microsoft.com/office/powerpoint/2010/main" val="349354215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388C9C-EE78-4460-9E69-9F52BF320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Преобразование типа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B034DD5-74F6-49FE-BEF7-8712DEAA0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83659"/>
          </a:xfrm>
        </p:spPr>
        <p:txBody>
          <a:bodyPr/>
          <a:lstStyle/>
          <a:p>
            <a:r>
              <a:rPr lang="ru-RU" dirty="0"/>
              <a:t>Вы можете перевести данные одного типа в данные другого типа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9A6EC5F8-4A53-4DDE-9DE5-E3B475753A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2190558"/>
              </p:ext>
            </p:extLst>
          </p:nvPr>
        </p:nvGraphicFramePr>
        <p:xfrm>
          <a:off x="170121" y="2782382"/>
          <a:ext cx="11331231" cy="276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9557">
                  <a:extLst>
                    <a:ext uri="{9D8B030D-6E8A-4147-A177-3AD203B41FA5}">
                      <a16:colId xmlns:a16="http://schemas.microsoft.com/office/drawing/2014/main" val="2671425001"/>
                    </a:ext>
                  </a:extLst>
                </a:gridCol>
                <a:gridCol w="6751674">
                  <a:extLst>
                    <a:ext uri="{9D8B030D-6E8A-4147-A177-3AD203B41FA5}">
                      <a16:colId xmlns:a16="http://schemas.microsoft.com/office/drawing/2014/main" val="2849282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4176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([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object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], [основание системы счисления])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Преобразование к целому числу в десятичной системе счисления. По умолчанию система счисления десятичная, но можно задать любое основание от 2 до 36 включительно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1404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bin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(x) 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Преобразование числа в двоичную строку.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0123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hex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х)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Преобразование числа в шестнадцатеричную строку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6294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oct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х)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Преобразование числа в восьмеричную строку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1934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float</a:t>
                      </a:r>
                      <a:r>
                        <a:rPr lang="en-US" dirty="0"/>
                        <a:t>([object])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Преобразование объекта в число с плавающей точкой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85611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82770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7D35C8-3BA3-4721-9139-10681DED6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Преобразование типа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04C92CB-6E43-437E-AFD9-ADFCC76F75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83519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С помощью функции </a:t>
            </a:r>
            <a:r>
              <a:rPr lang="en-US" dirty="0"/>
              <a:t>input() </a:t>
            </a:r>
            <a:r>
              <a:rPr lang="ru-RU" dirty="0"/>
              <a:t>введите строку</a:t>
            </a:r>
          </a:p>
          <a:p>
            <a:r>
              <a:rPr lang="ru-RU" dirty="0"/>
              <a:t>Переведите строку в целое число. Обратите внимание на ошибку, которая может возникнуть, если строку нельзя перевести в целое число</a:t>
            </a:r>
          </a:p>
          <a:p>
            <a:r>
              <a:rPr lang="ru-RU" dirty="0"/>
              <a:t>Снова введите строку с помощью функции </a:t>
            </a:r>
            <a:r>
              <a:rPr lang="en-US" dirty="0"/>
              <a:t>input( )</a:t>
            </a:r>
          </a:p>
          <a:p>
            <a:r>
              <a:rPr lang="ru-RU" dirty="0"/>
              <a:t>Переведите строку в число с плавающей точкой. Обратите внимание на ошибку, которая может возникнуть, если строку нельзя перевести в число с плавающей точкой</a:t>
            </a:r>
          </a:p>
          <a:p>
            <a:r>
              <a:rPr lang="ru-RU" dirty="0"/>
              <a:t>Распечатайте целое число, полученное на втором шаге в двоичном виде</a:t>
            </a:r>
          </a:p>
          <a:p>
            <a:r>
              <a:rPr lang="ru-RU" dirty="0"/>
              <a:t>Распечатайте целое число, полученное на втором шаге в шестнадцатеричном виде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0973427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A745C0-4AC2-4771-B1C1-AE0DE2CE2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Операторы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470EEC2-F867-4A49-829E-85469A6FE8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4</a:t>
            </a:r>
          </a:p>
        </p:txBody>
      </p:sp>
    </p:spTree>
    <p:extLst>
      <p:ext uri="{BB962C8B-B14F-4D97-AF65-F5344CB8AC3E}">
        <p14:creationId xmlns:p14="http://schemas.microsoft.com/office/powerpoint/2010/main" val="127736516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BA997D-77DA-4447-BC1C-32C7D7DF5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Операторы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65D77E9-FBE4-4A4C-B9C7-A942AECA29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Оператор условного перехода</a:t>
            </a:r>
          </a:p>
          <a:p>
            <a:r>
              <a:rPr lang="ru-RU" dirty="0"/>
              <a:t>Условное выражение</a:t>
            </a:r>
          </a:p>
          <a:p>
            <a:r>
              <a:rPr lang="ru-RU" dirty="0"/>
              <a:t>Оператор цикла </a:t>
            </a:r>
            <a:r>
              <a:rPr lang="en-US" b="1" dirty="0"/>
              <a:t>while</a:t>
            </a:r>
          </a:p>
          <a:p>
            <a:r>
              <a:rPr lang="ru-RU" dirty="0"/>
              <a:t>Оператор цикла </a:t>
            </a:r>
            <a:r>
              <a:rPr lang="en-US" b="1" dirty="0"/>
              <a:t>for</a:t>
            </a:r>
          </a:p>
          <a:p>
            <a:r>
              <a:rPr lang="ru-RU" dirty="0"/>
              <a:t>Операторы перехода </a:t>
            </a:r>
            <a:r>
              <a:rPr lang="en-US" b="1" dirty="0"/>
              <a:t>break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b="1" dirty="0"/>
              <a:t>continue</a:t>
            </a:r>
          </a:p>
        </p:txBody>
      </p:sp>
    </p:spTree>
    <p:extLst>
      <p:ext uri="{BB962C8B-B14F-4D97-AF65-F5344CB8AC3E}">
        <p14:creationId xmlns:p14="http://schemas.microsoft.com/office/powerpoint/2010/main" val="121184639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130FF4-CF97-4747-9344-5C56600D8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3106"/>
            <a:ext cx="10515600" cy="1325563"/>
          </a:xfrm>
        </p:spPr>
        <p:txBody>
          <a:bodyPr/>
          <a:lstStyle/>
          <a:p>
            <a:r>
              <a:rPr lang="ru-RU" dirty="0"/>
              <a:t>Оператор условного перехода</a:t>
            </a:r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A36FA122-FCD0-4C00-9E3A-64D25E3AF71C}"/>
              </a:ext>
            </a:extLst>
          </p:cNvPr>
          <p:cNvGrpSpPr/>
          <p:nvPr/>
        </p:nvGrpSpPr>
        <p:grpSpPr>
          <a:xfrm>
            <a:off x="636182" y="2445488"/>
            <a:ext cx="4221126" cy="2785731"/>
            <a:chOff x="6804838" y="1626781"/>
            <a:chExt cx="4221126" cy="2785731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50DF5F3C-86AA-43A4-847B-83400571D1A4}"/>
                </a:ext>
              </a:extLst>
            </p:cNvPr>
            <p:cNvSpPr/>
            <p:nvPr/>
          </p:nvSpPr>
          <p:spPr>
            <a:xfrm>
              <a:off x="6804838" y="1626781"/>
              <a:ext cx="4221126" cy="278573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400" dirty="0"/>
                <a:t>if                  :</a:t>
              </a:r>
            </a:p>
            <a:p>
              <a:pPr algn="ctr"/>
              <a:endParaRPr lang="en-US" sz="4400" dirty="0"/>
            </a:p>
            <a:p>
              <a:r>
                <a:rPr lang="en-US" sz="4400" dirty="0"/>
                <a:t>else:</a:t>
              </a:r>
            </a:p>
            <a:p>
              <a:pPr algn="ctr"/>
              <a:endParaRPr lang="en-US" sz="4400" dirty="0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3C784D86-8718-4057-959E-ABCFB19112E0}"/>
                </a:ext>
              </a:extLst>
            </p:cNvPr>
            <p:cNvSpPr/>
            <p:nvPr/>
          </p:nvSpPr>
          <p:spPr>
            <a:xfrm>
              <a:off x="7581014" y="1765005"/>
              <a:ext cx="1988288" cy="616688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УСЛОВИЕ</a:t>
              </a:r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6B8C8FAA-FDF6-4D17-8E24-2C4BA590E5A5}"/>
                </a:ext>
              </a:extLst>
            </p:cNvPr>
            <p:cNvSpPr/>
            <p:nvPr/>
          </p:nvSpPr>
          <p:spPr>
            <a:xfrm>
              <a:off x="8096692" y="2573358"/>
              <a:ext cx="1988288" cy="616688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</a:t>
              </a:r>
              <a:r>
                <a:rPr lang="en-US" dirty="0"/>
                <a:t>THEN</a:t>
              </a:r>
              <a:endParaRPr lang="ru-RU" dirty="0"/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32B887ED-4805-4CE7-8918-739409A987F9}"/>
                </a:ext>
              </a:extLst>
            </p:cNvPr>
            <p:cNvSpPr/>
            <p:nvPr/>
          </p:nvSpPr>
          <p:spPr>
            <a:xfrm>
              <a:off x="8096692" y="3668455"/>
              <a:ext cx="1988288" cy="573936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</a:t>
              </a:r>
              <a:r>
                <a:rPr lang="en-US" dirty="0"/>
                <a:t>ELSE</a:t>
              </a:r>
              <a:endParaRPr lang="ru-RU" dirty="0"/>
            </a:p>
          </p:txBody>
        </p:sp>
      </p:grp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992797A-784C-46CC-B39C-F824527315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36" t="8681" r="5286" b="3119"/>
          <a:stretch/>
        </p:blipFill>
        <p:spPr>
          <a:xfrm>
            <a:off x="5444756" y="1260068"/>
            <a:ext cx="5230332" cy="5580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8379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9699DB-4689-42A0-B4C6-10931F402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История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48D5F79-3AAD-4F0C-BE10-CF67002CF3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В феврале 1991 года Гвидо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ван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Россум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опубликовал код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Python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помеченный версией 0.9.0</a:t>
            </a:r>
            <a:endParaRPr lang="en-US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Python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1.0 появился в январе 1994 года. Основными новыми возможностями, включёнными в этот релиз, были средства функционального программирования</a:t>
            </a:r>
            <a:endParaRPr lang="en-US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В ноябре 2014 было объявлено, что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Python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2.7 будет поддерживаться до 2020 года</a:t>
            </a:r>
            <a:endParaRPr lang="en-US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Python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3.0 был выпущен 3 декабря 2008 года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8520298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FC8C45-483A-412D-86B2-EB49BFA82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условного перехода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A147E98-5864-48BE-B69A-960DF59130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принятия решения значения выражения в операторе </a:t>
            </a:r>
            <a:r>
              <a:rPr lang="en-US" dirty="0"/>
              <a:t>if  </a:t>
            </a:r>
            <a:r>
              <a:rPr lang="ru-RU" dirty="0"/>
              <a:t>преобразуется к типу </a:t>
            </a:r>
            <a:r>
              <a:rPr lang="en-US" dirty="0"/>
              <a:t>Boolean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D1510442-462B-4C79-B1B9-31F434FF8D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8307102"/>
              </p:ext>
            </p:extLst>
          </p:nvPr>
        </p:nvGraphicFramePr>
        <p:xfrm>
          <a:off x="980077" y="2761933"/>
          <a:ext cx="9948421" cy="37807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19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64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260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400" b="1" kern="50" dirty="0">
                          <a:latin typeface="Liberation Serif"/>
                          <a:ea typeface="WenQuanYi Zen Hei"/>
                          <a:cs typeface="Lohit Devanagari"/>
                        </a:rPr>
                        <a:t>Значение, воспринимаемое как </a:t>
                      </a:r>
                      <a:r>
                        <a:rPr lang="en-US" sz="2400" b="1" kern="50" dirty="0">
                          <a:latin typeface="Liberation Serif"/>
                          <a:ea typeface="WenQuanYi Zen Hei"/>
                          <a:cs typeface="Lohit Devanagari"/>
                        </a:rPr>
                        <a:t>True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400" b="1" kern="50" dirty="0">
                          <a:latin typeface="Liberation Serif"/>
                          <a:ea typeface="WenQuanYi Zen Hei"/>
                          <a:cs typeface="Lohit Devanagari"/>
                        </a:rPr>
                        <a:t>Значение воспринимаемое как </a:t>
                      </a:r>
                      <a:r>
                        <a:rPr lang="en-US" sz="2400" b="1" kern="50" dirty="0">
                          <a:latin typeface="Liberation Serif"/>
                          <a:ea typeface="WenQuanYi Zen Hei"/>
                          <a:cs typeface="Lohit Devanagari"/>
                        </a:rPr>
                        <a:t>False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260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50">
                          <a:latin typeface="Liberation Serif"/>
                          <a:ea typeface="WenQuanYi Zen Hei"/>
                          <a:cs typeface="Lohit Devanagari"/>
                        </a:rPr>
                        <a:t>True</a:t>
                      </a:r>
                      <a:endParaRPr lang="ro-RO" sz="2400" kern="5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50">
                          <a:latin typeface="Liberation Serif"/>
                          <a:ea typeface="WenQuanYi Zen Hei"/>
                          <a:cs typeface="Lohit Devanagari"/>
                        </a:rPr>
                        <a:t>False</a:t>
                      </a:r>
                      <a:endParaRPr lang="ro-RO" sz="2400" kern="5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260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1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50">
                          <a:latin typeface="Liberation Serif"/>
                          <a:ea typeface="WenQuanYi Zen Hei"/>
                          <a:cs typeface="Lohit Devanagari"/>
                        </a:rPr>
                        <a:t>0</a:t>
                      </a:r>
                      <a:endParaRPr lang="ro-RO" sz="2400" kern="5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2608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Число не равное нулю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Число равное нулю, либо равное </a:t>
                      </a:r>
                      <a:r>
                        <a:rPr lang="en-US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None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2608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Не пустая строка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Пустая строка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2608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Не пустой список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Пустой список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2608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Не пустой кортеж/словарь/множество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Пустой кортеж/словарь/множество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33068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B816F3-875E-4635-8337-AA7A8B6C6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Условное выражение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4731570-4EEB-4B19-BB96-1C26EF3832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Используется в арифметических выражениях</a:t>
            </a:r>
            <a:endParaRPr lang="en-US" dirty="0"/>
          </a:p>
          <a:p>
            <a:r>
              <a:rPr lang="ru-RU" dirty="0"/>
              <a:t>Логика работы аналогична оператору </a:t>
            </a:r>
            <a:r>
              <a:rPr lang="en-US" dirty="0"/>
              <a:t>if</a:t>
            </a:r>
          </a:p>
          <a:p>
            <a:r>
              <a:rPr lang="ru-RU" dirty="0"/>
              <a:t>Часть </a:t>
            </a:r>
            <a:r>
              <a:rPr lang="en-US" dirty="0"/>
              <a:t>else </a:t>
            </a:r>
            <a:r>
              <a:rPr lang="ru-RU" dirty="0"/>
              <a:t>является обязательной</a:t>
            </a:r>
          </a:p>
        </p:txBody>
      </p: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FC008AC5-1145-4762-8F3C-9CA2112741FD}"/>
              </a:ext>
            </a:extLst>
          </p:cNvPr>
          <p:cNvGrpSpPr/>
          <p:nvPr/>
        </p:nvGrpSpPr>
        <p:grpSpPr>
          <a:xfrm>
            <a:off x="1616149" y="4173279"/>
            <a:ext cx="8782493" cy="1158949"/>
            <a:chOff x="1541721" y="3429000"/>
            <a:chExt cx="8782493" cy="1158949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6A75FC77-528F-46B1-A7B0-14BDC3E50C75}"/>
                </a:ext>
              </a:extLst>
            </p:cNvPr>
            <p:cNvSpPr/>
            <p:nvPr/>
          </p:nvSpPr>
          <p:spPr>
            <a:xfrm>
              <a:off x="1541721" y="3429000"/>
              <a:ext cx="8782493" cy="115894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400" dirty="0"/>
                <a:t>                  if                      else</a:t>
              </a:r>
              <a:endParaRPr lang="ru-RU" sz="4400" dirty="0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EAB4CC17-B073-4484-874D-EBEB2FB5F013}"/>
                </a:ext>
              </a:extLst>
            </p:cNvPr>
            <p:cNvSpPr/>
            <p:nvPr/>
          </p:nvSpPr>
          <p:spPr>
            <a:xfrm>
              <a:off x="1718930" y="3588488"/>
              <a:ext cx="2151321" cy="850605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ВЫРАЖЕНИЕ</a:t>
              </a:r>
              <a:br>
                <a:rPr lang="ru-RU" dirty="0"/>
              </a:br>
              <a:r>
                <a:rPr lang="ru-RU" dirty="0"/>
                <a:t>ЕСЛИ  УСЛОВИЕ </a:t>
              </a:r>
              <a:r>
                <a:rPr lang="en-US" dirty="0"/>
                <a:t>True</a:t>
              </a:r>
              <a:endParaRPr lang="ru-RU" dirty="0"/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83F3C21B-AB34-480A-A84F-C5EF72B69D9C}"/>
                </a:ext>
              </a:extLst>
            </p:cNvPr>
            <p:cNvSpPr/>
            <p:nvPr/>
          </p:nvSpPr>
          <p:spPr>
            <a:xfrm>
              <a:off x="8066568" y="3588488"/>
              <a:ext cx="2151321" cy="850605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ВЫРАЖЕНИЕ</a:t>
              </a:r>
              <a:br>
                <a:rPr lang="ru-RU" dirty="0"/>
              </a:br>
              <a:r>
                <a:rPr lang="ru-RU" dirty="0"/>
                <a:t>ЕСЛИ  УСЛОВИЕ </a:t>
              </a:r>
              <a:r>
                <a:rPr lang="en-US" dirty="0"/>
                <a:t>False</a:t>
              </a:r>
              <a:endParaRPr lang="ru-RU" dirty="0"/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D4B5A22F-C4E7-4AF6-94F5-9439C84514D7}"/>
                </a:ext>
              </a:extLst>
            </p:cNvPr>
            <p:cNvSpPr/>
            <p:nvPr/>
          </p:nvSpPr>
          <p:spPr>
            <a:xfrm>
              <a:off x="4634910" y="3588488"/>
              <a:ext cx="2151321" cy="850605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УСЛОВИЕ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2506775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7E544510-4B4D-49E5-B602-DCFC78AFAE18}"/>
              </a:ext>
            </a:extLst>
          </p:cNvPr>
          <p:cNvGrpSpPr/>
          <p:nvPr/>
        </p:nvGrpSpPr>
        <p:grpSpPr>
          <a:xfrm>
            <a:off x="636182" y="2445488"/>
            <a:ext cx="4221126" cy="2785731"/>
            <a:chOff x="6804838" y="1626781"/>
            <a:chExt cx="4221126" cy="2785731"/>
          </a:xfrm>
        </p:grpSpPr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6246EB4C-4722-4858-BCA6-3C480D76270E}"/>
                </a:ext>
              </a:extLst>
            </p:cNvPr>
            <p:cNvSpPr/>
            <p:nvPr/>
          </p:nvSpPr>
          <p:spPr>
            <a:xfrm>
              <a:off x="6804838" y="1626781"/>
              <a:ext cx="4221126" cy="278573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400" dirty="0"/>
                <a:t>while                  :</a:t>
              </a:r>
            </a:p>
            <a:p>
              <a:pPr algn="ctr"/>
              <a:endParaRPr lang="en-US" sz="4400" dirty="0"/>
            </a:p>
            <a:p>
              <a:r>
                <a:rPr lang="en-US" sz="4400" dirty="0"/>
                <a:t>else:</a:t>
              </a:r>
            </a:p>
            <a:p>
              <a:pPr algn="ctr"/>
              <a:endParaRPr lang="en-US" sz="4400" dirty="0"/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8585DA52-1BFF-4DC6-A78C-C6A196EE9E42}"/>
                </a:ext>
              </a:extLst>
            </p:cNvPr>
            <p:cNvSpPr/>
            <p:nvPr/>
          </p:nvSpPr>
          <p:spPr>
            <a:xfrm>
              <a:off x="8378456" y="1751770"/>
              <a:ext cx="1988288" cy="616688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УСЛОВИЕ</a:t>
              </a:r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7952C987-32AD-4843-9960-28241867AF7A}"/>
                </a:ext>
              </a:extLst>
            </p:cNvPr>
            <p:cNvSpPr/>
            <p:nvPr/>
          </p:nvSpPr>
          <p:spPr>
            <a:xfrm>
              <a:off x="8770089" y="2598360"/>
              <a:ext cx="1988288" cy="616688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ЦИКЛА</a:t>
              </a:r>
            </a:p>
          </p:txBody>
        </p:sp>
        <p:sp>
          <p:nvSpPr>
            <p:cNvPr id="8" name="Прямоугольник: скругленные углы 7">
              <a:extLst>
                <a:ext uri="{FF2B5EF4-FFF2-40B4-BE49-F238E27FC236}">
                  <a16:creationId xmlns:a16="http://schemas.microsoft.com/office/drawing/2014/main" id="{AD0738BD-0F01-4A04-AA0E-2007A71C3240}"/>
                </a:ext>
              </a:extLst>
            </p:cNvPr>
            <p:cNvSpPr/>
            <p:nvPr/>
          </p:nvSpPr>
          <p:spPr>
            <a:xfrm>
              <a:off x="8096692" y="3668455"/>
              <a:ext cx="1988288" cy="573936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</a:t>
              </a:r>
              <a:r>
                <a:rPr lang="en-US" dirty="0"/>
                <a:t>ELSE</a:t>
              </a:r>
              <a:endParaRPr lang="ru-RU" dirty="0"/>
            </a:p>
          </p:txBody>
        </p:sp>
      </p:grp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6023345-E7F1-4B77-9726-6E5547FD13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56" t="7580" r="4101" b="3207"/>
          <a:stretch/>
        </p:blipFill>
        <p:spPr>
          <a:xfrm>
            <a:off x="5007936" y="374634"/>
            <a:ext cx="6939516" cy="6483367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92278A-363C-4892-82E0-A5995D4C5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549" y="0"/>
            <a:ext cx="10515600" cy="1325563"/>
          </a:xfrm>
        </p:spPr>
        <p:txBody>
          <a:bodyPr/>
          <a:lstStyle/>
          <a:p>
            <a:r>
              <a:rPr lang="ru-RU" dirty="0"/>
              <a:t>Оператор цикла </a:t>
            </a:r>
            <a:r>
              <a:rPr lang="en-US" dirty="0"/>
              <a:t>while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9917432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974C90-47C0-4483-96B9-E19C8EF95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цикла </a:t>
            </a:r>
            <a:r>
              <a:rPr lang="en-US" dirty="0"/>
              <a:t>for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ADEE299-ACD4-4FAE-A104-D246C8215F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8546"/>
            <a:ext cx="10515600" cy="4351338"/>
          </a:xfrm>
        </p:spPr>
        <p:txBody>
          <a:bodyPr/>
          <a:lstStyle/>
          <a:p>
            <a:r>
              <a:rPr lang="ru-RU" dirty="0"/>
              <a:t>Оператор цикла </a:t>
            </a:r>
            <a:r>
              <a:rPr lang="en-US" dirty="0"/>
              <a:t>for </a:t>
            </a:r>
            <a:r>
              <a:rPr lang="ru-RU" dirty="0"/>
              <a:t>позволяет последовательно обойти контейнер (строка, список, кортеж)</a:t>
            </a:r>
          </a:p>
          <a:p>
            <a:r>
              <a:rPr lang="ru-RU" dirty="0"/>
              <a:t>В каждом проходе цикла пользователь получает доступ к одному элементу из контейнера</a:t>
            </a: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8456A595-EC48-49A5-A8EE-93CE491BEE07}"/>
              </a:ext>
            </a:extLst>
          </p:cNvPr>
          <p:cNvSpPr/>
          <p:nvPr/>
        </p:nvSpPr>
        <p:spPr>
          <a:xfrm>
            <a:off x="4757183" y="4167963"/>
            <a:ext cx="5007935" cy="14885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Контейнер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2417C1BD-8798-4449-AB8E-7ECA9265FA56}"/>
              </a:ext>
            </a:extLst>
          </p:cNvPr>
          <p:cNvSpPr/>
          <p:nvPr/>
        </p:nvSpPr>
        <p:spPr>
          <a:xfrm>
            <a:off x="5065528" y="4355897"/>
            <a:ext cx="754911" cy="64858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6EBC6C43-A085-4CFD-9F70-6BD947470251}"/>
              </a:ext>
            </a:extLst>
          </p:cNvPr>
          <p:cNvSpPr/>
          <p:nvPr/>
        </p:nvSpPr>
        <p:spPr>
          <a:xfrm>
            <a:off x="5820439" y="4355897"/>
            <a:ext cx="754911" cy="64858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C2912EE9-CD79-4079-866A-764610745900}"/>
              </a:ext>
            </a:extLst>
          </p:cNvPr>
          <p:cNvSpPr/>
          <p:nvPr/>
        </p:nvSpPr>
        <p:spPr>
          <a:xfrm>
            <a:off x="6575350" y="4355897"/>
            <a:ext cx="754911" cy="64858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78FC56F9-2F84-41F5-B0F8-4E3AEB25EBF6}"/>
              </a:ext>
            </a:extLst>
          </p:cNvPr>
          <p:cNvSpPr/>
          <p:nvPr/>
        </p:nvSpPr>
        <p:spPr>
          <a:xfrm>
            <a:off x="7330261" y="4355897"/>
            <a:ext cx="754911" cy="64858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80231D04-6C3C-4E40-AE37-FF58E614752D}"/>
              </a:ext>
            </a:extLst>
          </p:cNvPr>
          <p:cNvSpPr/>
          <p:nvPr/>
        </p:nvSpPr>
        <p:spPr>
          <a:xfrm>
            <a:off x="8085172" y="4355897"/>
            <a:ext cx="754911" cy="64858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D26BBE41-5CDE-4526-BD54-E1646F035EA6}"/>
              </a:ext>
            </a:extLst>
          </p:cNvPr>
          <p:cNvSpPr/>
          <p:nvPr/>
        </p:nvSpPr>
        <p:spPr>
          <a:xfrm>
            <a:off x="8802866" y="4355897"/>
            <a:ext cx="754911" cy="64858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3E9A5320-32EB-4AEC-8377-161E97D06CC0}"/>
              </a:ext>
            </a:extLst>
          </p:cNvPr>
          <p:cNvSpPr/>
          <p:nvPr/>
        </p:nvSpPr>
        <p:spPr>
          <a:xfrm>
            <a:off x="2009996" y="3925279"/>
            <a:ext cx="1575391" cy="1052623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Переменная</a:t>
            </a:r>
          </a:p>
        </p:txBody>
      </p:sp>
      <p:cxnSp>
        <p:nvCxnSpPr>
          <p:cNvPr id="13" name="Соединитель: уступ 12">
            <a:extLst>
              <a:ext uri="{FF2B5EF4-FFF2-40B4-BE49-F238E27FC236}">
                <a16:creationId xmlns:a16="http://schemas.microsoft.com/office/drawing/2014/main" id="{01ED24BD-8FF5-42CD-8BE9-1AF4F747C9E7}"/>
              </a:ext>
            </a:extLst>
          </p:cNvPr>
          <p:cNvCxnSpPr>
            <a:cxnSpLocks/>
            <a:stCxn id="11" idx="3"/>
            <a:endCxn id="4" idx="1"/>
          </p:cNvCxnSpPr>
          <p:nvPr/>
        </p:nvCxnSpPr>
        <p:spPr>
          <a:xfrm>
            <a:off x="3585387" y="4451591"/>
            <a:ext cx="1171796" cy="460651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962213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2F03F6-0CE7-4450-A928-07DBBDA55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цикла </a:t>
            </a:r>
            <a:r>
              <a:rPr lang="en-US" dirty="0"/>
              <a:t>for</a:t>
            </a:r>
            <a:endParaRPr lang="ru-RU" dirty="0"/>
          </a:p>
        </p:txBody>
      </p: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9F2C8F30-F309-4F52-9896-86C211B8906B}"/>
              </a:ext>
            </a:extLst>
          </p:cNvPr>
          <p:cNvGrpSpPr/>
          <p:nvPr/>
        </p:nvGrpSpPr>
        <p:grpSpPr>
          <a:xfrm>
            <a:off x="95691" y="2190307"/>
            <a:ext cx="5766392" cy="2834534"/>
            <a:chOff x="329608" y="2190307"/>
            <a:chExt cx="5766392" cy="2834534"/>
          </a:xfrm>
        </p:grpSpPr>
        <p:sp>
          <p:nvSpPr>
            <p:cNvPr id="3" name="Прямоугольник: скругленные углы 2">
              <a:extLst>
                <a:ext uri="{FF2B5EF4-FFF2-40B4-BE49-F238E27FC236}">
                  <a16:creationId xmlns:a16="http://schemas.microsoft.com/office/drawing/2014/main" id="{1E41C761-430F-4840-9524-251BACC2CADE}"/>
                </a:ext>
              </a:extLst>
            </p:cNvPr>
            <p:cNvSpPr/>
            <p:nvPr/>
          </p:nvSpPr>
          <p:spPr>
            <a:xfrm>
              <a:off x="329608" y="2190307"/>
              <a:ext cx="5766392" cy="283453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400" dirty="0"/>
                <a:t>for </a:t>
              </a:r>
              <a:r>
                <a:rPr lang="ru-RU" sz="4400" dirty="0"/>
                <a:t>    </a:t>
              </a:r>
              <a:r>
                <a:rPr lang="en-US" sz="4400" dirty="0"/>
                <a:t>      </a:t>
              </a:r>
              <a:r>
                <a:rPr lang="ru-RU" sz="4400" dirty="0"/>
                <a:t>  </a:t>
              </a:r>
              <a:r>
                <a:rPr lang="en-US" sz="4400" dirty="0"/>
                <a:t> in   </a:t>
              </a:r>
              <a:r>
                <a:rPr lang="ru-RU" sz="4400" dirty="0"/>
                <a:t>           </a:t>
              </a:r>
              <a:r>
                <a:rPr lang="en-US" sz="4400" dirty="0"/>
                <a:t>:</a:t>
              </a:r>
            </a:p>
            <a:p>
              <a:endParaRPr lang="en-US" sz="4400" dirty="0"/>
            </a:p>
            <a:p>
              <a:r>
                <a:rPr lang="en-US" sz="4400" dirty="0"/>
                <a:t>else:</a:t>
              </a:r>
            </a:p>
          </p:txBody>
        </p:sp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B937CAD9-7C8B-406F-951E-ED34ED7878B6}"/>
                </a:ext>
              </a:extLst>
            </p:cNvPr>
            <p:cNvSpPr/>
            <p:nvPr/>
          </p:nvSpPr>
          <p:spPr>
            <a:xfrm>
              <a:off x="1329071" y="2677379"/>
              <a:ext cx="1605515" cy="581284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ТЕК.ЭЛЕМЕНТ</a:t>
              </a:r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7B139CFF-72D0-49B8-858C-8800F038C224}"/>
                </a:ext>
              </a:extLst>
            </p:cNvPr>
            <p:cNvSpPr/>
            <p:nvPr/>
          </p:nvSpPr>
          <p:spPr>
            <a:xfrm>
              <a:off x="3583172" y="2700784"/>
              <a:ext cx="1541721" cy="627321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КОНТЕЙНЕР</a:t>
              </a:r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79300695-A457-4741-91CD-E7B48B2F8C27}"/>
                </a:ext>
              </a:extLst>
            </p:cNvPr>
            <p:cNvSpPr/>
            <p:nvPr/>
          </p:nvSpPr>
          <p:spPr>
            <a:xfrm>
              <a:off x="1740195" y="3514064"/>
              <a:ext cx="1988288" cy="616688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ЦИКЛА</a:t>
              </a:r>
            </a:p>
          </p:txBody>
        </p:sp>
        <p:sp>
          <p:nvSpPr>
            <p:cNvPr id="9" name="Прямоугольник: скругленные углы 8">
              <a:extLst>
                <a:ext uri="{FF2B5EF4-FFF2-40B4-BE49-F238E27FC236}">
                  <a16:creationId xmlns:a16="http://schemas.microsoft.com/office/drawing/2014/main" id="{0C07C2D3-B96F-49C0-9193-7F18531B2BC4}"/>
                </a:ext>
              </a:extLst>
            </p:cNvPr>
            <p:cNvSpPr/>
            <p:nvPr/>
          </p:nvSpPr>
          <p:spPr>
            <a:xfrm>
              <a:off x="1740195" y="4386153"/>
              <a:ext cx="1988288" cy="573936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</a:t>
              </a:r>
              <a:r>
                <a:rPr lang="en-US" dirty="0"/>
                <a:t>ELSE</a:t>
              </a:r>
              <a:endParaRPr lang="ru-RU" dirty="0"/>
            </a:p>
          </p:txBody>
        </p:sp>
      </p:grp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7F386F34-D692-4606-B3AC-89992757BD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20" t="7573" r="5143" b="3777"/>
          <a:stretch/>
        </p:blipFill>
        <p:spPr>
          <a:xfrm>
            <a:off x="6308652" y="56667"/>
            <a:ext cx="5766392" cy="6744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79595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F86B11-7BCE-48FE-8670-CE4D3A68F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Операторы перехода </a:t>
            </a:r>
            <a:r>
              <a:rPr lang="en-US" dirty="0"/>
              <a:t>break </a:t>
            </a:r>
            <a:r>
              <a:rPr lang="ru-RU" dirty="0"/>
              <a:t>и </a:t>
            </a:r>
            <a:r>
              <a:rPr lang="en-US" dirty="0"/>
              <a:t>continue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B0907C1-70EF-468D-B180-452059B2D8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Оператор </a:t>
            </a:r>
            <a:r>
              <a:rPr lang="en-US" b="1" dirty="0"/>
              <a:t>break</a:t>
            </a:r>
            <a:r>
              <a:rPr lang="en-US" dirty="0"/>
              <a:t> </a:t>
            </a:r>
            <a:r>
              <a:rPr lang="ru-RU" dirty="0"/>
              <a:t>немедленно прерывает цикл и передает управление оператору следующему за циклом</a:t>
            </a:r>
          </a:p>
          <a:p>
            <a:r>
              <a:rPr lang="ru-RU" dirty="0"/>
              <a:t>При срабатывании оператора </a:t>
            </a:r>
            <a:r>
              <a:rPr lang="en-US" b="1" dirty="0"/>
              <a:t>break</a:t>
            </a:r>
            <a:r>
              <a:rPr lang="ru-RU" dirty="0"/>
              <a:t>, часть </a:t>
            </a:r>
            <a:r>
              <a:rPr lang="en-US" i="1" dirty="0"/>
              <a:t>else</a:t>
            </a:r>
            <a:r>
              <a:rPr lang="ru-RU" dirty="0"/>
              <a:t>, если она присутствует в операторах </a:t>
            </a:r>
            <a:r>
              <a:rPr lang="en-US" i="1" dirty="0"/>
              <a:t>while</a:t>
            </a:r>
            <a:r>
              <a:rPr lang="en-US" dirty="0"/>
              <a:t> </a:t>
            </a:r>
            <a:r>
              <a:rPr lang="ru-RU" dirty="0"/>
              <a:t>или </a:t>
            </a:r>
            <a:r>
              <a:rPr lang="en-US" i="1" dirty="0"/>
              <a:t>for</a:t>
            </a:r>
            <a:r>
              <a:rPr lang="en-US" dirty="0"/>
              <a:t> </a:t>
            </a:r>
            <a:r>
              <a:rPr lang="ru-RU" dirty="0"/>
              <a:t>не выполняется</a:t>
            </a:r>
          </a:p>
          <a:p>
            <a:r>
              <a:rPr lang="ru-RU" dirty="0"/>
              <a:t>Оператор </a:t>
            </a:r>
            <a:r>
              <a:rPr lang="en-US" b="1" dirty="0"/>
              <a:t>continue</a:t>
            </a:r>
            <a:r>
              <a:rPr lang="en-US" dirty="0"/>
              <a:t> </a:t>
            </a:r>
            <a:r>
              <a:rPr lang="ru-RU" dirty="0"/>
              <a:t>позволяет досрочно завершить блок цикла и перейти к повторной итерации при соблюдении условия в </a:t>
            </a:r>
            <a:r>
              <a:rPr lang="en-US" i="1" dirty="0"/>
              <a:t>while</a:t>
            </a:r>
            <a:r>
              <a:rPr lang="en-US" dirty="0"/>
              <a:t> </a:t>
            </a:r>
            <a:r>
              <a:rPr lang="ru-RU" dirty="0"/>
              <a:t>и существовании очередного элемента контейнера в цикле </a:t>
            </a:r>
            <a:r>
              <a:rPr lang="en-US" i="1" dirty="0"/>
              <a:t>for</a:t>
            </a: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346653831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3D5B6E-0C18-43C1-902C-CCB56F1B9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Элементарные операции с логикой ветвления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D156E39-B370-4977-9DE9-E13E07529F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Организуйте ввод чисел с помощью конструкции </a:t>
            </a:r>
            <a:r>
              <a:rPr lang="en-US" dirty="0"/>
              <a:t>x = int(input(‘&gt;’)) </a:t>
            </a:r>
          </a:p>
          <a:p>
            <a:r>
              <a:rPr lang="ru-RU" dirty="0"/>
              <a:t>Пользователь вводит числа, пока очередным числом не будет «0»</a:t>
            </a:r>
          </a:p>
          <a:p>
            <a:r>
              <a:rPr lang="ru-RU" dirty="0"/>
              <a:t>Используя цикл </a:t>
            </a:r>
            <a:r>
              <a:rPr lang="en-US" dirty="0"/>
              <a:t>while </a:t>
            </a:r>
            <a:r>
              <a:rPr lang="ru-RU" dirty="0"/>
              <a:t>посчитайте сумму введенных чисел</a:t>
            </a:r>
          </a:p>
          <a:p>
            <a:r>
              <a:rPr lang="ru-RU" dirty="0"/>
              <a:t>Используя цикл </a:t>
            </a:r>
            <a:r>
              <a:rPr lang="en-US" dirty="0"/>
              <a:t>for </a:t>
            </a:r>
            <a:r>
              <a:rPr lang="ru-RU" dirty="0"/>
              <a:t>посчитайте произведение введенных чисел</a:t>
            </a:r>
          </a:p>
          <a:p>
            <a:r>
              <a:rPr lang="ru-RU" dirty="0"/>
              <a:t>Используя оператор </a:t>
            </a:r>
            <a:r>
              <a:rPr lang="en-US" dirty="0"/>
              <a:t>if </a:t>
            </a:r>
            <a:r>
              <a:rPr lang="ru-RU" dirty="0"/>
              <a:t>исключите из подсчета сумму в циклах нечетные числа</a:t>
            </a:r>
          </a:p>
        </p:txBody>
      </p:sp>
    </p:spTree>
    <p:extLst>
      <p:ext uri="{BB962C8B-B14F-4D97-AF65-F5344CB8AC3E}">
        <p14:creationId xmlns:p14="http://schemas.microsoft.com/office/powerpoint/2010/main" val="400263720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F8096A-4C51-4B82-8E44-39942205C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Функции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F6550D9-7193-4092-8E1D-C2685FDC33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5</a:t>
            </a:r>
          </a:p>
        </p:txBody>
      </p:sp>
    </p:spTree>
    <p:extLst>
      <p:ext uri="{BB962C8B-B14F-4D97-AF65-F5344CB8AC3E}">
        <p14:creationId xmlns:p14="http://schemas.microsoft.com/office/powerpoint/2010/main" val="311865872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712528-071A-4F3D-AC41-84BF91726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3A51240-50F2-448C-8B15-6D90C40E10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2972"/>
            <a:ext cx="10515600" cy="4713399"/>
          </a:xfrm>
        </p:spPr>
        <p:txBody>
          <a:bodyPr>
            <a:normAutofit/>
          </a:bodyPr>
          <a:lstStyle/>
          <a:p>
            <a:r>
              <a:rPr lang="ru-RU" dirty="0"/>
              <a:t>Функция (подпрограмма) - это отдельная функционально независимая часть программы.</a:t>
            </a:r>
          </a:p>
          <a:p>
            <a:r>
              <a:rPr lang="ru-RU" dirty="0"/>
              <a:t>Функции решают следующие задачи:</a:t>
            </a:r>
          </a:p>
          <a:p>
            <a:pPr lvl="1"/>
            <a:r>
              <a:rPr lang="ru-RU" dirty="0"/>
              <a:t>избавляют от необходимости многократно повторять в тексте программы аналогичные фрагменты;</a:t>
            </a:r>
          </a:p>
          <a:p>
            <a:pPr lvl="1"/>
            <a:r>
              <a:rPr lang="ru-RU" dirty="0"/>
              <a:t>улучшают структуру программы, облегчая ее понимание;</a:t>
            </a:r>
          </a:p>
          <a:p>
            <a:pPr lvl="1"/>
            <a:r>
              <a:rPr lang="ru-RU" dirty="0"/>
              <a:t>повышают устойчивость к ошибкам программирования и непредвиденным последствиям при модификациях программы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5073397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FDEC81-423D-440A-9C4B-CB158CF35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Функция</a:t>
            </a: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724079B6-012C-409D-AD4C-13AE500EDAE7}"/>
              </a:ext>
            </a:extLst>
          </p:cNvPr>
          <p:cNvSpPr/>
          <p:nvPr/>
        </p:nvSpPr>
        <p:spPr>
          <a:xfrm>
            <a:off x="1222742" y="1690688"/>
            <a:ext cx="9569303" cy="38808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/>
              <a:t>def                    </a:t>
            </a:r>
            <a:r>
              <a:rPr lang="ru-RU" sz="4400" dirty="0"/>
              <a:t>(                                      )</a:t>
            </a:r>
            <a:r>
              <a:rPr lang="en-US" sz="4400" dirty="0"/>
              <a:t>:</a:t>
            </a:r>
          </a:p>
          <a:p>
            <a:endParaRPr lang="en-US" sz="4400" dirty="0"/>
          </a:p>
          <a:p>
            <a:endParaRPr lang="en-US" sz="4400" dirty="0"/>
          </a:p>
          <a:p>
            <a:endParaRPr lang="ru-RU" sz="4400" dirty="0"/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0E7BE2AF-133C-41EC-BC5C-8D638EF10635}"/>
              </a:ext>
            </a:extLst>
          </p:cNvPr>
          <p:cNvSpPr/>
          <p:nvPr/>
        </p:nvSpPr>
        <p:spPr>
          <a:xfrm>
            <a:off x="2466753" y="2360540"/>
            <a:ext cx="2158410" cy="78680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/>
              <a:t>ИМЯ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36BAFC10-FA8D-4111-8C53-ED22714223D0}"/>
              </a:ext>
            </a:extLst>
          </p:cNvPr>
          <p:cNvSpPr/>
          <p:nvPr/>
        </p:nvSpPr>
        <p:spPr>
          <a:xfrm>
            <a:off x="7134447" y="2360540"/>
            <a:ext cx="1786269" cy="669739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= УМОЛЧАНИЕ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F1D7EB37-2AF0-466E-BC24-FBAC1252ED2E}"/>
              </a:ext>
            </a:extLst>
          </p:cNvPr>
          <p:cNvSpPr/>
          <p:nvPr/>
        </p:nvSpPr>
        <p:spPr>
          <a:xfrm>
            <a:off x="2158408" y="3296093"/>
            <a:ext cx="7697972" cy="66973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СТРОКА ДОКУМЕНТИРОВАНИЯ КОДА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4A0CBE45-65B8-4C83-80AA-9F90B2D8230C}"/>
              </a:ext>
            </a:extLst>
          </p:cNvPr>
          <p:cNvSpPr/>
          <p:nvPr/>
        </p:nvSpPr>
        <p:spPr>
          <a:xfrm>
            <a:off x="2200940" y="4098963"/>
            <a:ext cx="7634176" cy="14406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ТЕЛО ФУНКЦИИ</a:t>
            </a:r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19121ED5-94E4-4F04-AF69-9DC2F410FAD6}"/>
              </a:ext>
            </a:extLst>
          </p:cNvPr>
          <p:cNvSpPr/>
          <p:nvPr/>
        </p:nvSpPr>
        <p:spPr>
          <a:xfrm>
            <a:off x="5645888" y="2019848"/>
            <a:ext cx="4008474" cy="861237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200" dirty="0"/>
              <a:t>  </a:t>
            </a: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A2DA8470-96CF-4B85-A090-94AE970E42C2}"/>
              </a:ext>
            </a:extLst>
          </p:cNvPr>
          <p:cNvSpPr/>
          <p:nvPr/>
        </p:nvSpPr>
        <p:spPr>
          <a:xfrm>
            <a:off x="5387160" y="2152980"/>
            <a:ext cx="4008474" cy="861237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200" dirty="0"/>
              <a:t>  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EF2D4F3A-0ABF-4181-B839-8F31AF52DB1A}"/>
              </a:ext>
            </a:extLst>
          </p:cNvPr>
          <p:cNvSpPr/>
          <p:nvPr/>
        </p:nvSpPr>
        <p:spPr>
          <a:xfrm>
            <a:off x="5050466" y="2286112"/>
            <a:ext cx="4008474" cy="861237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200" dirty="0"/>
              <a:t>ПАРАМЕТР  </a:t>
            </a:r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2BDAA4CE-85D1-4838-95F7-A687FB59465B}"/>
              </a:ext>
            </a:extLst>
          </p:cNvPr>
          <p:cNvSpPr/>
          <p:nvPr/>
        </p:nvSpPr>
        <p:spPr>
          <a:xfrm>
            <a:off x="7134447" y="2360540"/>
            <a:ext cx="1786269" cy="669289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/>
              <a:t>= УМОЛЧАНИЕ</a:t>
            </a:r>
          </a:p>
        </p:txBody>
      </p:sp>
    </p:spTree>
    <p:extLst>
      <p:ext uri="{BB962C8B-B14F-4D97-AF65-F5344CB8AC3E}">
        <p14:creationId xmlns:p14="http://schemas.microsoft.com/office/powerpoint/2010/main" val="39832176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F40A02-5DF4-4E2D-84CB-C9F2C94D2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Первая программа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74778F-A07B-4CF1-AA1B-40703DA8A2D9}"/>
              </a:ext>
            </a:extLst>
          </p:cNvPr>
          <p:cNvSpPr txBox="1"/>
          <p:nvPr/>
        </p:nvSpPr>
        <p:spPr>
          <a:xfrm>
            <a:off x="1677285" y="2881446"/>
            <a:ext cx="407493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(c) TICSIA</a:t>
            </a:r>
            <a:endParaRPr lang="en-US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name = </a:t>
            </a:r>
            <a:r>
              <a:rPr lang="en-US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Ваше имя &gt;'</a:t>
            </a:r>
            <a:r>
              <a:rPr lang="ru-RU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Привет, </a:t>
            </a:r>
            <a:r>
              <a:rPr lang="ru-RU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E66AA81E-5325-4050-AC4F-DA73CBC95488}"/>
              </a:ext>
            </a:extLst>
          </p:cNvPr>
          <p:cNvSpPr/>
          <p:nvPr/>
        </p:nvSpPr>
        <p:spPr>
          <a:xfrm>
            <a:off x="6001725" y="2966483"/>
            <a:ext cx="3508744" cy="925033"/>
          </a:xfrm>
          <a:prstGeom prst="wedgeRectCallout">
            <a:avLst>
              <a:gd name="adj1" fmla="val -82892"/>
              <a:gd name="adj2" fmla="val 862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Эта строка будет напечатана, после чего от пользователя будут ожидать ввод имени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467F83CD-2D63-4530-B580-343923260CC9}"/>
              </a:ext>
            </a:extLst>
          </p:cNvPr>
          <p:cNvSpPr/>
          <p:nvPr/>
        </p:nvSpPr>
        <p:spPr>
          <a:xfrm>
            <a:off x="257838" y="5422604"/>
            <a:ext cx="2838893" cy="1212112"/>
          </a:xfrm>
          <a:prstGeom prst="wedgeRectCallout">
            <a:avLst>
              <a:gd name="adj1" fmla="val -861"/>
              <a:gd name="adj2" fmla="val -14842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 этой ячейке (переменной) будет запомнено то, что ввел пользователь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162F5FA1-D1AA-4177-BBC0-073CD0F7045B}"/>
              </a:ext>
            </a:extLst>
          </p:cNvPr>
          <p:cNvSpPr/>
          <p:nvPr/>
        </p:nvSpPr>
        <p:spPr>
          <a:xfrm>
            <a:off x="3848986" y="5826529"/>
            <a:ext cx="2966484" cy="808187"/>
          </a:xfrm>
          <a:prstGeom prst="wedgeRectCallout">
            <a:avLst>
              <a:gd name="adj1" fmla="val -108186"/>
              <a:gd name="adj2" fmla="val -2061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Эта команда (функция) печатает строку</a:t>
            </a:r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266C8353-F204-473D-992B-56D759FE271E}"/>
              </a:ext>
            </a:extLst>
          </p:cNvPr>
          <p:cNvSpPr/>
          <p:nvPr/>
        </p:nvSpPr>
        <p:spPr>
          <a:xfrm>
            <a:off x="8591106" y="5720315"/>
            <a:ext cx="3062177" cy="808187"/>
          </a:xfrm>
          <a:prstGeom prst="wedgeRectCallout">
            <a:avLst>
              <a:gd name="adj1" fmla="val -200807"/>
              <a:gd name="adj2" fmla="val -1802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Вместо </a:t>
            </a:r>
            <a:r>
              <a:rPr lang="en-US" dirty="0"/>
              <a:t>{name}  </a:t>
            </a:r>
            <a:r>
              <a:rPr lang="ru-RU" dirty="0"/>
              <a:t>будет подставлено то, что вводил пользователь</a:t>
            </a:r>
          </a:p>
        </p:txBody>
      </p:sp>
      <p:sp>
        <p:nvSpPr>
          <p:cNvPr id="3" name="Облачко с текстом: прямоугольное 2">
            <a:extLst>
              <a:ext uri="{FF2B5EF4-FFF2-40B4-BE49-F238E27FC236}">
                <a16:creationId xmlns:a16="http://schemas.microsoft.com/office/drawing/2014/main" id="{5CA90010-8EA6-4D2B-88AC-49F8EE5B76E1}"/>
              </a:ext>
            </a:extLst>
          </p:cNvPr>
          <p:cNvSpPr/>
          <p:nvPr/>
        </p:nvSpPr>
        <p:spPr>
          <a:xfrm>
            <a:off x="3964260" y="1680055"/>
            <a:ext cx="4074930" cy="925032"/>
          </a:xfrm>
          <a:prstGeom prst="wedgeRectCallout">
            <a:avLst>
              <a:gd name="adj1" fmla="val -100961"/>
              <a:gd name="adj2" fmla="val 856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 символа </a:t>
            </a:r>
            <a:r>
              <a:rPr lang="en-US" dirty="0"/>
              <a:t># </a:t>
            </a:r>
            <a:r>
              <a:rPr lang="ru-RU" dirty="0"/>
              <a:t>начинается комментарий.</a:t>
            </a:r>
            <a:br>
              <a:rPr lang="ru-RU" dirty="0"/>
            </a:br>
            <a:r>
              <a:rPr lang="ru-RU" dirty="0"/>
              <a:t>Все что после него – игнорируется как команды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163138941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A1CAB0-1B2B-45E3-8D05-2902FBF52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Функции и параметры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23BFEE0-577C-4264-98E5-ED4E869263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507" y="1325563"/>
            <a:ext cx="10515600" cy="5255990"/>
          </a:xfrm>
        </p:spPr>
        <p:txBody>
          <a:bodyPr>
            <a:normAutofit fontScale="92500"/>
          </a:bodyPr>
          <a:lstStyle/>
          <a:p>
            <a:r>
              <a:rPr lang="ru-RU" dirty="0"/>
              <a:t>Функция вызывается по имени. При вызове указываются параметры функции</a:t>
            </a:r>
          </a:p>
          <a:p>
            <a:r>
              <a:rPr lang="ru-RU" dirty="0"/>
              <a:t>Параметры позволяют указать функции начальные значения, которые могут быть потом использованы в коде функции</a:t>
            </a:r>
          </a:p>
          <a:p>
            <a:r>
              <a:rPr lang="ru-RU" dirty="0"/>
              <a:t>Параметры бывают:</a:t>
            </a:r>
          </a:p>
          <a:p>
            <a:pPr lvl="1"/>
            <a:r>
              <a:rPr lang="ru-RU" dirty="0"/>
              <a:t>Обязательными – их нужно указывать в строгом порядке при вызове функции</a:t>
            </a:r>
          </a:p>
          <a:p>
            <a:pPr lvl="1"/>
            <a:r>
              <a:rPr lang="ru-RU" dirty="0"/>
              <a:t>Именованными – их можно указывать в любом порядке, если указываются их имя</a:t>
            </a:r>
          </a:p>
          <a:p>
            <a:pPr lvl="1"/>
            <a:r>
              <a:rPr lang="ru-RU" dirty="0"/>
              <a:t>Со значениями по умолчанию – если при вызове значение не указывается, то их значение подставляется автоматически из значения по умолчанию</a:t>
            </a:r>
          </a:p>
          <a:p>
            <a:r>
              <a:rPr lang="ru-RU" dirty="0"/>
              <a:t>Функция может возвращать значение оператором </a:t>
            </a:r>
            <a:r>
              <a:rPr lang="en-US" dirty="0"/>
              <a:t>return. </a:t>
            </a:r>
            <a:r>
              <a:rPr lang="ru-RU" dirty="0"/>
              <a:t>В этом случае, это значение может быть использовано дальше при вычислении другого выражения</a:t>
            </a:r>
          </a:p>
        </p:txBody>
      </p:sp>
    </p:spTree>
    <p:extLst>
      <p:ext uri="{BB962C8B-B14F-4D97-AF65-F5344CB8AC3E}">
        <p14:creationId xmlns:p14="http://schemas.microsoft.com/office/powerpoint/2010/main" val="377845500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311759-E77C-410F-9177-6480D577E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функций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75C885-EFC2-440C-9B19-B412DE755039}"/>
              </a:ext>
            </a:extLst>
          </p:cNvPr>
          <p:cNvSpPr txBox="1"/>
          <p:nvPr/>
        </p:nvSpPr>
        <p:spPr>
          <a:xfrm>
            <a:off x="888703" y="1533587"/>
            <a:ext cx="9582594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ru-RU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Функция сложения двух аргументов"</a:t>
            </a:r>
            <a:endParaRPr lang="ru-RU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x+y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my_sum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ru-RU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Функция суммирования элементов списка"</a:t>
            </a:r>
            <a:endParaRPr lang="ru-RU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 =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l:</a:t>
            </a: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s += 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s</a:t>
            </a:r>
          </a:p>
          <a:p>
            <a:b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add(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my_sum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]))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179BA935-DBBD-4AE4-ABE0-26C7403509BD}"/>
              </a:ext>
            </a:extLst>
          </p:cNvPr>
          <p:cNvSpPr/>
          <p:nvPr/>
        </p:nvSpPr>
        <p:spPr>
          <a:xfrm>
            <a:off x="8240232" y="542260"/>
            <a:ext cx="2881423" cy="612648"/>
          </a:xfrm>
          <a:prstGeom prst="wedgeRectCallout">
            <a:avLst>
              <a:gd name="adj1" fmla="val -81350"/>
              <a:gd name="adj2" fmla="val 2152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Строка документирования функции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DF832922-30EA-4D47-A9BF-F8566D47B545}"/>
              </a:ext>
            </a:extLst>
          </p:cNvPr>
          <p:cNvSpPr/>
          <p:nvPr/>
        </p:nvSpPr>
        <p:spPr>
          <a:xfrm>
            <a:off x="8591107" y="3508744"/>
            <a:ext cx="2762693" cy="974646"/>
          </a:xfrm>
          <a:prstGeom prst="wedgeRectCallout">
            <a:avLst>
              <a:gd name="adj1" fmla="val -249056"/>
              <a:gd name="adj2" fmla="val 7492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Возврат результата функции оператором  </a:t>
            </a:r>
            <a:r>
              <a:rPr lang="en-US" dirty="0"/>
              <a:t>return</a:t>
            </a:r>
            <a:endParaRPr lang="ru-RU" dirty="0"/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C034CAA1-602A-4C2B-B590-31C12128DB6C}"/>
              </a:ext>
            </a:extLst>
          </p:cNvPr>
          <p:cNvSpPr/>
          <p:nvPr/>
        </p:nvSpPr>
        <p:spPr>
          <a:xfrm>
            <a:off x="8779832" y="4905643"/>
            <a:ext cx="3024964" cy="612648"/>
          </a:xfrm>
          <a:prstGeom prst="wedgeRectCallout">
            <a:avLst>
              <a:gd name="adj1" fmla="val -262660"/>
              <a:gd name="adj2" fmla="val 4688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Вызов функции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7951A3BB-B140-4CD8-8D22-2DF7B307A3BE}"/>
              </a:ext>
            </a:extLst>
          </p:cNvPr>
          <p:cNvSpPr/>
          <p:nvPr/>
        </p:nvSpPr>
        <p:spPr>
          <a:xfrm>
            <a:off x="7325832" y="5880227"/>
            <a:ext cx="3880884" cy="612648"/>
          </a:xfrm>
          <a:prstGeom prst="wedgeRectCallout">
            <a:avLst>
              <a:gd name="adj1" fmla="val -105765"/>
              <a:gd name="adj2" fmla="val -5551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Вызов функции внутри выражения (другой функции)</a:t>
            </a:r>
          </a:p>
        </p:txBody>
      </p:sp>
      <p:grpSp>
        <p:nvGrpSpPr>
          <p:cNvPr id="20" name="Группа 19">
            <a:extLst>
              <a:ext uri="{FF2B5EF4-FFF2-40B4-BE49-F238E27FC236}">
                <a16:creationId xmlns:a16="http://schemas.microsoft.com/office/drawing/2014/main" id="{5B3B5F4D-B99C-4852-8103-740C6072D8FC}"/>
              </a:ext>
            </a:extLst>
          </p:cNvPr>
          <p:cNvGrpSpPr/>
          <p:nvPr/>
        </p:nvGrpSpPr>
        <p:grpSpPr>
          <a:xfrm>
            <a:off x="344004" y="1244009"/>
            <a:ext cx="2112117" cy="4051005"/>
            <a:chOff x="344004" y="1244009"/>
            <a:chExt cx="2112117" cy="4051005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0ACB025-72B6-4A8F-AD1C-C71A35C9EFB8}"/>
                </a:ext>
              </a:extLst>
            </p:cNvPr>
            <p:cNvSpPr txBox="1"/>
            <p:nvPr/>
          </p:nvSpPr>
          <p:spPr>
            <a:xfrm rot="17631033">
              <a:off x="207107" y="1644498"/>
              <a:ext cx="6431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 = 2</a:t>
              </a:r>
              <a:endParaRPr lang="ru-RU" dirty="0"/>
            </a:p>
          </p:txBody>
        </p:sp>
        <p:sp>
          <p:nvSpPr>
            <p:cNvPr id="17" name="Полилиния: фигура 16">
              <a:extLst>
                <a:ext uri="{FF2B5EF4-FFF2-40B4-BE49-F238E27FC236}">
                  <a16:creationId xmlns:a16="http://schemas.microsoft.com/office/drawing/2014/main" id="{CCDDA5FA-6D72-47EF-8842-73DC29338912}"/>
                </a:ext>
              </a:extLst>
            </p:cNvPr>
            <p:cNvSpPr/>
            <p:nvPr/>
          </p:nvSpPr>
          <p:spPr>
            <a:xfrm>
              <a:off x="680484" y="1244009"/>
              <a:ext cx="1775637" cy="4051005"/>
            </a:xfrm>
            <a:custGeom>
              <a:avLst/>
              <a:gdLst>
                <a:gd name="connsiteX0" fmla="*/ 1041990 w 1775637"/>
                <a:gd name="connsiteY0" fmla="*/ 4051005 h 4051005"/>
                <a:gd name="connsiteX1" fmla="*/ 978195 w 1775637"/>
                <a:gd name="connsiteY1" fmla="*/ 3944679 h 4051005"/>
                <a:gd name="connsiteX2" fmla="*/ 935665 w 1775637"/>
                <a:gd name="connsiteY2" fmla="*/ 3891517 h 4051005"/>
                <a:gd name="connsiteX3" fmla="*/ 903767 w 1775637"/>
                <a:gd name="connsiteY3" fmla="*/ 3838354 h 4051005"/>
                <a:gd name="connsiteX4" fmla="*/ 871869 w 1775637"/>
                <a:gd name="connsiteY4" fmla="*/ 3806456 h 4051005"/>
                <a:gd name="connsiteX5" fmla="*/ 850604 w 1775637"/>
                <a:gd name="connsiteY5" fmla="*/ 3763926 h 4051005"/>
                <a:gd name="connsiteX6" fmla="*/ 839972 w 1775637"/>
                <a:gd name="connsiteY6" fmla="*/ 3732028 h 4051005"/>
                <a:gd name="connsiteX7" fmla="*/ 808074 w 1775637"/>
                <a:gd name="connsiteY7" fmla="*/ 3700131 h 4051005"/>
                <a:gd name="connsiteX8" fmla="*/ 786809 w 1775637"/>
                <a:gd name="connsiteY8" fmla="*/ 3668233 h 4051005"/>
                <a:gd name="connsiteX9" fmla="*/ 744279 w 1775637"/>
                <a:gd name="connsiteY9" fmla="*/ 3615070 h 4051005"/>
                <a:gd name="connsiteX10" fmla="*/ 701749 w 1775637"/>
                <a:gd name="connsiteY10" fmla="*/ 3551275 h 4051005"/>
                <a:gd name="connsiteX11" fmla="*/ 627321 w 1775637"/>
                <a:gd name="connsiteY11" fmla="*/ 3455582 h 4051005"/>
                <a:gd name="connsiteX12" fmla="*/ 563525 w 1775637"/>
                <a:gd name="connsiteY12" fmla="*/ 3391786 h 4051005"/>
                <a:gd name="connsiteX13" fmla="*/ 542260 w 1775637"/>
                <a:gd name="connsiteY13" fmla="*/ 3359889 h 4051005"/>
                <a:gd name="connsiteX14" fmla="*/ 489097 w 1775637"/>
                <a:gd name="connsiteY14" fmla="*/ 3306726 h 4051005"/>
                <a:gd name="connsiteX15" fmla="*/ 446567 w 1775637"/>
                <a:gd name="connsiteY15" fmla="*/ 3242931 h 4051005"/>
                <a:gd name="connsiteX16" fmla="*/ 393404 w 1775637"/>
                <a:gd name="connsiteY16" fmla="*/ 3179135 h 4051005"/>
                <a:gd name="connsiteX17" fmla="*/ 361507 w 1775637"/>
                <a:gd name="connsiteY17" fmla="*/ 3094075 h 4051005"/>
                <a:gd name="connsiteX18" fmla="*/ 329609 w 1775637"/>
                <a:gd name="connsiteY18" fmla="*/ 3062177 h 4051005"/>
                <a:gd name="connsiteX19" fmla="*/ 297711 w 1775637"/>
                <a:gd name="connsiteY19" fmla="*/ 2987749 h 4051005"/>
                <a:gd name="connsiteX20" fmla="*/ 287079 w 1775637"/>
                <a:gd name="connsiteY20" fmla="*/ 2945219 h 4051005"/>
                <a:gd name="connsiteX21" fmla="*/ 276446 w 1775637"/>
                <a:gd name="connsiteY21" fmla="*/ 2913321 h 4051005"/>
                <a:gd name="connsiteX22" fmla="*/ 265814 w 1775637"/>
                <a:gd name="connsiteY22" fmla="*/ 2838893 h 4051005"/>
                <a:gd name="connsiteX23" fmla="*/ 244549 w 1775637"/>
                <a:gd name="connsiteY23" fmla="*/ 2806996 h 4051005"/>
                <a:gd name="connsiteX24" fmla="*/ 223283 w 1775637"/>
                <a:gd name="connsiteY24" fmla="*/ 2764465 h 4051005"/>
                <a:gd name="connsiteX25" fmla="*/ 191386 w 1775637"/>
                <a:gd name="connsiteY25" fmla="*/ 2679405 h 4051005"/>
                <a:gd name="connsiteX26" fmla="*/ 180753 w 1775637"/>
                <a:gd name="connsiteY26" fmla="*/ 2626242 h 4051005"/>
                <a:gd name="connsiteX27" fmla="*/ 159488 w 1775637"/>
                <a:gd name="connsiteY27" fmla="*/ 2541182 h 4051005"/>
                <a:gd name="connsiteX28" fmla="*/ 127590 w 1775637"/>
                <a:gd name="connsiteY28" fmla="*/ 2434856 h 4051005"/>
                <a:gd name="connsiteX29" fmla="*/ 116958 w 1775637"/>
                <a:gd name="connsiteY29" fmla="*/ 2307265 h 4051005"/>
                <a:gd name="connsiteX30" fmla="*/ 95693 w 1775637"/>
                <a:gd name="connsiteY30" fmla="*/ 2222205 h 4051005"/>
                <a:gd name="connsiteX31" fmla="*/ 74428 w 1775637"/>
                <a:gd name="connsiteY31" fmla="*/ 1977656 h 4051005"/>
                <a:gd name="connsiteX32" fmla="*/ 63795 w 1775637"/>
                <a:gd name="connsiteY32" fmla="*/ 1945758 h 4051005"/>
                <a:gd name="connsiteX33" fmla="*/ 21265 w 1775637"/>
                <a:gd name="connsiteY33" fmla="*/ 1446028 h 4051005"/>
                <a:gd name="connsiteX34" fmla="*/ 0 w 1775637"/>
                <a:gd name="connsiteY34" fmla="*/ 1137684 h 4051005"/>
                <a:gd name="connsiteX35" fmla="*/ 21265 w 1775637"/>
                <a:gd name="connsiteY35" fmla="*/ 606056 h 4051005"/>
                <a:gd name="connsiteX36" fmla="*/ 42530 w 1775637"/>
                <a:gd name="connsiteY36" fmla="*/ 574158 h 4051005"/>
                <a:gd name="connsiteX37" fmla="*/ 53163 w 1775637"/>
                <a:gd name="connsiteY37" fmla="*/ 520996 h 4051005"/>
                <a:gd name="connsiteX38" fmla="*/ 95693 w 1775637"/>
                <a:gd name="connsiteY38" fmla="*/ 478465 h 4051005"/>
                <a:gd name="connsiteX39" fmla="*/ 191386 w 1775637"/>
                <a:gd name="connsiteY39" fmla="*/ 372140 h 4051005"/>
                <a:gd name="connsiteX40" fmla="*/ 223283 w 1775637"/>
                <a:gd name="connsiteY40" fmla="*/ 340242 h 4051005"/>
                <a:gd name="connsiteX41" fmla="*/ 308344 w 1775637"/>
                <a:gd name="connsiteY41" fmla="*/ 233917 h 4051005"/>
                <a:gd name="connsiteX42" fmla="*/ 340242 w 1775637"/>
                <a:gd name="connsiteY42" fmla="*/ 223284 h 4051005"/>
                <a:gd name="connsiteX43" fmla="*/ 404037 w 1775637"/>
                <a:gd name="connsiteY43" fmla="*/ 170121 h 4051005"/>
                <a:gd name="connsiteX44" fmla="*/ 467832 w 1775637"/>
                <a:gd name="connsiteY44" fmla="*/ 127591 h 4051005"/>
                <a:gd name="connsiteX45" fmla="*/ 489097 w 1775637"/>
                <a:gd name="connsiteY45" fmla="*/ 85061 h 4051005"/>
                <a:gd name="connsiteX46" fmla="*/ 584790 w 1775637"/>
                <a:gd name="connsiteY46" fmla="*/ 53163 h 4051005"/>
                <a:gd name="connsiteX47" fmla="*/ 627321 w 1775637"/>
                <a:gd name="connsiteY47" fmla="*/ 31898 h 4051005"/>
                <a:gd name="connsiteX48" fmla="*/ 659218 w 1775637"/>
                <a:gd name="connsiteY48" fmla="*/ 10633 h 4051005"/>
                <a:gd name="connsiteX49" fmla="*/ 701749 w 1775637"/>
                <a:gd name="connsiteY49" fmla="*/ 0 h 4051005"/>
                <a:gd name="connsiteX50" fmla="*/ 1201479 w 1775637"/>
                <a:gd name="connsiteY50" fmla="*/ 10633 h 4051005"/>
                <a:gd name="connsiteX51" fmla="*/ 1392865 w 1775637"/>
                <a:gd name="connsiteY51" fmla="*/ 42531 h 4051005"/>
                <a:gd name="connsiteX52" fmla="*/ 1467293 w 1775637"/>
                <a:gd name="connsiteY52" fmla="*/ 53163 h 4051005"/>
                <a:gd name="connsiteX53" fmla="*/ 1509823 w 1775637"/>
                <a:gd name="connsiteY53" fmla="*/ 74428 h 4051005"/>
                <a:gd name="connsiteX54" fmla="*/ 1562986 w 1775637"/>
                <a:gd name="connsiteY54" fmla="*/ 85061 h 4051005"/>
                <a:gd name="connsiteX55" fmla="*/ 1594883 w 1775637"/>
                <a:gd name="connsiteY55" fmla="*/ 116958 h 4051005"/>
                <a:gd name="connsiteX56" fmla="*/ 1626781 w 1775637"/>
                <a:gd name="connsiteY56" fmla="*/ 138224 h 4051005"/>
                <a:gd name="connsiteX57" fmla="*/ 1690576 w 1775637"/>
                <a:gd name="connsiteY57" fmla="*/ 202019 h 4051005"/>
                <a:gd name="connsiteX58" fmla="*/ 1711842 w 1775637"/>
                <a:gd name="connsiteY58" fmla="*/ 223284 h 4051005"/>
                <a:gd name="connsiteX59" fmla="*/ 1765004 w 1775637"/>
                <a:gd name="connsiteY59" fmla="*/ 287079 h 4051005"/>
                <a:gd name="connsiteX60" fmla="*/ 1775637 w 1775637"/>
                <a:gd name="connsiteY60" fmla="*/ 318977 h 4051005"/>
                <a:gd name="connsiteX61" fmla="*/ 1754372 w 1775637"/>
                <a:gd name="connsiteY61" fmla="*/ 404038 h 4051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1775637" h="4051005">
                  <a:moveTo>
                    <a:pt x="1041990" y="4051005"/>
                  </a:moveTo>
                  <a:cubicBezTo>
                    <a:pt x="1020725" y="4015563"/>
                    <a:pt x="1004015" y="3976954"/>
                    <a:pt x="978195" y="3944679"/>
                  </a:cubicBezTo>
                  <a:cubicBezTo>
                    <a:pt x="964018" y="3926958"/>
                    <a:pt x="948679" y="3910108"/>
                    <a:pt x="935665" y="3891517"/>
                  </a:cubicBezTo>
                  <a:cubicBezTo>
                    <a:pt x="923814" y="3874587"/>
                    <a:pt x="916167" y="3854887"/>
                    <a:pt x="903767" y="3838354"/>
                  </a:cubicBezTo>
                  <a:cubicBezTo>
                    <a:pt x="894745" y="3826325"/>
                    <a:pt x="880609" y="3818692"/>
                    <a:pt x="871869" y="3806456"/>
                  </a:cubicBezTo>
                  <a:cubicBezTo>
                    <a:pt x="862656" y="3793558"/>
                    <a:pt x="856848" y="3778494"/>
                    <a:pt x="850604" y="3763926"/>
                  </a:cubicBezTo>
                  <a:cubicBezTo>
                    <a:pt x="846189" y="3753624"/>
                    <a:pt x="846189" y="3741353"/>
                    <a:pt x="839972" y="3732028"/>
                  </a:cubicBezTo>
                  <a:cubicBezTo>
                    <a:pt x="831631" y="3719517"/>
                    <a:pt x="817700" y="3711682"/>
                    <a:pt x="808074" y="3700131"/>
                  </a:cubicBezTo>
                  <a:cubicBezTo>
                    <a:pt x="799893" y="3690314"/>
                    <a:pt x="794476" y="3678456"/>
                    <a:pt x="786809" y="3668233"/>
                  </a:cubicBezTo>
                  <a:cubicBezTo>
                    <a:pt x="773193" y="3650078"/>
                    <a:pt x="757627" y="3633423"/>
                    <a:pt x="744279" y="3615070"/>
                  </a:cubicBezTo>
                  <a:cubicBezTo>
                    <a:pt x="729247" y="3594401"/>
                    <a:pt x="719821" y="3569347"/>
                    <a:pt x="701749" y="3551275"/>
                  </a:cubicBezTo>
                  <a:cubicBezTo>
                    <a:pt x="562696" y="3412222"/>
                    <a:pt x="753960" y="3610363"/>
                    <a:pt x="627321" y="3455582"/>
                  </a:cubicBezTo>
                  <a:cubicBezTo>
                    <a:pt x="608277" y="3432306"/>
                    <a:pt x="580207" y="3416809"/>
                    <a:pt x="563525" y="3391786"/>
                  </a:cubicBezTo>
                  <a:cubicBezTo>
                    <a:pt x="556437" y="3381154"/>
                    <a:pt x="550675" y="3369506"/>
                    <a:pt x="542260" y="3359889"/>
                  </a:cubicBezTo>
                  <a:cubicBezTo>
                    <a:pt x="525757" y="3341029"/>
                    <a:pt x="489097" y="3306726"/>
                    <a:pt x="489097" y="3306726"/>
                  </a:cubicBezTo>
                  <a:cubicBezTo>
                    <a:pt x="470412" y="3250668"/>
                    <a:pt x="490815" y="3296028"/>
                    <a:pt x="446567" y="3242931"/>
                  </a:cubicBezTo>
                  <a:cubicBezTo>
                    <a:pt x="372545" y="3154105"/>
                    <a:pt x="486603" y="3272334"/>
                    <a:pt x="393404" y="3179135"/>
                  </a:cubicBezTo>
                  <a:cubicBezTo>
                    <a:pt x="384842" y="3144887"/>
                    <a:pt x="382892" y="3124014"/>
                    <a:pt x="361507" y="3094075"/>
                  </a:cubicBezTo>
                  <a:cubicBezTo>
                    <a:pt x="352767" y="3081839"/>
                    <a:pt x="340242" y="3072810"/>
                    <a:pt x="329609" y="3062177"/>
                  </a:cubicBezTo>
                  <a:cubicBezTo>
                    <a:pt x="299080" y="2940068"/>
                    <a:pt x="341770" y="3090555"/>
                    <a:pt x="297711" y="2987749"/>
                  </a:cubicBezTo>
                  <a:cubicBezTo>
                    <a:pt x="291955" y="2974318"/>
                    <a:pt x="291093" y="2959270"/>
                    <a:pt x="287079" y="2945219"/>
                  </a:cubicBezTo>
                  <a:cubicBezTo>
                    <a:pt x="284000" y="2934442"/>
                    <a:pt x="279990" y="2923954"/>
                    <a:pt x="276446" y="2913321"/>
                  </a:cubicBezTo>
                  <a:cubicBezTo>
                    <a:pt x="272902" y="2888512"/>
                    <a:pt x="273015" y="2862897"/>
                    <a:pt x="265814" y="2838893"/>
                  </a:cubicBezTo>
                  <a:cubicBezTo>
                    <a:pt x="262142" y="2826653"/>
                    <a:pt x="250889" y="2818091"/>
                    <a:pt x="244549" y="2806996"/>
                  </a:cubicBezTo>
                  <a:cubicBezTo>
                    <a:pt x="236685" y="2793234"/>
                    <a:pt x="230372" y="2778642"/>
                    <a:pt x="223283" y="2764465"/>
                  </a:cubicBezTo>
                  <a:cubicBezTo>
                    <a:pt x="183183" y="2604058"/>
                    <a:pt x="246979" y="2846183"/>
                    <a:pt x="191386" y="2679405"/>
                  </a:cubicBezTo>
                  <a:cubicBezTo>
                    <a:pt x="185671" y="2662260"/>
                    <a:pt x="184817" y="2643851"/>
                    <a:pt x="180753" y="2626242"/>
                  </a:cubicBezTo>
                  <a:cubicBezTo>
                    <a:pt x="174181" y="2597765"/>
                    <a:pt x="168730" y="2568908"/>
                    <a:pt x="159488" y="2541182"/>
                  </a:cubicBezTo>
                  <a:cubicBezTo>
                    <a:pt x="140697" y="2484806"/>
                    <a:pt x="151935" y="2520060"/>
                    <a:pt x="127590" y="2434856"/>
                  </a:cubicBezTo>
                  <a:cubicBezTo>
                    <a:pt x="124046" y="2392326"/>
                    <a:pt x="123289" y="2349471"/>
                    <a:pt x="116958" y="2307265"/>
                  </a:cubicBezTo>
                  <a:cubicBezTo>
                    <a:pt x="112623" y="2278362"/>
                    <a:pt x="99826" y="2251137"/>
                    <a:pt x="95693" y="2222205"/>
                  </a:cubicBezTo>
                  <a:cubicBezTo>
                    <a:pt x="60284" y="1974346"/>
                    <a:pt x="106649" y="2187096"/>
                    <a:pt x="74428" y="1977656"/>
                  </a:cubicBezTo>
                  <a:cubicBezTo>
                    <a:pt x="72724" y="1966578"/>
                    <a:pt x="67339" y="1956391"/>
                    <a:pt x="63795" y="1945758"/>
                  </a:cubicBezTo>
                  <a:cubicBezTo>
                    <a:pt x="29697" y="1741159"/>
                    <a:pt x="51454" y="1883769"/>
                    <a:pt x="21265" y="1446028"/>
                  </a:cubicBezTo>
                  <a:lnTo>
                    <a:pt x="0" y="1137684"/>
                  </a:lnTo>
                  <a:cubicBezTo>
                    <a:pt x="7088" y="960475"/>
                    <a:pt x="7918" y="782904"/>
                    <a:pt x="21265" y="606056"/>
                  </a:cubicBezTo>
                  <a:cubicBezTo>
                    <a:pt x="22227" y="593313"/>
                    <a:pt x="38043" y="586123"/>
                    <a:pt x="42530" y="574158"/>
                  </a:cubicBezTo>
                  <a:cubicBezTo>
                    <a:pt x="48875" y="557237"/>
                    <a:pt x="44387" y="536793"/>
                    <a:pt x="53163" y="520996"/>
                  </a:cubicBezTo>
                  <a:cubicBezTo>
                    <a:pt x="62900" y="503470"/>
                    <a:pt x="82491" y="493554"/>
                    <a:pt x="95693" y="478465"/>
                  </a:cubicBezTo>
                  <a:cubicBezTo>
                    <a:pt x="212217" y="345292"/>
                    <a:pt x="2063" y="561463"/>
                    <a:pt x="191386" y="372140"/>
                  </a:cubicBezTo>
                  <a:cubicBezTo>
                    <a:pt x="202019" y="361507"/>
                    <a:pt x="216558" y="353691"/>
                    <a:pt x="223283" y="340242"/>
                  </a:cubicBezTo>
                  <a:cubicBezTo>
                    <a:pt x="242186" y="302438"/>
                    <a:pt x="263344" y="248918"/>
                    <a:pt x="308344" y="233917"/>
                  </a:cubicBezTo>
                  <a:lnTo>
                    <a:pt x="340242" y="223284"/>
                  </a:lnTo>
                  <a:cubicBezTo>
                    <a:pt x="433411" y="130112"/>
                    <a:pt x="315235" y="244121"/>
                    <a:pt x="404037" y="170121"/>
                  </a:cubicBezTo>
                  <a:cubicBezTo>
                    <a:pt x="457135" y="125874"/>
                    <a:pt x="411776" y="146278"/>
                    <a:pt x="467832" y="127591"/>
                  </a:cubicBezTo>
                  <a:cubicBezTo>
                    <a:pt x="474920" y="113414"/>
                    <a:pt x="477889" y="96269"/>
                    <a:pt x="489097" y="85061"/>
                  </a:cubicBezTo>
                  <a:cubicBezTo>
                    <a:pt x="511107" y="63052"/>
                    <a:pt x="557912" y="58539"/>
                    <a:pt x="584790" y="53163"/>
                  </a:cubicBezTo>
                  <a:cubicBezTo>
                    <a:pt x="598967" y="46075"/>
                    <a:pt x="613559" y="39762"/>
                    <a:pt x="627321" y="31898"/>
                  </a:cubicBezTo>
                  <a:cubicBezTo>
                    <a:pt x="638416" y="25558"/>
                    <a:pt x="647473" y="15667"/>
                    <a:pt x="659218" y="10633"/>
                  </a:cubicBezTo>
                  <a:cubicBezTo>
                    <a:pt x="672650" y="4876"/>
                    <a:pt x="687572" y="3544"/>
                    <a:pt x="701749" y="0"/>
                  </a:cubicBezTo>
                  <a:lnTo>
                    <a:pt x="1201479" y="10633"/>
                  </a:lnTo>
                  <a:cubicBezTo>
                    <a:pt x="1263749" y="12897"/>
                    <a:pt x="1332713" y="31916"/>
                    <a:pt x="1392865" y="42531"/>
                  </a:cubicBezTo>
                  <a:cubicBezTo>
                    <a:pt x="1417545" y="46886"/>
                    <a:pt x="1442484" y="49619"/>
                    <a:pt x="1467293" y="53163"/>
                  </a:cubicBezTo>
                  <a:cubicBezTo>
                    <a:pt x="1481470" y="60251"/>
                    <a:pt x="1494786" y="69416"/>
                    <a:pt x="1509823" y="74428"/>
                  </a:cubicBezTo>
                  <a:cubicBezTo>
                    <a:pt x="1526968" y="80143"/>
                    <a:pt x="1546822" y="76979"/>
                    <a:pt x="1562986" y="85061"/>
                  </a:cubicBezTo>
                  <a:cubicBezTo>
                    <a:pt x="1576435" y="91785"/>
                    <a:pt x="1583332" y="107332"/>
                    <a:pt x="1594883" y="116958"/>
                  </a:cubicBezTo>
                  <a:cubicBezTo>
                    <a:pt x="1604700" y="125139"/>
                    <a:pt x="1617230" y="129734"/>
                    <a:pt x="1626781" y="138224"/>
                  </a:cubicBezTo>
                  <a:cubicBezTo>
                    <a:pt x="1649258" y="158204"/>
                    <a:pt x="1669311" y="180754"/>
                    <a:pt x="1690576" y="202019"/>
                  </a:cubicBezTo>
                  <a:lnTo>
                    <a:pt x="1711842" y="223284"/>
                  </a:lnTo>
                  <a:cubicBezTo>
                    <a:pt x="1735354" y="246796"/>
                    <a:pt x="1750202" y="257476"/>
                    <a:pt x="1765004" y="287079"/>
                  </a:cubicBezTo>
                  <a:cubicBezTo>
                    <a:pt x="1770016" y="297104"/>
                    <a:pt x="1772093" y="308344"/>
                    <a:pt x="1775637" y="318977"/>
                  </a:cubicBezTo>
                  <a:cubicBezTo>
                    <a:pt x="1764295" y="398367"/>
                    <a:pt x="1782724" y="375683"/>
                    <a:pt x="1754372" y="404038"/>
                  </a:cubicBezTo>
                </a:path>
              </a:pathLst>
            </a:custGeom>
            <a:noFill/>
            <a:ln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1" name="Группа 20">
            <a:extLst>
              <a:ext uri="{FF2B5EF4-FFF2-40B4-BE49-F238E27FC236}">
                <a16:creationId xmlns:a16="http://schemas.microsoft.com/office/drawing/2014/main" id="{99554F46-961C-4FC4-8856-01625FE8B001}"/>
              </a:ext>
            </a:extLst>
          </p:cNvPr>
          <p:cNvGrpSpPr/>
          <p:nvPr/>
        </p:nvGrpSpPr>
        <p:grpSpPr>
          <a:xfrm>
            <a:off x="2137144" y="1297172"/>
            <a:ext cx="2880103" cy="4104168"/>
            <a:chOff x="2137144" y="1297172"/>
            <a:chExt cx="2880103" cy="4104168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ECFBDE5-0C3C-45AE-B5DC-F624AFE3166A}"/>
                </a:ext>
              </a:extLst>
            </p:cNvPr>
            <p:cNvSpPr txBox="1"/>
            <p:nvPr/>
          </p:nvSpPr>
          <p:spPr>
            <a:xfrm rot="5130797">
              <a:off x="4519033" y="2491232"/>
              <a:ext cx="6270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 = 4</a:t>
              </a:r>
              <a:endParaRPr lang="ru-RU" dirty="0"/>
            </a:p>
          </p:txBody>
        </p:sp>
        <p:sp>
          <p:nvSpPr>
            <p:cNvPr id="18" name="Полилиния: фигура 17">
              <a:extLst>
                <a:ext uri="{FF2B5EF4-FFF2-40B4-BE49-F238E27FC236}">
                  <a16:creationId xmlns:a16="http://schemas.microsoft.com/office/drawing/2014/main" id="{836D6C35-C9B7-41E9-8563-F536452F8FAB}"/>
                </a:ext>
              </a:extLst>
            </p:cNvPr>
            <p:cNvSpPr/>
            <p:nvPr/>
          </p:nvSpPr>
          <p:spPr>
            <a:xfrm>
              <a:off x="2137144" y="1297172"/>
              <a:ext cx="2477386" cy="4104168"/>
            </a:xfrm>
            <a:custGeom>
              <a:avLst/>
              <a:gdLst>
                <a:gd name="connsiteX0" fmla="*/ 0 w 2477386"/>
                <a:gd name="connsiteY0" fmla="*/ 4104168 h 4104168"/>
                <a:gd name="connsiteX1" fmla="*/ 63796 w 2477386"/>
                <a:gd name="connsiteY1" fmla="*/ 4082902 h 4104168"/>
                <a:gd name="connsiteX2" fmla="*/ 159489 w 2477386"/>
                <a:gd name="connsiteY2" fmla="*/ 4061637 h 4104168"/>
                <a:gd name="connsiteX3" fmla="*/ 180754 w 2477386"/>
                <a:gd name="connsiteY3" fmla="*/ 4029740 h 4104168"/>
                <a:gd name="connsiteX4" fmla="*/ 255182 w 2477386"/>
                <a:gd name="connsiteY4" fmla="*/ 4019107 h 4104168"/>
                <a:gd name="connsiteX5" fmla="*/ 318977 w 2477386"/>
                <a:gd name="connsiteY5" fmla="*/ 3955312 h 4104168"/>
                <a:gd name="connsiteX6" fmla="*/ 350875 w 2477386"/>
                <a:gd name="connsiteY6" fmla="*/ 3934047 h 4104168"/>
                <a:gd name="connsiteX7" fmla="*/ 414670 w 2477386"/>
                <a:gd name="connsiteY7" fmla="*/ 3870251 h 4104168"/>
                <a:gd name="connsiteX8" fmla="*/ 478465 w 2477386"/>
                <a:gd name="connsiteY8" fmla="*/ 3827721 h 4104168"/>
                <a:gd name="connsiteX9" fmla="*/ 584791 w 2477386"/>
                <a:gd name="connsiteY9" fmla="*/ 3700130 h 4104168"/>
                <a:gd name="connsiteX10" fmla="*/ 616689 w 2477386"/>
                <a:gd name="connsiteY10" fmla="*/ 3668233 h 4104168"/>
                <a:gd name="connsiteX11" fmla="*/ 648586 w 2477386"/>
                <a:gd name="connsiteY11" fmla="*/ 3636335 h 4104168"/>
                <a:gd name="connsiteX12" fmla="*/ 701749 w 2477386"/>
                <a:gd name="connsiteY12" fmla="*/ 3604437 h 4104168"/>
                <a:gd name="connsiteX13" fmla="*/ 797442 w 2477386"/>
                <a:gd name="connsiteY13" fmla="*/ 3572540 h 4104168"/>
                <a:gd name="connsiteX14" fmla="*/ 829340 w 2477386"/>
                <a:gd name="connsiteY14" fmla="*/ 3551275 h 4104168"/>
                <a:gd name="connsiteX15" fmla="*/ 871870 w 2477386"/>
                <a:gd name="connsiteY15" fmla="*/ 3540642 h 4104168"/>
                <a:gd name="connsiteX16" fmla="*/ 999461 w 2477386"/>
                <a:gd name="connsiteY16" fmla="*/ 3519377 h 4104168"/>
                <a:gd name="connsiteX17" fmla="*/ 1031358 w 2477386"/>
                <a:gd name="connsiteY17" fmla="*/ 3508744 h 4104168"/>
                <a:gd name="connsiteX18" fmla="*/ 1073889 w 2477386"/>
                <a:gd name="connsiteY18" fmla="*/ 3498112 h 4104168"/>
                <a:gd name="connsiteX19" fmla="*/ 1105786 w 2477386"/>
                <a:gd name="connsiteY19" fmla="*/ 3476847 h 4104168"/>
                <a:gd name="connsiteX20" fmla="*/ 1158949 w 2477386"/>
                <a:gd name="connsiteY20" fmla="*/ 3423684 h 4104168"/>
                <a:gd name="connsiteX21" fmla="*/ 1201479 w 2477386"/>
                <a:gd name="connsiteY21" fmla="*/ 3413051 h 4104168"/>
                <a:gd name="connsiteX22" fmla="*/ 1265275 w 2477386"/>
                <a:gd name="connsiteY22" fmla="*/ 3370521 h 4104168"/>
                <a:gd name="connsiteX23" fmla="*/ 1307805 w 2477386"/>
                <a:gd name="connsiteY23" fmla="*/ 3338623 h 4104168"/>
                <a:gd name="connsiteX24" fmla="*/ 1371600 w 2477386"/>
                <a:gd name="connsiteY24" fmla="*/ 3296093 h 4104168"/>
                <a:gd name="connsiteX25" fmla="*/ 1435396 w 2477386"/>
                <a:gd name="connsiteY25" fmla="*/ 3242930 h 4104168"/>
                <a:gd name="connsiteX26" fmla="*/ 1467293 w 2477386"/>
                <a:gd name="connsiteY26" fmla="*/ 3200400 h 4104168"/>
                <a:gd name="connsiteX27" fmla="*/ 1531089 w 2477386"/>
                <a:gd name="connsiteY27" fmla="*/ 3136605 h 4104168"/>
                <a:gd name="connsiteX28" fmla="*/ 1605516 w 2477386"/>
                <a:gd name="connsiteY28" fmla="*/ 3030279 h 4104168"/>
                <a:gd name="connsiteX29" fmla="*/ 1658679 w 2477386"/>
                <a:gd name="connsiteY29" fmla="*/ 2977116 h 4104168"/>
                <a:gd name="connsiteX30" fmla="*/ 1690577 w 2477386"/>
                <a:gd name="connsiteY30" fmla="*/ 2945219 h 4104168"/>
                <a:gd name="connsiteX31" fmla="*/ 1701209 w 2477386"/>
                <a:gd name="connsiteY31" fmla="*/ 2913321 h 4104168"/>
                <a:gd name="connsiteX32" fmla="*/ 1796903 w 2477386"/>
                <a:gd name="connsiteY32" fmla="*/ 2838893 h 4104168"/>
                <a:gd name="connsiteX33" fmla="*/ 1839433 w 2477386"/>
                <a:gd name="connsiteY33" fmla="*/ 2806995 h 4104168"/>
                <a:gd name="connsiteX34" fmla="*/ 1892596 w 2477386"/>
                <a:gd name="connsiteY34" fmla="*/ 2753833 h 4104168"/>
                <a:gd name="connsiteX35" fmla="*/ 1935126 w 2477386"/>
                <a:gd name="connsiteY35" fmla="*/ 2679405 h 4104168"/>
                <a:gd name="connsiteX36" fmla="*/ 1988289 w 2477386"/>
                <a:gd name="connsiteY36" fmla="*/ 2626242 h 4104168"/>
                <a:gd name="connsiteX37" fmla="*/ 2041451 w 2477386"/>
                <a:gd name="connsiteY37" fmla="*/ 2551814 h 4104168"/>
                <a:gd name="connsiteX38" fmla="*/ 2083982 w 2477386"/>
                <a:gd name="connsiteY38" fmla="*/ 2488019 h 4104168"/>
                <a:gd name="connsiteX39" fmla="*/ 2115879 w 2477386"/>
                <a:gd name="connsiteY39" fmla="*/ 2456121 h 4104168"/>
                <a:gd name="connsiteX40" fmla="*/ 2169042 w 2477386"/>
                <a:gd name="connsiteY40" fmla="*/ 2371061 h 4104168"/>
                <a:gd name="connsiteX41" fmla="*/ 2190307 w 2477386"/>
                <a:gd name="connsiteY41" fmla="*/ 2349795 h 4104168"/>
                <a:gd name="connsiteX42" fmla="*/ 2222205 w 2477386"/>
                <a:gd name="connsiteY42" fmla="*/ 2307265 h 4104168"/>
                <a:gd name="connsiteX43" fmla="*/ 2254103 w 2477386"/>
                <a:gd name="connsiteY43" fmla="*/ 2254102 h 4104168"/>
                <a:gd name="connsiteX44" fmla="*/ 2296633 w 2477386"/>
                <a:gd name="connsiteY44" fmla="*/ 2158409 h 4104168"/>
                <a:gd name="connsiteX45" fmla="*/ 2317898 w 2477386"/>
                <a:gd name="connsiteY45" fmla="*/ 2115879 h 4104168"/>
                <a:gd name="connsiteX46" fmla="*/ 2339163 w 2477386"/>
                <a:gd name="connsiteY46" fmla="*/ 2052084 h 4104168"/>
                <a:gd name="connsiteX47" fmla="*/ 2349796 w 2477386"/>
                <a:gd name="connsiteY47" fmla="*/ 2020186 h 4104168"/>
                <a:gd name="connsiteX48" fmla="*/ 2360428 w 2477386"/>
                <a:gd name="connsiteY48" fmla="*/ 1988288 h 4104168"/>
                <a:gd name="connsiteX49" fmla="*/ 2392326 w 2477386"/>
                <a:gd name="connsiteY49" fmla="*/ 1924493 h 4104168"/>
                <a:gd name="connsiteX50" fmla="*/ 2413591 w 2477386"/>
                <a:gd name="connsiteY50" fmla="*/ 1839433 h 4104168"/>
                <a:gd name="connsiteX51" fmla="*/ 2434856 w 2477386"/>
                <a:gd name="connsiteY51" fmla="*/ 1765005 h 4104168"/>
                <a:gd name="connsiteX52" fmla="*/ 2445489 w 2477386"/>
                <a:gd name="connsiteY52" fmla="*/ 1711842 h 4104168"/>
                <a:gd name="connsiteX53" fmla="*/ 2456121 w 2477386"/>
                <a:gd name="connsiteY53" fmla="*/ 1679944 h 4104168"/>
                <a:gd name="connsiteX54" fmla="*/ 2477386 w 2477386"/>
                <a:gd name="connsiteY54" fmla="*/ 1562986 h 4104168"/>
                <a:gd name="connsiteX55" fmla="*/ 2466754 w 2477386"/>
                <a:gd name="connsiteY55" fmla="*/ 914400 h 4104168"/>
                <a:gd name="connsiteX56" fmla="*/ 2445489 w 2477386"/>
                <a:gd name="connsiteY56" fmla="*/ 882502 h 4104168"/>
                <a:gd name="connsiteX57" fmla="*/ 2434856 w 2477386"/>
                <a:gd name="connsiteY57" fmla="*/ 839972 h 4104168"/>
                <a:gd name="connsiteX58" fmla="*/ 2392326 w 2477386"/>
                <a:gd name="connsiteY58" fmla="*/ 776177 h 4104168"/>
                <a:gd name="connsiteX59" fmla="*/ 2381693 w 2477386"/>
                <a:gd name="connsiteY59" fmla="*/ 733647 h 4104168"/>
                <a:gd name="connsiteX60" fmla="*/ 2317898 w 2477386"/>
                <a:gd name="connsiteY60" fmla="*/ 648586 h 4104168"/>
                <a:gd name="connsiteX61" fmla="*/ 2307265 w 2477386"/>
                <a:gd name="connsiteY61" fmla="*/ 606056 h 4104168"/>
                <a:gd name="connsiteX62" fmla="*/ 2254103 w 2477386"/>
                <a:gd name="connsiteY62" fmla="*/ 542261 h 4104168"/>
                <a:gd name="connsiteX63" fmla="*/ 2232837 w 2477386"/>
                <a:gd name="connsiteY63" fmla="*/ 499730 h 4104168"/>
                <a:gd name="connsiteX64" fmla="*/ 2211572 w 2477386"/>
                <a:gd name="connsiteY64" fmla="*/ 467833 h 4104168"/>
                <a:gd name="connsiteX65" fmla="*/ 2190307 w 2477386"/>
                <a:gd name="connsiteY65" fmla="*/ 404037 h 4104168"/>
                <a:gd name="connsiteX66" fmla="*/ 2179675 w 2477386"/>
                <a:gd name="connsiteY66" fmla="*/ 372140 h 4104168"/>
                <a:gd name="connsiteX67" fmla="*/ 2158409 w 2477386"/>
                <a:gd name="connsiteY67" fmla="*/ 350875 h 4104168"/>
                <a:gd name="connsiteX68" fmla="*/ 2147777 w 2477386"/>
                <a:gd name="connsiteY68" fmla="*/ 318977 h 4104168"/>
                <a:gd name="connsiteX69" fmla="*/ 2137144 w 2477386"/>
                <a:gd name="connsiteY69" fmla="*/ 276447 h 4104168"/>
                <a:gd name="connsiteX70" fmla="*/ 2115879 w 2477386"/>
                <a:gd name="connsiteY70" fmla="*/ 255181 h 4104168"/>
                <a:gd name="connsiteX71" fmla="*/ 2030819 w 2477386"/>
                <a:gd name="connsiteY71" fmla="*/ 159488 h 4104168"/>
                <a:gd name="connsiteX72" fmla="*/ 1998921 w 2477386"/>
                <a:gd name="connsiteY72" fmla="*/ 127591 h 4104168"/>
                <a:gd name="connsiteX73" fmla="*/ 1913861 w 2477386"/>
                <a:gd name="connsiteY73" fmla="*/ 106326 h 4104168"/>
                <a:gd name="connsiteX74" fmla="*/ 1818168 w 2477386"/>
                <a:gd name="connsiteY74" fmla="*/ 85061 h 4104168"/>
                <a:gd name="connsiteX75" fmla="*/ 1754372 w 2477386"/>
                <a:gd name="connsiteY75" fmla="*/ 63795 h 4104168"/>
                <a:gd name="connsiteX76" fmla="*/ 1722475 w 2477386"/>
                <a:gd name="connsiteY76" fmla="*/ 53163 h 4104168"/>
                <a:gd name="connsiteX77" fmla="*/ 1648047 w 2477386"/>
                <a:gd name="connsiteY77" fmla="*/ 31898 h 4104168"/>
                <a:gd name="connsiteX78" fmla="*/ 1594884 w 2477386"/>
                <a:gd name="connsiteY78" fmla="*/ 21265 h 4104168"/>
                <a:gd name="connsiteX79" fmla="*/ 1499191 w 2477386"/>
                <a:gd name="connsiteY79" fmla="*/ 0 h 4104168"/>
                <a:gd name="connsiteX80" fmla="*/ 999461 w 2477386"/>
                <a:gd name="connsiteY80" fmla="*/ 10633 h 4104168"/>
                <a:gd name="connsiteX81" fmla="*/ 946298 w 2477386"/>
                <a:gd name="connsiteY81" fmla="*/ 31898 h 4104168"/>
                <a:gd name="connsiteX82" fmla="*/ 786809 w 2477386"/>
                <a:gd name="connsiteY82" fmla="*/ 42530 h 4104168"/>
                <a:gd name="connsiteX83" fmla="*/ 701749 w 2477386"/>
                <a:gd name="connsiteY83" fmla="*/ 116958 h 4104168"/>
                <a:gd name="connsiteX84" fmla="*/ 669851 w 2477386"/>
                <a:gd name="connsiteY84" fmla="*/ 148856 h 4104168"/>
                <a:gd name="connsiteX85" fmla="*/ 627321 w 2477386"/>
                <a:gd name="connsiteY85" fmla="*/ 223284 h 4104168"/>
                <a:gd name="connsiteX86" fmla="*/ 595423 w 2477386"/>
                <a:gd name="connsiteY86" fmla="*/ 287079 h 4104168"/>
                <a:gd name="connsiteX87" fmla="*/ 595423 w 2477386"/>
                <a:gd name="connsiteY87" fmla="*/ 340242 h 4104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</a:cxnLst>
              <a:rect l="l" t="t" r="r" b="b"/>
              <a:pathLst>
                <a:path w="2477386" h="4104168">
                  <a:moveTo>
                    <a:pt x="0" y="4104168"/>
                  </a:moveTo>
                  <a:cubicBezTo>
                    <a:pt x="21265" y="4097079"/>
                    <a:pt x="42137" y="4088678"/>
                    <a:pt x="63796" y="4082902"/>
                  </a:cubicBezTo>
                  <a:cubicBezTo>
                    <a:pt x="95368" y="4074483"/>
                    <a:pt x="129742" y="4075158"/>
                    <a:pt x="159489" y="4061637"/>
                  </a:cubicBezTo>
                  <a:cubicBezTo>
                    <a:pt x="171122" y="4056349"/>
                    <a:pt x="169077" y="4034930"/>
                    <a:pt x="180754" y="4029740"/>
                  </a:cubicBezTo>
                  <a:cubicBezTo>
                    <a:pt x="203655" y="4019562"/>
                    <a:pt x="230373" y="4022651"/>
                    <a:pt x="255182" y="4019107"/>
                  </a:cubicBezTo>
                  <a:cubicBezTo>
                    <a:pt x="276447" y="3997842"/>
                    <a:pt x="293954" y="3971993"/>
                    <a:pt x="318977" y="3955312"/>
                  </a:cubicBezTo>
                  <a:cubicBezTo>
                    <a:pt x="329610" y="3948224"/>
                    <a:pt x="341324" y="3942537"/>
                    <a:pt x="350875" y="3934047"/>
                  </a:cubicBezTo>
                  <a:cubicBezTo>
                    <a:pt x="373352" y="3914067"/>
                    <a:pt x="389647" y="3886933"/>
                    <a:pt x="414670" y="3870251"/>
                  </a:cubicBezTo>
                  <a:lnTo>
                    <a:pt x="478465" y="3827721"/>
                  </a:lnTo>
                  <a:cubicBezTo>
                    <a:pt x="528414" y="3744474"/>
                    <a:pt x="495751" y="3789169"/>
                    <a:pt x="584791" y="3700130"/>
                  </a:cubicBezTo>
                  <a:lnTo>
                    <a:pt x="616689" y="3668233"/>
                  </a:lnTo>
                  <a:cubicBezTo>
                    <a:pt x="627322" y="3657600"/>
                    <a:pt x="635692" y="3644071"/>
                    <a:pt x="648586" y="3636335"/>
                  </a:cubicBezTo>
                  <a:cubicBezTo>
                    <a:pt x="666307" y="3625702"/>
                    <a:pt x="682754" y="3612578"/>
                    <a:pt x="701749" y="3604437"/>
                  </a:cubicBezTo>
                  <a:cubicBezTo>
                    <a:pt x="732653" y="3591192"/>
                    <a:pt x="797442" y="3572540"/>
                    <a:pt x="797442" y="3572540"/>
                  </a:cubicBezTo>
                  <a:cubicBezTo>
                    <a:pt x="808075" y="3565452"/>
                    <a:pt x="817594" y="3556309"/>
                    <a:pt x="829340" y="3551275"/>
                  </a:cubicBezTo>
                  <a:cubicBezTo>
                    <a:pt x="842771" y="3545519"/>
                    <a:pt x="857507" y="3543335"/>
                    <a:pt x="871870" y="3540642"/>
                  </a:cubicBezTo>
                  <a:cubicBezTo>
                    <a:pt x="914248" y="3532696"/>
                    <a:pt x="956931" y="3526465"/>
                    <a:pt x="999461" y="3519377"/>
                  </a:cubicBezTo>
                  <a:cubicBezTo>
                    <a:pt x="1010093" y="3515833"/>
                    <a:pt x="1020582" y="3511823"/>
                    <a:pt x="1031358" y="3508744"/>
                  </a:cubicBezTo>
                  <a:cubicBezTo>
                    <a:pt x="1045409" y="3504729"/>
                    <a:pt x="1060457" y="3503868"/>
                    <a:pt x="1073889" y="3498112"/>
                  </a:cubicBezTo>
                  <a:cubicBezTo>
                    <a:pt x="1085634" y="3493078"/>
                    <a:pt x="1096169" y="3485262"/>
                    <a:pt x="1105786" y="3476847"/>
                  </a:cubicBezTo>
                  <a:cubicBezTo>
                    <a:pt x="1124646" y="3460344"/>
                    <a:pt x="1134636" y="3429763"/>
                    <a:pt x="1158949" y="3423684"/>
                  </a:cubicBezTo>
                  <a:lnTo>
                    <a:pt x="1201479" y="3413051"/>
                  </a:lnTo>
                  <a:cubicBezTo>
                    <a:pt x="1275713" y="3338820"/>
                    <a:pt x="1193464" y="3411557"/>
                    <a:pt x="1265275" y="3370521"/>
                  </a:cubicBezTo>
                  <a:cubicBezTo>
                    <a:pt x="1280661" y="3361729"/>
                    <a:pt x="1293287" y="3348785"/>
                    <a:pt x="1307805" y="3338623"/>
                  </a:cubicBezTo>
                  <a:cubicBezTo>
                    <a:pt x="1328742" y="3323967"/>
                    <a:pt x="1353528" y="3314165"/>
                    <a:pt x="1371600" y="3296093"/>
                  </a:cubicBezTo>
                  <a:cubicBezTo>
                    <a:pt x="1412534" y="3255159"/>
                    <a:pt x="1390987" y="3272536"/>
                    <a:pt x="1435396" y="3242930"/>
                  </a:cubicBezTo>
                  <a:cubicBezTo>
                    <a:pt x="1446028" y="3228753"/>
                    <a:pt x="1455438" y="3213572"/>
                    <a:pt x="1467293" y="3200400"/>
                  </a:cubicBezTo>
                  <a:cubicBezTo>
                    <a:pt x="1487411" y="3178047"/>
                    <a:pt x="1514407" y="3161628"/>
                    <a:pt x="1531089" y="3136605"/>
                  </a:cubicBezTo>
                  <a:cubicBezTo>
                    <a:pt x="1545604" y="3114833"/>
                    <a:pt x="1584525" y="3053894"/>
                    <a:pt x="1605516" y="3030279"/>
                  </a:cubicBezTo>
                  <a:cubicBezTo>
                    <a:pt x="1622166" y="3011548"/>
                    <a:pt x="1640958" y="2994837"/>
                    <a:pt x="1658679" y="2977116"/>
                  </a:cubicBezTo>
                  <a:lnTo>
                    <a:pt x="1690577" y="2945219"/>
                  </a:lnTo>
                  <a:cubicBezTo>
                    <a:pt x="1694121" y="2934586"/>
                    <a:pt x="1694328" y="2922168"/>
                    <a:pt x="1701209" y="2913321"/>
                  </a:cubicBezTo>
                  <a:cubicBezTo>
                    <a:pt x="1751413" y="2848774"/>
                    <a:pt x="1744494" y="2856363"/>
                    <a:pt x="1796903" y="2838893"/>
                  </a:cubicBezTo>
                  <a:cubicBezTo>
                    <a:pt x="1811080" y="2828260"/>
                    <a:pt x="1826188" y="2818768"/>
                    <a:pt x="1839433" y="2806995"/>
                  </a:cubicBezTo>
                  <a:cubicBezTo>
                    <a:pt x="1858164" y="2790345"/>
                    <a:pt x="1892596" y="2753833"/>
                    <a:pt x="1892596" y="2753833"/>
                  </a:cubicBezTo>
                  <a:cubicBezTo>
                    <a:pt x="1904043" y="2730939"/>
                    <a:pt x="1917591" y="2699445"/>
                    <a:pt x="1935126" y="2679405"/>
                  </a:cubicBezTo>
                  <a:cubicBezTo>
                    <a:pt x="1951629" y="2660545"/>
                    <a:pt x="1974388" y="2647094"/>
                    <a:pt x="1988289" y="2626242"/>
                  </a:cubicBezTo>
                  <a:cubicBezTo>
                    <a:pt x="2057395" y="2522582"/>
                    <a:pt x="1949176" y="2683635"/>
                    <a:pt x="2041451" y="2551814"/>
                  </a:cubicBezTo>
                  <a:cubicBezTo>
                    <a:pt x="2056107" y="2530876"/>
                    <a:pt x="2065910" y="2506091"/>
                    <a:pt x="2083982" y="2488019"/>
                  </a:cubicBezTo>
                  <a:cubicBezTo>
                    <a:pt x="2094614" y="2477386"/>
                    <a:pt x="2106857" y="2468150"/>
                    <a:pt x="2115879" y="2456121"/>
                  </a:cubicBezTo>
                  <a:cubicBezTo>
                    <a:pt x="2149461" y="2411344"/>
                    <a:pt x="2139337" y="2408192"/>
                    <a:pt x="2169042" y="2371061"/>
                  </a:cubicBezTo>
                  <a:cubicBezTo>
                    <a:pt x="2175304" y="2363233"/>
                    <a:pt x="2183889" y="2357496"/>
                    <a:pt x="2190307" y="2349795"/>
                  </a:cubicBezTo>
                  <a:cubicBezTo>
                    <a:pt x="2201652" y="2336181"/>
                    <a:pt x="2211572" y="2321442"/>
                    <a:pt x="2222205" y="2307265"/>
                  </a:cubicBezTo>
                  <a:cubicBezTo>
                    <a:pt x="2246884" y="2233225"/>
                    <a:pt x="2215183" y="2312482"/>
                    <a:pt x="2254103" y="2254102"/>
                  </a:cubicBezTo>
                  <a:cubicBezTo>
                    <a:pt x="2271553" y="2227928"/>
                    <a:pt x="2284354" y="2186037"/>
                    <a:pt x="2296633" y="2158409"/>
                  </a:cubicBezTo>
                  <a:cubicBezTo>
                    <a:pt x="2303070" y="2143925"/>
                    <a:pt x="2312011" y="2130595"/>
                    <a:pt x="2317898" y="2115879"/>
                  </a:cubicBezTo>
                  <a:cubicBezTo>
                    <a:pt x="2326223" y="2095067"/>
                    <a:pt x="2332075" y="2073349"/>
                    <a:pt x="2339163" y="2052084"/>
                  </a:cubicBezTo>
                  <a:lnTo>
                    <a:pt x="2349796" y="2020186"/>
                  </a:lnTo>
                  <a:cubicBezTo>
                    <a:pt x="2353340" y="2009553"/>
                    <a:pt x="2354211" y="1997613"/>
                    <a:pt x="2360428" y="1988288"/>
                  </a:cubicBezTo>
                  <a:cubicBezTo>
                    <a:pt x="2382762" y="1954788"/>
                    <a:pt x="2382167" y="1961741"/>
                    <a:pt x="2392326" y="1924493"/>
                  </a:cubicBezTo>
                  <a:cubicBezTo>
                    <a:pt x="2400016" y="1896297"/>
                    <a:pt x="2404349" y="1867159"/>
                    <a:pt x="2413591" y="1839433"/>
                  </a:cubicBezTo>
                  <a:cubicBezTo>
                    <a:pt x="2425430" y="1803915"/>
                    <a:pt x="2425956" y="1805052"/>
                    <a:pt x="2434856" y="1765005"/>
                  </a:cubicBezTo>
                  <a:cubicBezTo>
                    <a:pt x="2438777" y="1747363"/>
                    <a:pt x="2441106" y="1729374"/>
                    <a:pt x="2445489" y="1711842"/>
                  </a:cubicBezTo>
                  <a:cubicBezTo>
                    <a:pt x="2448207" y="1700969"/>
                    <a:pt x="2453773" y="1690903"/>
                    <a:pt x="2456121" y="1679944"/>
                  </a:cubicBezTo>
                  <a:cubicBezTo>
                    <a:pt x="2464423" y="1641198"/>
                    <a:pt x="2470298" y="1601972"/>
                    <a:pt x="2477386" y="1562986"/>
                  </a:cubicBezTo>
                  <a:cubicBezTo>
                    <a:pt x="2473842" y="1346791"/>
                    <a:pt x="2476878" y="1130387"/>
                    <a:pt x="2466754" y="914400"/>
                  </a:cubicBezTo>
                  <a:cubicBezTo>
                    <a:pt x="2466156" y="901635"/>
                    <a:pt x="2450523" y="894248"/>
                    <a:pt x="2445489" y="882502"/>
                  </a:cubicBezTo>
                  <a:cubicBezTo>
                    <a:pt x="2439733" y="869071"/>
                    <a:pt x="2441391" y="853042"/>
                    <a:pt x="2434856" y="839972"/>
                  </a:cubicBezTo>
                  <a:cubicBezTo>
                    <a:pt x="2423426" y="817113"/>
                    <a:pt x="2392326" y="776177"/>
                    <a:pt x="2392326" y="776177"/>
                  </a:cubicBezTo>
                  <a:cubicBezTo>
                    <a:pt x="2388782" y="762000"/>
                    <a:pt x="2389056" y="746269"/>
                    <a:pt x="2381693" y="733647"/>
                  </a:cubicBezTo>
                  <a:cubicBezTo>
                    <a:pt x="2363835" y="703033"/>
                    <a:pt x="2317898" y="648586"/>
                    <a:pt x="2317898" y="648586"/>
                  </a:cubicBezTo>
                  <a:cubicBezTo>
                    <a:pt x="2314354" y="634409"/>
                    <a:pt x="2313021" y="619487"/>
                    <a:pt x="2307265" y="606056"/>
                  </a:cubicBezTo>
                  <a:cubicBezTo>
                    <a:pt x="2289183" y="563865"/>
                    <a:pt x="2281476" y="580584"/>
                    <a:pt x="2254103" y="542261"/>
                  </a:cubicBezTo>
                  <a:cubicBezTo>
                    <a:pt x="2244890" y="529363"/>
                    <a:pt x="2240701" y="513492"/>
                    <a:pt x="2232837" y="499730"/>
                  </a:cubicBezTo>
                  <a:cubicBezTo>
                    <a:pt x="2226497" y="488635"/>
                    <a:pt x="2218660" y="478465"/>
                    <a:pt x="2211572" y="467833"/>
                  </a:cubicBezTo>
                  <a:lnTo>
                    <a:pt x="2190307" y="404037"/>
                  </a:lnTo>
                  <a:cubicBezTo>
                    <a:pt x="2186763" y="393405"/>
                    <a:pt x="2187600" y="380065"/>
                    <a:pt x="2179675" y="372140"/>
                  </a:cubicBezTo>
                  <a:lnTo>
                    <a:pt x="2158409" y="350875"/>
                  </a:lnTo>
                  <a:cubicBezTo>
                    <a:pt x="2154865" y="340242"/>
                    <a:pt x="2150856" y="329754"/>
                    <a:pt x="2147777" y="318977"/>
                  </a:cubicBezTo>
                  <a:cubicBezTo>
                    <a:pt x="2143763" y="304926"/>
                    <a:pt x="2143679" y="289517"/>
                    <a:pt x="2137144" y="276447"/>
                  </a:cubicBezTo>
                  <a:cubicBezTo>
                    <a:pt x="2132661" y="267481"/>
                    <a:pt x="2122297" y="262882"/>
                    <a:pt x="2115879" y="255181"/>
                  </a:cubicBezTo>
                  <a:cubicBezTo>
                    <a:pt x="2037668" y="161325"/>
                    <a:pt x="2140746" y="269414"/>
                    <a:pt x="2030819" y="159488"/>
                  </a:cubicBezTo>
                  <a:cubicBezTo>
                    <a:pt x="2020186" y="148856"/>
                    <a:pt x="2013509" y="131238"/>
                    <a:pt x="1998921" y="127591"/>
                  </a:cubicBezTo>
                  <a:cubicBezTo>
                    <a:pt x="1970568" y="120503"/>
                    <a:pt x="1942519" y="112058"/>
                    <a:pt x="1913861" y="106326"/>
                  </a:cubicBezTo>
                  <a:cubicBezTo>
                    <a:pt x="1883521" y="100258"/>
                    <a:pt x="1848189" y="94067"/>
                    <a:pt x="1818168" y="85061"/>
                  </a:cubicBezTo>
                  <a:cubicBezTo>
                    <a:pt x="1796698" y="78620"/>
                    <a:pt x="1775637" y="70884"/>
                    <a:pt x="1754372" y="63795"/>
                  </a:cubicBezTo>
                  <a:cubicBezTo>
                    <a:pt x="1743740" y="60251"/>
                    <a:pt x="1733251" y="56242"/>
                    <a:pt x="1722475" y="53163"/>
                  </a:cubicBezTo>
                  <a:cubicBezTo>
                    <a:pt x="1697666" y="46075"/>
                    <a:pt x="1673079" y="38156"/>
                    <a:pt x="1648047" y="31898"/>
                  </a:cubicBezTo>
                  <a:cubicBezTo>
                    <a:pt x="1630515" y="27515"/>
                    <a:pt x="1612555" y="25052"/>
                    <a:pt x="1594884" y="21265"/>
                  </a:cubicBezTo>
                  <a:lnTo>
                    <a:pt x="1499191" y="0"/>
                  </a:lnTo>
                  <a:cubicBezTo>
                    <a:pt x="1332614" y="3544"/>
                    <a:pt x="1165799" y="1036"/>
                    <a:pt x="999461" y="10633"/>
                  </a:cubicBezTo>
                  <a:cubicBezTo>
                    <a:pt x="980407" y="11732"/>
                    <a:pt x="965173" y="29067"/>
                    <a:pt x="946298" y="31898"/>
                  </a:cubicBezTo>
                  <a:cubicBezTo>
                    <a:pt x="893606" y="39802"/>
                    <a:pt x="839972" y="38986"/>
                    <a:pt x="786809" y="42530"/>
                  </a:cubicBezTo>
                  <a:cubicBezTo>
                    <a:pt x="734060" y="77697"/>
                    <a:pt x="763948" y="54759"/>
                    <a:pt x="701749" y="116958"/>
                  </a:cubicBezTo>
                  <a:cubicBezTo>
                    <a:pt x="691116" y="127591"/>
                    <a:pt x="678192" y="136345"/>
                    <a:pt x="669851" y="148856"/>
                  </a:cubicBezTo>
                  <a:cubicBezTo>
                    <a:pt x="618038" y="226577"/>
                    <a:pt x="681286" y="128846"/>
                    <a:pt x="627321" y="223284"/>
                  </a:cubicBezTo>
                  <a:cubicBezTo>
                    <a:pt x="612124" y="249879"/>
                    <a:pt x="599322" y="255888"/>
                    <a:pt x="595423" y="287079"/>
                  </a:cubicBezTo>
                  <a:cubicBezTo>
                    <a:pt x="593225" y="304663"/>
                    <a:pt x="595423" y="322521"/>
                    <a:pt x="595423" y="340242"/>
                  </a:cubicBezTo>
                </a:path>
              </a:pathLst>
            </a:custGeom>
            <a:noFill/>
            <a:ln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2" name="Группа 21">
            <a:extLst>
              <a:ext uri="{FF2B5EF4-FFF2-40B4-BE49-F238E27FC236}">
                <a16:creationId xmlns:a16="http://schemas.microsoft.com/office/drawing/2014/main" id="{06383CAE-4D56-4C9A-AAE3-1E5CDA8562CA}"/>
              </a:ext>
            </a:extLst>
          </p:cNvPr>
          <p:cNvGrpSpPr/>
          <p:nvPr/>
        </p:nvGrpSpPr>
        <p:grpSpPr>
          <a:xfrm>
            <a:off x="2998381" y="2787515"/>
            <a:ext cx="2147777" cy="3326206"/>
            <a:chOff x="2998381" y="2787515"/>
            <a:chExt cx="2147777" cy="3326206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95AB4DB-06A1-4F34-AB3C-384ED60DCE2F}"/>
                </a:ext>
              </a:extLst>
            </p:cNvPr>
            <p:cNvSpPr txBox="1"/>
            <p:nvPr/>
          </p:nvSpPr>
          <p:spPr>
            <a:xfrm rot="5400000">
              <a:off x="3632215" y="4615113"/>
              <a:ext cx="14157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 = [1,2,3,4,5]</a:t>
              </a:r>
              <a:endParaRPr lang="ru-RU" dirty="0"/>
            </a:p>
          </p:txBody>
        </p:sp>
        <p:sp>
          <p:nvSpPr>
            <p:cNvPr id="19" name="Полилиния: фигура 18">
              <a:extLst>
                <a:ext uri="{FF2B5EF4-FFF2-40B4-BE49-F238E27FC236}">
                  <a16:creationId xmlns:a16="http://schemas.microsoft.com/office/drawing/2014/main" id="{40975907-9E41-4EA2-A491-7FD6DEB2FED7}"/>
                </a:ext>
              </a:extLst>
            </p:cNvPr>
            <p:cNvSpPr/>
            <p:nvPr/>
          </p:nvSpPr>
          <p:spPr>
            <a:xfrm>
              <a:off x="2998381" y="2787515"/>
              <a:ext cx="2147777" cy="3326206"/>
            </a:xfrm>
            <a:custGeom>
              <a:avLst/>
              <a:gdLst>
                <a:gd name="connsiteX0" fmla="*/ 893135 w 2147777"/>
                <a:gd name="connsiteY0" fmla="*/ 2837108 h 3326206"/>
                <a:gd name="connsiteX1" fmla="*/ 425303 w 2147777"/>
                <a:gd name="connsiteY1" fmla="*/ 2847741 h 3326206"/>
                <a:gd name="connsiteX2" fmla="*/ 393405 w 2147777"/>
                <a:gd name="connsiteY2" fmla="*/ 2869006 h 3326206"/>
                <a:gd name="connsiteX3" fmla="*/ 350875 w 2147777"/>
                <a:gd name="connsiteY3" fmla="*/ 2890271 h 3326206"/>
                <a:gd name="connsiteX4" fmla="*/ 318977 w 2147777"/>
                <a:gd name="connsiteY4" fmla="*/ 2900904 h 3326206"/>
                <a:gd name="connsiteX5" fmla="*/ 223284 w 2147777"/>
                <a:gd name="connsiteY5" fmla="*/ 2954066 h 3326206"/>
                <a:gd name="connsiteX6" fmla="*/ 202019 w 2147777"/>
                <a:gd name="connsiteY6" fmla="*/ 2985964 h 3326206"/>
                <a:gd name="connsiteX7" fmla="*/ 159489 w 2147777"/>
                <a:gd name="connsiteY7" fmla="*/ 3017862 h 3326206"/>
                <a:gd name="connsiteX8" fmla="*/ 148856 w 2147777"/>
                <a:gd name="connsiteY8" fmla="*/ 3060392 h 3326206"/>
                <a:gd name="connsiteX9" fmla="*/ 127591 w 2147777"/>
                <a:gd name="connsiteY9" fmla="*/ 3092290 h 3326206"/>
                <a:gd name="connsiteX10" fmla="*/ 138224 w 2147777"/>
                <a:gd name="connsiteY10" fmla="*/ 3262411 h 3326206"/>
                <a:gd name="connsiteX11" fmla="*/ 223284 w 2147777"/>
                <a:gd name="connsiteY11" fmla="*/ 3304941 h 3326206"/>
                <a:gd name="connsiteX12" fmla="*/ 276447 w 2147777"/>
                <a:gd name="connsiteY12" fmla="*/ 3326206 h 3326206"/>
                <a:gd name="connsiteX13" fmla="*/ 2083982 w 2147777"/>
                <a:gd name="connsiteY13" fmla="*/ 3315573 h 3326206"/>
                <a:gd name="connsiteX14" fmla="*/ 2126512 w 2147777"/>
                <a:gd name="connsiteY14" fmla="*/ 3273043 h 3326206"/>
                <a:gd name="connsiteX15" fmla="*/ 2137145 w 2147777"/>
                <a:gd name="connsiteY15" fmla="*/ 3219880 h 3326206"/>
                <a:gd name="connsiteX16" fmla="*/ 2147777 w 2147777"/>
                <a:gd name="connsiteY16" fmla="*/ 3177350 h 3326206"/>
                <a:gd name="connsiteX17" fmla="*/ 2137145 w 2147777"/>
                <a:gd name="connsiteY17" fmla="*/ 3007229 h 3326206"/>
                <a:gd name="connsiteX18" fmla="*/ 2115879 w 2147777"/>
                <a:gd name="connsiteY18" fmla="*/ 2964699 h 3326206"/>
                <a:gd name="connsiteX19" fmla="*/ 2105247 w 2147777"/>
                <a:gd name="connsiteY19" fmla="*/ 2900904 h 3326206"/>
                <a:gd name="connsiteX20" fmla="*/ 2073349 w 2147777"/>
                <a:gd name="connsiteY20" fmla="*/ 2879638 h 3326206"/>
                <a:gd name="connsiteX21" fmla="*/ 2009554 w 2147777"/>
                <a:gd name="connsiteY21" fmla="*/ 2837108 h 3326206"/>
                <a:gd name="connsiteX22" fmla="*/ 1924493 w 2147777"/>
                <a:gd name="connsiteY22" fmla="*/ 2783945 h 3326206"/>
                <a:gd name="connsiteX23" fmla="*/ 1701210 w 2147777"/>
                <a:gd name="connsiteY23" fmla="*/ 2762680 h 3326206"/>
                <a:gd name="connsiteX24" fmla="*/ 1020726 w 2147777"/>
                <a:gd name="connsiteY24" fmla="*/ 2762680 h 3326206"/>
                <a:gd name="connsiteX25" fmla="*/ 925033 w 2147777"/>
                <a:gd name="connsiteY25" fmla="*/ 2773313 h 3326206"/>
                <a:gd name="connsiteX26" fmla="*/ 893135 w 2147777"/>
                <a:gd name="connsiteY26" fmla="*/ 2794578 h 3326206"/>
                <a:gd name="connsiteX27" fmla="*/ 903768 w 2147777"/>
                <a:gd name="connsiteY27" fmla="*/ 2752048 h 3326206"/>
                <a:gd name="connsiteX28" fmla="*/ 946298 w 2147777"/>
                <a:gd name="connsiteY28" fmla="*/ 2688252 h 3326206"/>
                <a:gd name="connsiteX29" fmla="*/ 956931 w 2147777"/>
                <a:gd name="connsiteY29" fmla="*/ 2645722 h 3326206"/>
                <a:gd name="connsiteX30" fmla="*/ 978196 w 2147777"/>
                <a:gd name="connsiteY30" fmla="*/ 2581927 h 3326206"/>
                <a:gd name="connsiteX31" fmla="*/ 988828 w 2147777"/>
                <a:gd name="connsiteY31" fmla="*/ 1997136 h 3326206"/>
                <a:gd name="connsiteX32" fmla="*/ 999461 w 2147777"/>
                <a:gd name="connsiteY32" fmla="*/ 1954606 h 3326206"/>
                <a:gd name="connsiteX33" fmla="*/ 1010093 w 2147777"/>
                <a:gd name="connsiteY33" fmla="*/ 1901443 h 3326206"/>
                <a:gd name="connsiteX34" fmla="*/ 1031359 w 2147777"/>
                <a:gd name="connsiteY34" fmla="*/ 1646262 h 3326206"/>
                <a:gd name="connsiteX35" fmla="*/ 1063256 w 2147777"/>
                <a:gd name="connsiteY35" fmla="*/ 1029573 h 3326206"/>
                <a:gd name="connsiteX36" fmla="*/ 1073889 w 2147777"/>
                <a:gd name="connsiteY36" fmla="*/ 944513 h 3326206"/>
                <a:gd name="connsiteX37" fmla="*/ 1063256 w 2147777"/>
                <a:gd name="connsiteY37" fmla="*/ 412885 h 3326206"/>
                <a:gd name="connsiteX38" fmla="*/ 1052624 w 2147777"/>
                <a:gd name="connsiteY38" fmla="*/ 380987 h 3326206"/>
                <a:gd name="connsiteX39" fmla="*/ 1010093 w 2147777"/>
                <a:gd name="connsiteY39" fmla="*/ 274662 h 3326206"/>
                <a:gd name="connsiteX40" fmla="*/ 988828 w 2147777"/>
                <a:gd name="connsiteY40" fmla="*/ 232132 h 3326206"/>
                <a:gd name="connsiteX41" fmla="*/ 956931 w 2147777"/>
                <a:gd name="connsiteY41" fmla="*/ 221499 h 3326206"/>
                <a:gd name="connsiteX42" fmla="*/ 893135 w 2147777"/>
                <a:gd name="connsiteY42" fmla="*/ 168336 h 3326206"/>
                <a:gd name="connsiteX43" fmla="*/ 808075 w 2147777"/>
                <a:gd name="connsiteY43" fmla="*/ 104541 h 3326206"/>
                <a:gd name="connsiteX44" fmla="*/ 776177 w 2147777"/>
                <a:gd name="connsiteY44" fmla="*/ 83276 h 3326206"/>
                <a:gd name="connsiteX45" fmla="*/ 733647 w 2147777"/>
                <a:gd name="connsiteY45" fmla="*/ 72643 h 3326206"/>
                <a:gd name="connsiteX46" fmla="*/ 627321 w 2147777"/>
                <a:gd name="connsiteY46" fmla="*/ 51378 h 3326206"/>
                <a:gd name="connsiteX47" fmla="*/ 0 w 2147777"/>
                <a:gd name="connsiteY47" fmla="*/ 72643 h 33262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2147777" h="3326206">
                  <a:moveTo>
                    <a:pt x="893135" y="2837108"/>
                  </a:moveTo>
                  <a:cubicBezTo>
                    <a:pt x="737191" y="2840652"/>
                    <a:pt x="580970" y="2837805"/>
                    <a:pt x="425303" y="2847741"/>
                  </a:cubicBezTo>
                  <a:cubicBezTo>
                    <a:pt x="412550" y="2848555"/>
                    <a:pt x="404500" y="2862666"/>
                    <a:pt x="393405" y="2869006"/>
                  </a:cubicBezTo>
                  <a:cubicBezTo>
                    <a:pt x="379643" y="2876870"/>
                    <a:pt x="365443" y="2884027"/>
                    <a:pt x="350875" y="2890271"/>
                  </a:cubicBezTo>
                  <a:cubicBezTo>
                    <a:pt x="340573" y="2894686"/>
                    <a:pt x="328774" y="2895461"/>
                    <a:pt x="318977" y="2900904"/>
                  </a:cubicBezTo>
                  <a:cubicBezTo>
                    <a:pt x="209301" y="2961835"/>
                    <a:pt x="295459" y="2930009"/>
                    <a:pt x="223284" y="2954066"/>
                  </a:cubicBezTo>
                  <a:cubicBezTo>
                    <a:pt x="216196" y="2964699"/>
                    <a:pt x="211055" y="2976928"/>
                    <a:pt x="202019" y="2985964"/>
                  </a:cubicBezTo>
                  <a:cubicBezTo>
                    <a:pt x="189489" y="2998495"/>
                    <a:pt x="169789" y="3003442"/>
                    <a:pt x="159489" y="3017862"/>
                  </a:cubicBezTo>
                  <a:cubicBezTo>
                    <a:pt x="150995" y="3029753"/>
                    <a:pt x="154612" y="3046961"/>
                    <a:pt x="148856" y="3060392"/>
                  </a:cubicBezTo>
                  <a:cubicBezTo>
                    <a:pt x="143822" y="3072138"/>
                    <a:pt x="134679" y="3081657"/>
                    <a:pt x="127591" y="3092290"/>
                  </a:cubicBezTo>
                  <a:cubicBezTo>
                    <a:pt x="131135" y="3148997"/>
                    <a:pt x="126519" y="3206812"/>
                    <a:pt x="138224" y="3262411"/>
                  </a:cubicBezTo>
                  <a:cubicBezTo>
                    <a:pt x="146521" y="3301823"/>
                    <a:pt x="199099" y="3297686"/>
                    <a:pt x="223284" y="3304941"/>
                  </a:cubicBezTo>
                  <a:cubicBezTo>
                    <a:pt x="241565" y="3310425"/>
                    <a:pt x="258726" y="3319118"/>
                    <a:pt x="276447" y="3326206"/>
                  </a:cubicBezTo>
                  <a:lnTo>
                    <a:pt x="2083982" y="3315573"/>
                  </a:lnTo>
                  <a:cubicBezTo>
                    <a:pt x="2104023" y="3314997"/>
                    <a:pt x="2116775" y="3290569"/>
                    <a:pt x="2126512" y="3273043"/>
                  </a:cubicBezTo>
                  <a:cubicBezTo>
                    <a:pt x="2135289" y="3257245"/>
                    <a:pt x="2133225" y="3237522"/>
                    <a:pt x="2137145" y="3219880"/>
                  </a:cubicBezTo>
                  <a:cubicBezTo>
                    <a:pt x="2140315" y="3205615"/>
                    <a:pt x="2144233" y="3191527"/>
                    <a:pt x="2147777" y="3177350"/>
                  </a:cubicBezTo>
                  <a:cubicBezTo>
                    <a:pt x="2144233" y="3120643"/>
                    <a:pt x="2145573" y="3063418"/>
                    <a:pt x="2137145" y="3007229"/>
                  </a:cubicBezTo>
                  <a:cubicBezTo>
                    <a:pt x="2134794" y="2991554"/>
                    <a:pt x="2120434" y="2979881"/>
                    <a:pt x="2115879" y="2964699"/>
                  </a:cubicBezTo>
                  <a:cubicBezTo>
                    <a:pt x="2109684" y="2944050"/>
                    <a:pt x="2114888" y="2920186"/>
                    <a:pt x="2105247" y="2900904"/>
                  </a:cubicBezTo>
                  <a:cubicBezTo>
                    <a:pt x="2099532" y="2889474"/>
                    <a:pt x="2083166" y="2887819"/>
                    <a:pt x="2073349" y="2879638"/>
                  </a:cubicBezTo>
                  <a:cubicBezTo>
                    <a:pt x="1964843" y="2789215"/>
                    <a:pt x="2106913" y="2890213"/>
                    <a:pt x="2009554" y="2837108"/>
                  </a:cubicBezTo>
                  <a:cubicBezTo>
                    <a:pt x="1980201" y="2821097"/>
                    <a:pt x="1957280" y="2790502"/>
                    <a:pt x="1924493" y="2783945"/>
                  </a:cubicBezTo>
                  <a:cubicBezTo>
                    <a:pt x="1815617" y="2762171"/>
                    <a:pt x="1889367" y="2774440"/>
                    <a:pt x="1701210" y="2762680"/>
                  </a:cubicBezTo>
                  <a:cubicBezTo>
                    <a:pt x="1465333" y="2684059"/>
                    <a:pt x="1658314" y="2744463"/>
                    <a:pt x="1020726" y="2762680"/>
                  </a:cubicBezTo>
                  <a:cubicBezTo>
                    <a:pt x="988645" y="2763597"/>
                    <a:pt x="956931" y="2769769"/>
                    <a:pt x="925033" y="2773313"/>
                  </a:cubicBezTo>
                  <a:cubicBezTo>
                    <a:pt x="914400" y="2780401"/>
                    <a:pt x="902171" y="2803614"/>
                    <a:pt x="893135" y="2794578"/>
                  </a:cubicBezTo>
                  <a:cubicBezTo>
                    <a:pt x="882802" y="2784245"/>
                    <a:pt x="897233" y="2765118"/>
                    <a:pt x="903768" y="2752048"/>
                  </a:cubicBezTo>
                  <a:cubicBezTo>
                    <a:pt x="915198" y="2729189"/>
                    <a:pt x="946298" y="2688252"/>
                    <a:pt x="946298" y="2688252"/>
                  </a:cubicBezTo>
                  <a:cubicBezTo>
                    <a:pt x="949842" y="2674075"/>
                    <a:pt x="952732" y="2659719"/>
                    <a:pt x="956931" y="2645722"/>
                  </a:cubicBezTo>
                  <a:cubicBezTo>
                    <a:pt x="963372" y="2624252"/>
                    <a:pt x="978196" y="2581927"/>
                    <a:pt x="978196" y="2581927"/>
                  </a:cubicBezTo>
                  <a:cubicBezTo>
                    <a:pt x="981740" y="2386997"/>
                    <a:pt x="982223" y="2191987"/>
                    <a:pt x="988828" y="1997136"/>
                  </a:cubicBezTo>
                  <a:cubicBezTo>
                    <a:pt x="989323" y="1982531"/>
                    <a:pt x="996291" y="1968871"/>
                    <a:pt x="999461" y="1954606"/>
                  </a:cubicBezTo>
                  <a:cubicBezTo>
                    <a:pt x="1003381" y="1936964"/>
                    <a:pt x="1006549" y="1919164"/>
                    <a:pt x="1010093" y="1901443"/>
                  </a:cubicBezTo>
                  <a:cubicBezTo>
                    <a:pt x="1017182" y="1816383"/>
                    <a:pt x="1027947" y="1731549"/>
                    <a:pt x="1031359" y="1646262"/>
                  </a:cubicBezTo>
                  <a:cubicBezTo>
                    <a:pt x="1055967" y="1031056"/>
                    <a:pt x="990402" y="1284562"/>
                    <a:pt x="1063256" y="1029573"/>
                  </a:cubicBezTo>
                  <a:cubicBezTo>
                    <a:pt x="1066800" y="1001220"/>
                    <a:pt x="1073889" y="973087"/>
                    <a:pt x="1073889" y="944513"/>
                  </a:cubicBezTo>
                  <a:cubicBezTo>
                    <a:pt x="1073889" y="767268"/>
                    <a:pt x="1069940" y="590004"/>
                    <a:pt x="1063256" y="412885"/>
                  </a:cubicBezTo>
                  <a:cubicBezTo>
                    <a:pt x="1062833" y="401685"/>
                    <a:pt x="1055844" y="391722"/>
                    <a:pt x="1052624" y="380987"/>
                  </a:cubicBezTo>
                  <a:cubicBezTo>
                    <a:pt x="1013898" y="251896"/>
                    <a:pt x="1052581" y="349014"/>
                    <a:pt x="1010093" y="274662"/>
                  </a:cubicBezTo>
                  <a:cubicBezTo>
                    <a:pt x="1002229" y="260900"/>
                    <a:pt x="1000036" y="243340"/>
                    <a:pt x="988828" y="232132"/>
                  </a:cubicBezTo>
                  <a:cubicBezTo>
                    <a:pt x="980903" y="224207"/>
                    <a:pt x="967563" y="225043"/>
                    <a:pt x="956931" y="221499"/>
                  </a:cubicBezTo>
                  <a:cubicBezTo>
                    <a:pt x="904383" y="168951"/>
                    <a:pt x="947414" y="207812"/>
                    <a:pt x="893135" y="168336"/>
                  </a:cubicBezTo>
                  <a:cubicBezTo>
                    <a:pt x="864472" y="147490"/>
                    <a:pt x="837564" y="124200"/>
                    <a:pt x="808075" y="104541"/>
                  </a:cubicBezTo>
                  <a:cubicBezTo>
                    <a:pt x="797442" y="97453"/>
                    <a:pt x="787923" y="88310"/>
                    <a:pt x="776177" y="83276"/>
                  </a:cubicBezTo>
                  <a:cubicBezTo>
                    <a:pt x="762746" y="77520"/>
                    <a:pt x="747976" y="75509"/>
                    <a:pt x="733647" y="72643"/>
                  </a:cubicBezTo>
                  <a:cubicBezTo>
                    <a:pt x="603292" y="46572"/>
                    <a:pt x="726114" y="76077"/>
                    <a:pt x="627321" y="51378"/>
                  </a:cubicBezTo>
                  <a:cubicBezTo>
                    <a:pt x="5622" y="62097"/>
                    <a:pt x="156016" y="-83359"/>
                    <a:pt x="0" y="72643"/>
                  </a:cubicBezTo>
                </a:path>
              </a:pathLst>
            </a:custGeom>
            <a:noFill/>
            <a:ln>
              <a:solidFill>
                <a:srgbClr val="0070C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1271207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41E662-D244-414A-8D80-99A1C684B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Лямбда-функция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FB2322A-D255-454C-AAA9-AD3EA72894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8495"/>
            <a:ext cx="10515600" cy="4351338"/>
          </a:xfrm>
        </p:spPr>
        <p:txBody>
          <a:bodyPr/>
          <a:lstStyle/>
          <a:p>
            <a:r>
              <a:rPr lang="ru-RU" dirty="0"/>
              <a:t>Простейшая функция, которая записывается одним выражением</a:t>
            </a:r>
          </a:p>
          <a:p>
            <a:r>
              <a:rPr lang="ru-RU" dirty="0"/>
              <a:t>Не содержит сложных конструкций</a:t>
            </a:r>
          </a:p>
          <a:p>
            <a:r>
              <a:rPr lang="ru-RU" dirty="0"/>
              <a:t>Используется для определения пользовательских условий в различных функциях обработки данных</a:t>
            </a:r>
          </a:p>
        </p:txBody>
      </p: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16A1F26F-4820-48A4-8013-4D532AC9D0B9}"/>
              </a:ext>
            </a:extLst>
          </p:cNvPr>
          <p:cNvGrpSpPr/>
          <p:nvPr/>
        </p:nvGrpSpPr>
        <p:grpSpPr>
          <a:xfrm>
            <a:off x="1615440" y="4121721"/>
            <a:ext cx="7693152" cy="1658112"/>
            <a:chOff x="1615440" y="4121721"/>
            <a:chExt cx="7693152" cy="1658112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857B8039-FCF8-4D35-924B-247312E3BDDD}"/>
                </a:ext>
              </a:extLst>
            </p:cNvPr>
            <p:cNvSpPr/>
            <p:nvPr/>
          </p:nvSpPr>
          <p:spPr>
            <a:xfrm>
              <a:off x="1615440" y="4121721"/>
              <a:ext cx="7693152" cy="165811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400" dirty="0"/>
                <a:t>lambda                : </a:t>
              </a:r>
              <a:endParaRPr lang="ru-RU" sz="4400" dirty="0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B207BF71-5176-4B05-8D73-98A11112F78D}"/>
                </a:ext>
              </a:extLst>
            </p:cNvPr>
            <p:cNvSpPr/>
            <p:nvPr/>
          </p:nvSpPr>
          <p:spPr>
            <a:xfrm>
              <a:off x="3962400" y="4523232"/>
              <a:ext cx="1499616" cy="585216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4C57C580-8B75-444A-900D-CBED76D24355}"/>
                </a:ext>
              </a:extLst>
            </p:cNvPr>
            <p:cNvSpPr/>
            <p:nvPr/>
          </p:nvSpPr>
          <p:spPr>
            <a:xfrm>
              <a:off x="3742944" y="4658169"/>
              <a:ext cx="1499616" cy="585216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BF9F713B-2F5D-4C8E-8B87-457778A358F0}"/>
                </a:ext>
              </a:extLst>
            </p:cNvPr>
            <p:cNvSpPr/>
            <p:nvPr/>
          </p:nvSpPr>
          <p:spPr>
            <a:xfrm>
              <a:off x="3608832" y="4815840"/>
              <a:ext cx="1499616" cy="585216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ПАРАМЕТР</a:t>
              </a:r>
            </a:p>
          </p:txBody>
        </p:sp>
        <p:sp>
          <p:nvSpPr>
            <p:cNvPr id="8" name="Прямоугольник: скругленные углы 7">
              <a:extLst>
                <a:ext uri="{FF2B5EF4-FFF2-40B4-BE49-F238E27FC236}">
                  <a16:creationId xmlns:a16="http://schemas.microsoft.com/office/drawing/2014/main" id="{05BCC57D-1F07-4DFC-BAB5-F62A9AEAD443}"/>
                </a:ext>
              </a:extLst>
            </p:cNvPr>
            <p:cNvSpPr/>
            <p:nvPr/>
          </p:nvSpPr>
          <p:spPr>
            <a:xfrm>
              <a:off x="5885688" y="4645152"/>
              <a:ext cx="3051048" cy="755904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ВЫРАЖЕНИЕ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00297361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AA25F90F-4F73-47E0-B28C-3907A30180FA}"/>
              </a:ext>
            </a:extLst>
          </p:cNvPr>
          <p:cNvSpPr/>
          <p:nvPr/>
        </p:nvSpPr>
        <p:spPr>
          <a:xfrm>
            <a:off x="6473952" y="5274106"/>
            <a:ext cx="4852416" cy="1212074"/>
          </a:xfrm>
          <a:prstGeom prst="wedgeRectCallout">
            <a:avLst>
              <a:gd name="adj1" fmla="val -91185"/>
              <a:gd name="adj2" fmla="val -1779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Функция-фильтр. В результате остаются элементы списка соответствующие условие, определяемым </a:t>
            </a:r>
            <a:r>
              <a:rPr lang="en-US" dirty="0"/>
              <a:t>lambda-</a:t>
            </a:r>
            <a:r>
              <a:rPr lang="ru-RU" dirty="0"/>
              <a:t>функцией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6719BE-8100-4EEB-A923-87D672F18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применения лямбда-функции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A19F41-45D1-4474-AB83-D800D7D5D5C1}"/>
              </a:ext>
            </a:extLst>
          </p:cNvPr>
          <p:cNvSpPr txBox="1"/>
          <p:nvPr/>
        </p:nvSpPr>
        <p:spPr>
          <a:xfrm>
            <a:off x="158496" y="2216926"/>
            <a:ext cx="8741664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numbers_list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[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13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17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21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filtered_list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filter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(num &gt;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 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numbers_list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filtered_list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filtered_list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filter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(num &lt;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 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numbers_list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filtered_list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CF278064-C738-4E5F-94F2-59CD71047ECA}"/>
              </a:ext>
            </a:extLst>
          </p:cNvPr>
          <p:cNvSpPr/>
          <p:nvPr/>
        </p:nvSpPr>
        <p:spPr>
          <a:xfrm>
            <a:off x="8985504" y="1594086"/>
            <a:ext cx="2889504" cy="612648"/>
          </a:xfrm>
          <a:prstGeom prst="wedgeRectCallout">
            <a:avLst>
              <a:gd name="adj1" fmla="val -68512"/>
              <a:gd name="adj2" fmla="val 1858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Критерий выборки : все значения больше 7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DD281D03-DDAF-49DB-9932-CEA22A41BFF5}"/>
              </a:ext>
            </a:extLst>
          </p:cNvPr>
          <p:cNvSpPr/>
          <p:nvPr/>
        </p:nvSpPr>
        <p:spPr>
          <a:xfrm>
            <a:off x="8900160" y="3429000"/>
            <a:ext cx="2889504" cy="612648"/>
          </a:xfrm>
          <a:prstGeom prst="wedgeRectCallout">
            <a:avLst>
              <a:gd name="adj1" fmla="val -68512"/>
              <a:gd name="adj2" fmla="val 1023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Критерий выборки : все значения меньше  7</a:t>
            </a: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08C1DE8F-A157-4891-A2E5-D25E68935D08}"/>
              </a:ext>
            </a:extLst>
          </p:cNvPr>
          <p:cNvCxnSpPr/>
          <p:nvPr/>
        </p:nvCxnSpPr>
        <p:spPr>
          <a:xfrm>
            <a:off x="4315968" y="3429000"/>
            <a:ext cx="0" cy="612648"/>
          </a:xfrm>
          <a:prstGeom prst="line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029330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C51B77-9037-4AF4-BD9D-0B9802965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0576"/>
            <a:ext cx="10515600" cy="937417"/>
          </a:xfrm>
        </p:spPr>
        <p:txBody>
          <a:bodyPr/>
          <a:lstStyle/>
          <a:p>
            <a:r>
              <a:rPr lang="ru-RU" dirty="0"/>
              <a:t>Алгоритм «</a:t>
            </a:r>
            <a:r>
              <a:rPr lang="en-US" dirty="0"/>
              <a:t>Map-Filter-Reduce</a:t>
            </a:r>
            <a:r>
              <a:rPr lang="ru-RU" dirty="0"/>
              <a:t>»</a:t>
            </a: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C690CA19-4A46-47DC-937A-196174532513}"/>
              </a:ext>
            </a:extLst>
          </p:cNvPr>
          <p:cNvSpPr/>
          <p:nvPr/>
        </p:nvSpPr>
        <p:spPr>
          <a:xfrm>
            <a:off x="2560320" y="896841"/>
            <a:ext cx="7303008" cy="1162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81E14807-644A-4926-9566-BC9E3954B085}"/>
              </a:ext>
            </a:extLst>
          </p:cNvPr>
          <p:cNvSpPr/>
          <p:nvPr/>
        </p:nvSpPr>
        <p:spPr>
          <a:xfrm>
            <a:off x="2877312" y="1132489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B809BD88-35A7-4ABE-A2E5-7C162C7FBCA9}"/>
              </a:ext>
            </a:extLst>
          </p:cNvPr>
          <p:cNvSpPr/>
          <p:nvPr/>
        </p:nvSpPr>
        <p:spPr>
          <a:xfrm>
            <a:off x="3713988" y="1132489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16784982-F9CA-404E-87BD-A64C9C0E0AC7}"/>
              </a:ext>
            </a:extLst>
          </p:cNvPr>
          <p:cNvSpPr/>
          <p:nvPr/>
        </p:nvSpPr>
        <p:spPr>
          <a:xfrm>
            <a:off x="4550664" y="1132489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384D2E07-2470-4DD3-AD4C-01F5F4C83D79}"/>
              </a:ext>
            </a:extLst>
          </p:cNvPr>
          <p:cNvSpPr/>
          <p:nvPr/>
        </p:nvSpPr>
        <p:spPr>
          <a:xfrm>
            <a:off x="5399532" y="1132489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7936E549-A7AA-4E4B-B2F4-D39FAD34DF32}"/>
              </a:ext>
            </a:extLst>
          </p:cNvPr>
          <p:cNvSpPr/>
          <p:nvPr/>
        </p:nvSpPr>
        <p:spPr>
          <a:xfrm>
            <a:off x="6262878" y="1132489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38F6E7EC-4CEC-453B-975E-6A52B3EBD79E}"/>
              </a:ext>
            </a:extLst>
          </p:cNvPr>
          <p:cNvSpPr/>
          <p:nvPr/>
        </p:nvSpPr>
        <p:spPr>
          <a:xfrm>
            <a:off x="7126605" y="1120297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3DA72FA5-BE91-4156-BB5E-8DF2F7F019CB}"/>
              </a:ext>
            </a:extLst>
          </p:cNvPr>
          <p:cNvSpPr/>
          <p:nvPr/>
        </p:nvSpPr>
        <p:spPr>
          <a:xfrm>
            <a:off x="7975473" y="1120297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917B16DC-017F-48E4-81B4-4334049FC27E}"/>
              </a:ext>
            </a:extLst>
          </p:cNvPr>
          <p:cNvSpPr/>
          <p:nvPr/>
        </p:nvSpPr>
        <p:spPr>
          <a:xfrm>
            <a:off x="8799957" y="1120297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76EF3933-D5F7-4323-881B-2F39C44FEA2F}"/>
              </a:ext>
            </a:extLst>
          </p:cNvPr>
          <p:cNvSpPr/>
          <p:nvPr/>
        </p:nvSpPr>
        <p:spPr>
          <a:xfrm>
            <a:off x="2560320" y="2246692"/>
            <a:ext cx="7303008" cy="68275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map</a:t>
            </a:r>
            <a:endParaRPr lang="ru-RU" dirty="0"/>
          </a:p>
        </p:txBody>
      </p:sp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2339618F-0040-410A-B652-097894CFC0B7}"/>
              </a:ext>
            </a:extLst>
          </p:cNvPr>
          <p:cNvSpPr/>
          <p:nvPr/>
        </p:nvSpPr>
        <p:spPr>
          <a:xfrm>
            <a:off x="2560320" y="3130074"/>
            <a:ext cx="7303008" cy="1162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: скругленные углы 13">
            <a:extLst>
              <a:ext uri="{FF2B5EF4-FFF2-40B4-BE49-F238E27FC236}">
                <a16:creationId xmlns:a16="http://schemas.microsoft.com/office/drawing/2014/main" id="{EA4AA94F-48FF-412A-899A-D899D7C37D41}"/>
              </a:ext>
            </a:extLst>
          </p:cNvPr>
          <p:cNvSpPr/>
          <p:nvPr/>
        </p:nvSpPr>
        <p:spPr>
          <a:xfrm>
            <a:off x="2877312" y="3365722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: скругленные углы 14">
            <a:extLst>
              <a:ext uri="{FF2B5EF4-FFF2-40B4-BE49-F238E27FC236}">
                <a16:creationId xmlns:a16="http://schemas.microsoft.com/office/drawing/2014/main" id="{6A28829C-CA67-4EC4-8C11-C89491A10F70}"/>
              </a:ext>
            </a:extLst>
          </p:cNvPr>
          <p:cNvSpPr/>
          <p:nvPr/>
        </p:nvSpPr>
        <p:spPr>
          <a:xfrm>
            <a:off x="3713988" y="3365722"/>
            <a:ext cx="780288" cy="682752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: скругленные углы 15">
            <a:extLst>
              <a:ext uri="{FF2B5EF4-FFF2-40B4-BE49-F238E27FC236}">
                <a16:creationId xmlns:a16="http://schemas.microsoft.com/office/drawing/2014/main" id="{A3558AE9-F26E-4215-9457-25723E7A0ED2}"/>
              </a:ext>
            </a:extLst>
          </p:cNvPr>
          <p:cNvSpPr/>
          <p:nvPr/>
        </p:nvSpPr>
        <p:spPr>
          <a:xfrm>
            <a:off x="4550664" y="3365722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: скругленные углы 16">
            <a:extLst>
              <a:ext uri="{FF2B5EF4-FFF2-40B4-BE49-F238E27FC236}">
                <a16:creationId xmlns:a16="http://schemas.microsoft.com/office/drawing/2014/main" id="{92C47B61-889E-4F61-95B5-6918462B4F24}"/>
              </a:ext>
            </a:extLst>
          </p:cNvPr>
          <p:cNvSpPr/>
          <p:nvPr/>
        </p:nvSpPr>
        <p:spPr>
          <a:xfrm>
            <a:off x="5399532" y="3365722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: скругленные углы 17">
            <a:extLst>
              <a:ext uri="{FF2B5EF4-FFF2-40B4-BE49-F238E27FC236}">
                <a16:creationId xmlns:a16="http://schemas.microsoft.com/office/drawing/2014/main" id="{A9B70871-8263-43C5-9442-CEEB6F7033AB}"/>
              </a:ext>
            </a:extLst>
          </p:cNvPr>
          <p:cNvSpPr/>
          <p:nvPr/>
        </p:nvSpPr>
        <p:spPr>
          <a:xfrm>
            <a:off x="6262878" y="3365722"/>
            <a:ext cx="780288" cy="682752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: скругленные углы 18">
            <a:extLst>
              <a:ext uri="{FF2B5EF4-FFF2-40B4-BE49-F238E27FC236}">
                <a16:creationId xmlns:a16="http://schemas.microsoft.com/office/drawing/2014/main" id="{598AACE3-B10B-4D02-94D2-77CD2A25356D}"/>
              </a:ext>
            </a:extLst>
          </p:cNvPr>
          <p:cNvSpPr/>
          <p:nvPr/>
        </p:nvSpPr>
        <p:spPr>
          <a:xfrm>
            <a:off x="7126605" y="3353530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: скругленные углы 19">
            <a:extLst>
              <a:ext uri="{FF2B5EF4-FFF2-40B4-BE49-F238E27FC236}">
                <a16:creationId xmlns:a16="http://schemas.microsoft.com/office/drawing/2014/main" id="{7F9C01E5-D365-4435-AF21-FC2BAF94A6B0}"/>
              </a:ext>
            </a:extLst>
          </p:cNvPr>
          <p:cNvSpPr/>
          <p:nvPr/>
        </p:nvSpPr>
        <p:spPr>
          <a:xfrm>
            <a:off x="7975473" y="3353530"/>
            <a:ext cx="780288" cy="682752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: скругленные углы 20">
            <a:extLst>
              <a:ext uri="{FF2B5EF4-FFF2-40B4-BE49-F238E27FC236}">
                <a16:creationId xmlns:a16="http://schemas.microsoft.com/office/drawing/2014/main" id="{A5846B72-6E06-4C22-8E30-E0BD69B122B9}"/>
              </a:ext>
            </a:extLst>
          </p:cNvPr>
          <p:cNvSpPr/>
          <p:nvPr/>
        </p:nvSpPr>
        <p:spPr>
          <a:xfrm>
            <a:off x="8799957" y="3353530"/>
            <a:ext cx="780288" cy="682752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A99AE313-9652-4778-8CE5-6643B1E1AC0E}"/>
              </a:ext>
            </a:extLst>
          </p:cNvPr>
          <p:cNvSpPr/>
          <p:nvPr/>
        </p:nvSpPr>
        <p:spPr>
          <a:xfrm>
            <a:off x="2560320" y="4527962"/>
            <a:ext cx="7303008" cy="68275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filter</a:t>
            </a:r>
            <a:endParaRPr lang="ru-RU" dirty="0"/>
          </a:p>
        </p:txBody>
      </p:sp>
      <p:sp>
        <p:nvSpPr>
          <p:cNvPr id="23" name="Прямоугольник: скругленные углы 22">
            <a:extLst>
              <a:ext uri="{FF2B5EF4-FFF2-40B4-BE49-F238E27FC236}">
                <a16:creationId xmlns:a16="http://schemas.microsoft.com/office/drawing/2014/main" id="{B0511BFB-E9D4-49C8-AEA3-74DFC4FF7EC2}"/>
              </a:ext>
            </a:extLst>
          </p:cNvPr>
          <p:cNvSpPr/>
          <p:nvPr/>
        </p:nvSpPr>
        <p:spPr>
          <a:xfrm>
            <a:off x="2538984" y="5446362"/>
            <a:ext cx="4023360" cy="1162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: скругленные углы 23">
            <a:extLst>
              <a:ext uri="{FF2B5EF4-FFF2-40B4-BE49-F238E27FC236}">
                <a16:creationId xmlns:a16="http://schemas.microsoft.com/office/drawing/2014/main" id="{CA0F2972-9EBB-4981-B512-9920582E93C8}"/>
              </a:ext>
            </a:extLst>
          </p:cNvPr>
          <p:cNvSpPr/>
          <p:nvPr/>
        </p:nvSpPr>
        <p:spPr>
          <a:xfrm>
            <a:off x="2855976" y="5682010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Прямоугольник: скругленные углы 25">
            <a:extLst>
              <a:ext uri="{FF2B5EF4-FFF2-40B4-BE49-F238E27FC236}">
                <a16:creationId xmlns:a16="http://schemas.microsoft.com/office/drawing/2014/main" id="{A0BAF3D8-A6F5-4E4D-A8DE-9004BA911313}"/>
              </a:ext>
            </a:extLst>
          </p:cNvPr>
          <p:cNvSpPr/>
          <p:nvPr/>
        </p:nvSpPr>
        <p:spPr>
          <a:xfrm>
            <a:off x="3749040" y="5703661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Прямоугольник: скругленные углы 26">
            <a:extLst>
              <a:ext uri="{FF2B5EF4-FFF2-40B4-BE49-F238E27FC236}">
                <a16:creationId xmlns:a16="http://schemas.microsoft.com/office/drawing/2014/main" id="{456E6D57-1B39-48DC-81E1-AE906A870576}"/>
              </a:ext>
            </a:extLst>
          </p:cNvPr>
          <p:cNvSpPr/>
          <p:nvPr/>
        </p:nvSpPr>
        <p:spPr>
          <a:xfrm>
            <a:off x="4653916" y="5703661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Прямоугольник: скругленные углы 28">
            <a:extLst>
              <a:ext uri="{FF2B5EF4-FFF2-40B4-BE49-F238E27FC236}">
                <a16:creationId xmlns:a16="http://schemas.microsoft.com/office/drawing/2014/main" id="{1AEE4E19-E05B-4BAB-A3D9-444D6AAF564E}"/>
              </a:ext>
            </a:extLst>
          </p:cNvPr>
          <p:cNvSpPr/>
          <p:nvPr/>
        </p:nvSpPr>
        <p:spPr>
          <a:xfrm>
            <a:off x="5562790" y="5667183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625561E2-D103-4D61-960C-A481CC24232D}"/>
              </a:ext>
            </a:extLst>
          </p:cNvPr>
          <p:cNvSpPr/>
          <p:nvPr/>
        </p:nvSpPr>
        <p:spPr>
          <a:xfrm>
            <a:off x="6778752" y="5682010"/>
            <a:ext cx="1679258" cy="70440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reduce</a:t>
            </a:r>
            <a:endParaRPr lang="ru-RU" dirty="0"/>
          </a:p>
        </p:txBody>
      </p:sp>
      <p:sp>
        <p:nvSpPr>
          <p:cNvPr id="33" name="Прямоугольник: скругленные углы 32">
            <a:extLst>
              <a:ext uri="{FF2B5EF4-FFF2-40B4-BE49-F238E27FC236}">
                <a16:creationId xmlns:a16="http://schemas.microsoft.com/office/drawing/2014/main" id="{C0BF6AAF-7001-4912-971F-36E12BC3C7C6}"/>
              </a:ext>
            </a:extLst>
          </p:cNvPr>
          <p:cNvSpPr/>
          <p:nvPr/>
        </p:nvSpPr>
        <p:spPr>
          <a:xfrm>
            <a:off x="8872728" y="5667183"/>
            <a:ext cx="780288" cy="682752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Стрелка: вниз 33">
            <a:extLst>
              <a:ext uri="{FF2B5EF4-FFF2-40B4-BE49-F238E27FC236}">
                <a16:creationId xmlns:a16="http://schemas.microsoft.com/office/drawing/2014/main" id="{A69CD8A7-F616-477F-8536-2D7925297DB9}"/>
              </a:ext>
            </a:extLst>
          </p:cNvPr>
          <p:cNvSpPr/>
          <p:nvPr/>
        </p:nvSpPr>
        <p:spPr>
          <a:xfrm>
            <a:off x="5789676" y="1926336"/>
            <a:ext cx="780288" cy="524256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Стрелка: вниз 34">
            <a:extLst>
              <a:ext uri="{FF2B5EF4-FFF2-40B4-BE49-F238E27FC236}">
                <a16:creationId xmlns:a16="http://schemas.microsoft.com/office/drawing/2014/main" id="{0D6760A8-7443-46E2-8992-A1F3EB8988A3}"/>
              </a:ext>
            </a:extLst>
          </p:cNvPr>
          <p:cNvSpPr/>
          <p:nvPr/>
        </p:nvSpPr>
        <p:spPr>
          <a:xfrm>
            <a:off x="5821680" y="2757536"/>
            <a:ext cx="780288" cy="524256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Стрелка: вниз 35">
            <a:extLst>
              <a:ext uri="{FF2B5EF4-FFF2-40B4-BE49-F238E27FC236}">
                <a16:creationId xmlns:a16="http://schemas.microsoft.com/office/drawing/2014/main" id="{EF223E1C-8901-4F7F-A8DD-3DF4CF818CC9}"/>
              </a:ext>
            </a:extLst>
          </p:cNvPr>
          <p:cNvSpPr/>
          <p:nvPr/>
        </p:nvSpPr>
        <p:spPr>
          <a:xfrm>
            <a:off x="5872734" y="4155424"/>
            <a:ext cx="780288" cy="524256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Стрелка: вниз 36">
            <a:extLst>
              <a:ext uri="{FF2B5EF4-FFF2-40B4-BE49-F238E27FC236}">
                <a16:creationId xmlns:a16="http://schemas.microsoft.com/office/drawing/2014/main" id="{2F0AD963-24C4-4636-A46F-688A5A00A251}"/>
              </a:ext>
            </a:extLst>
          </p:cNvPr>
          <p:cNvSpPr/>
          <p:nvPr/>
        </p:nvSpPr>
        <p:spPr>
          <a:xfrm>
            <a:off x="3770376" y="5066799"/>
            <a:ext cx="780288" cy="524256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Стрелка: вниз 37">
            <a:extLst>
              <a:ext uri="{FF2B5EF4-FFF2-40B4-BE49-F238E27FC236}">
                <a16:creationId xmlns:a16="http://schemas.microsoft.com/office/drawing/2014/main" id="{771C576C-EEC0-4DAB-823D-3B3AA9761169}"/>
              </a:ext>
            </a:extLst>
          </p:cNvPr>
          <p:cNvSpPr/>
          <p:nvPr/>
        </p:nvSpPr>
        <p:spPr>
          <a:xfrm rot="16200000">
            <a:off x="6358128" y="5782909"/>
            <a:ext cx="780288" cy="524256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Стрелка: вниз 38">
            <a:extLst>
              <a:ext uri="{FF2B5EF4-FFF2-40B4-BE49-F238E27FC236}">
                <a16:creationId xmlns:a16="http://schemas.microsoft.com/office/drawing/2014/main" id="{4B6F1246-DE55-4BA5-B9A2-7D1816116B6A}"/>
              </a:ext>
            </a:extLst>
          </p:cNvPr>
          <p:cNvSpPr/>
          <p:nvPr/>
        </p:nvSpPr>
        <p:spPr>
          <a:xfrm rot="16200000">
            <a:off x="8317802" y="5795199"/>
            <a:ext cx="780288" cy="524256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4456435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1465E2-E513-43EC-84F2-F02E85380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реализации алгоритма </a:t>
            </a:r>
            <a:br>
              <a:rPr lang="en-US" dirty="0"/>
            </a:br>
            <a:r>
              <a:rPr lang="ru-RU" dirty="0"/>
              <a:t>«</a:t>
            </a:r>
            <a:r>
              <a:rPr lang="en-US" dirty="0"/>
              <a:t>Map-Filter-Reduce</a:t>
            </a:r>
            <a:r>
              <a:rPr lang="ru-RU" dirty="0"/>
              <a:t>»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EAF2CF-E53C-45B0-B0BC-6A1E9994764A}"/>
              </a:ext>
            </a:extLst>
          </p:cNvPr>
          <p:cNvSpPr txBox="1"/>
          <p:nvPr/>
        </p:nvSpPr>
        <p:spPr>
          <a:xfrm>
            <a:off x="414671" y="2486384"/>
            <a:ext cx="11536324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functools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reduce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source = [(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),(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'b'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),(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'c'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'4'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),(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'e'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)]</a:t>
            </a:r>
          </a:p>
          <a:p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map_result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(x[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* </a:t>
            </a:r>
            <a:r>
              <a:rPr lang="en-US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(x[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])),source))</a:t>
            </a:r>
          </a:p>
          <a:p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map_result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filter_result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filter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(x) &gt;=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,map_result))</a:t>
            </a:r>
          </a:p>
          <a:p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filter_result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reduce_result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reduce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(x),filter_result,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reduce_result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E15958E8-416B-4E52-89C2-0377AB74BF0A}"/>
              </a:ext>
            </a:extLst>
          </p:cNvPr>
          <p:cNvSpPr/>
          <p:nvPr/>
        </p:nvSpPr>
        <p:spPr>
          <a:xfrm>
            <a:off x="8702495" y="1690688"/>
            <a:ext cx="3019647" cy="612648"/>
          </a:xfrm>
          <a:prstGeom prst="wedgeRectCallout">
            <a:avLst>
              <a:gd name="adj1" fmla="val -163487"/>
              <a:gd name="adj2" fmla="val 11803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Функцию </a:t>
            </a:r>
            <a:r>
              <a:rPr lang="en-US" dirty="0"/>
              <a:t>reduce() </a:t>
            </a:r>
            <a:r>
              <a:rPr lang="ru-RU" dirty="0"/>
              <a:t>необходимо импортировать</a:t>
            </a:r>
          </a:p>
        </p:txBody>
      </p:sp>
    </p:spTree>
    <p:extLst>
      <p:ext uri="{BB962C8B-B14F-4D97-AF65-F5344CB8AC3E}">
        <p14:creationId xmlns:p14="http://schemas.microsoft.com/office/powerpoint/2010/main" val="57388770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FEA5A0-4FBA-4CB8-935F-BEEB41B88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Задачи на функции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B6486E3-E072-4667-953A-B9EEA7D6B8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Напишите функцию, которая определяет является ли последовательность арифметической или геометрической. Последовательность передается в параметре в виде списка или кортежа</a:t>
            </a:r>
          </a:p>
          <a:p>
            <a:r>
              <a:rPr lang="ru-RU" dirty="0"/>
              <a:t>Напишите функцию, которая ищет подстроку в строке. Не используйте операцию </a:t>
            </a:r>
            <a:r>
              <a:rPr lang="en-US" dirty="0"/>
              <a:t>in </a:t>
            </a:r>
            <a:r>
              <a:rPr lang="ru-RU" dirty="0"/>
              <a:t>в </a:t>
            </a:r>
            <a:r>
              <a:rPr lang="en-US" dirty="0"/>
              <a:t>Python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42864104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6BAD10-F4D8-4A74-88B4-B2F934F02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Алгоритмы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9E544A7-B5EC-497C-BBCE-DD6B726FEB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Часть </a:t>
            </a:r>
            <a:r>
              <a:rPr lang="en-US" dirty="0"/>
              <a:t>II</a:t>
            </a:r>
            <a:endParaRPr lang="ru-RU" dirty="0"/>
          </a:p>
        </p:txBody>
      </p:sp>
      <p:pic>
        <p:nvPicPr>
          <p:cNvPr id="1026" name="Picture 2" descr="Схема Векторная графика - Скачать бесплатные изображения - Pixabay">
            <a:extLst>
              <a:ext uri="{FF2B5EF4-FFF2-40B4-BE49-F238E27FC236}">
                <a16:creationId xmlns:a16="http://schemas.microsoft.com/office/drawing/2014/main" id="{C6C7AB41-4900-4FA7-9955-A553F4F38B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7171" y="169678"/>
            <a:ext cx="6039332" cy="6518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7496812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AA918C-05A6-4B47-8389-ECFE93C89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текстом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AEF4E5E-C0AC-474B-8A4E-AFF19CD6C8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6</a:t>
            </a:r>
          </a:p>
        </p:txBody>
      </p:sp>
    </p:spTree>
    <p:extLst>
      <p:ext uri="{BB962C8B-B14F-4D97-AF65-F5344CB8AC3E}">
        <p14:creationId xmlns:p14="http://schemas.microsoft.com/office/powerpoint/2010/main" val="1207458558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C736A6-A88B-4EDE-B25A-E8D4E4B92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модуля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E330AEC-F854-4C19-80FE-FD7A0C5E1D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Изучить типовые алгоритмы и возможности языка </a:t>
            </a:r>
            <a:r>
              <a:rPr lang="en-US" dirty="0"/>
              <a:t>Python</a:t>
            </a:r>
            <a:r>
              <a:rPr lang="ru-RU" dirty="0"/>
              <a:t>, которые могут быть использованы при разработке бота</a:t>
            </a:r>
          </a:p>
        </p:txBody>
      </p:sp>
    </p:spTree>
    <p:extLst>
      <p:ext uri="{BB962C8B-B14F-4D97-AF65-F5344CB8AC3E}">
        <p14:creationId xmlns:p14="http://schemas.microsoft.com/office/powerpoint/2010/main" val="15426534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3EA8D3-24AE-43B9-9177-D872FFCE6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устроена программа?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1FE19E1-4B1A-4134-BB84-6BF25B2B986E}"/>
              </a:ext>
            </a:extLst>
          </p:cNvPr>
          <p:cNvSpPr/>
          <p:nvPr/>
        </p:nvSpPr>
        <p:spPr>
          <a:xfrm>
            <a:off x="2145083" y="1835038"/>
            <a:ext cx="2371061" cy="36044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r>
              <a:rPr lang="ru-RU" dirty="0"/>
              <a:t>Команды</a:t>
            </a:r>
            <a:br>
              <a:rPr lang="ru-RU" dirty="0"/>
            </a:br>
            <a:r>
              <a:rPr lang="ru-RU" dirty="0"/>
              <a:t>(то что надо делать)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36959EC9-DA08-47F7-A447-26D7D8A28626}"/>
              </a:ext>
            </a:extLst>
          </p:cNvPr>
          <p:cNvSpPr/>
          <p:nvPr/>
        </p:nvSpPr>
        <p:spPr>
          <a:xfrm>
            <a:off x="7939827" y="1835038"/>
            <a:ext cx="2371061" cy="36044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Данные</a:t>
            </a:r>
          </a:p>
          <a:p>
            <a:pPr algn="ctr"/>
            <a:r>
              <a:rPr lang="ru-RU" dirty="0"/>
              <a:t>(то, что надо запоминать)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A1B6176A-6243-440A-8490-93DCF0D06EF2}"/>
              </a:ext>
            </a:extLst>
          </p:cNvPr>
          <p:cNvSpPr/>
          <p:nvPr/>
        </p:nvSpPr>
        <p:spPr>
          <a:xfrm>
            <a:off x="2458743" y="1941448"/>
            <a:ext cx="1743739" cy="41466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ECD0AC90-01E4-40E4-A870-A3900A553801}"/>
              </a:ext>
            </a:extLst>
          </p:cNvPr>
          <p:cNvSpPr/>
          <p:nvPr/>
        </p:nvSpPr>
        <p:spPr>
          <a:xfrm>
            <a:off x="2464060" y="2515410"/>
            <a:ext cx="1743739" cy="41466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3F9390CF-6A85-4DDF-9D5B-A2511A6AC2BC}"/>
              </a:ext>
            </a:extLst>
          </p:cNvPr>
          <p:cNvSpPr/>
          <p:nvPr/>
        </p:nvSpPr>
        <p:spPr>
          <a:xfrm>
            <a:off x="2464060" y="3068583"/>
            <a:ext cx="1743739" cy="41466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FCAE2682-3056-48FB-87DA-6784DA073F24}"/>
              </a:ext>
            </a:extLst>
          </p:cNvPr>
          <p:cNvSpPr/>
          <p:nvPr/>
        </p:nvSpPr>
        <p:spPr>
          <a:xfrm>
            <a:off x="2449883" y="3642545"/>
            <a:ext cx="1743739" cy="41466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D45A5890-517C-47DF-9087-A387BD1DE8B8}"/>
              </a:ext>
            </a:extLst>
          </p:cNvPr>
          <p:cNvSpPr/>
          <p:nvPr/>
        </p:nvSpPr>
        <p:spPr>
          <a:xfrm>
            <a:off x="2458743" y="4227335"/>
            <a:ext cx="1743739" cy="41466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Стрелка: вниз 10">
            <a:extLst>
              <a:ext uri="{FF2B5EF4-FFF2-40B4-BE49-F238E27FC236}">
                <a16:creationId xmlns:a16="http://schemas.microsoft.com/office/drawing/2014/main" id="{51F15B7B-8CDA-43F7-BF11-A816D2478477}"/>
              </a:ext>
            </a:extLst>
          </p:cNvPr>
          <p:cNvSpPr/>
          <p:nvPr/>
        </p:nvSpPr>
        <p:spPr>
          <a:xfrm>
            <a:off x="1053473" y="1835038"/>
            <a:ext cx="691117" cy="40511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Порядок </a:t>
            </a:r>
          </a:p>
          <a:p>
            <a:pPr algn="ctr"/>
            <a:r>
              <a:rPr lang="ru-RU" sz="1400" dirty="0"/>
              <a:t> выполнения</a:t>
            </a:r>
          </a:p>
        </p:txBody>
      </p:sp>
      <p:sp>
        <p:nvSpPr>
          <p:cNvPr id="12" name="Стрелка: вправо 11">
            <a:extLst>
              <a:ext uri="{FF2B5EF4-FFF2-40B4-BE49-F238E27FC236}">
                <a16:creationId xmlns:a16="http://schemas.microsoft.com/office/drawing/2014/main" id="{3FAFE39F-B025-4FE2-A3EA-E30BF9B4253C}"/>
              </a:ext>
            </a:extLst>
          </p:cNvPr>
          <p:cNvSpPr/>
          <p:nvPr/>
        </p:nvSpPr>
        <p:spPr>
          <a:xfrm>
            <a:off x="4383237" y="1797908"/>
            <a:ext cx="3891516" cy="8401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Присваивание значения</a:t>
            </a:r>
          </a:p>
        </p:txBody>
      </p:sp>
      <p:sp>
        <p:nvSpPr>
          <p:cNvPr id="13" name="Стрелка: вправо 12">
            <a:extLst>
              <a:ext uri="{FF2B5EF4-FFF2-40B4-BE49-F238E27FC236}">
                <a16:creationId xmlns:a16="http://schemas.microsoft.com/office/drawing/2014/main" id="{6D752FAB-8B39-4181-A428-5CCF04BF2E55}"/>
              </a:ext>
            </a:extLst>
          </p:cNvPr>
          <p:cNvSpPr/>
          <p:nvPr/>
        </p:nvSpPr>
        <p:spPr>
          <a:xfrm flipH="1">
            <a:off x="4282228" y="4221933"/>
            <a:ext cx="3891516" cy="8401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Чтение значения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FBEF121-7511-457C-8991-D4ED10C1ED09}"/>
              </a:ext>
            </a:extLst>
          </p:cNvPr>
          <p:cNvSpPr txBox="1"/>
          <p:nvPr/>
        </p:nvSpPr>
        <p:spPr>
          <a:xfrm>
            <a:off x="8274753" y="5535057"/>
            <a:ext cx="19655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переменные,</a:t>
            </a:r>
            <a:br>
              <a:rPr lang="ru-RU" dirty="0"/>
            </a:br>
            <a:r>
              <a:rPr lang="ru-RU" dirty="0"/>
              <a:t>структуры данных</a:t>
            </a:r>
          </a:p>
        </p:txBody>
      </p:sp>
    </p:spTree>
    <p:extLst>
      <p:ext uri="{BB962C8B-B14F-4D97-AF65-F5344CB8AC3E}">
        <p14:creationId xmlns:p14="http://schemas.microsoft.com/office/powerpoint/2010/main" val="1320950089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B86CC5-6D77-4C38-A663-424706A69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7B2E93D-7199-4787-9223-E63913959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Выдаем случайные приветствия:</a:t>
            </a:r>
          </a:p>
          <a:p>
            <a:pPr lvl="1"/>
            <a:r>
              <a:rPr lang="ru-RU" dirty="0"/>
              <a:t>Текст случайных приветствий мы храним в текстовом файле</a:t>
            </a:r>
          </a:p>
          <a:p>
            <a:pPr lvl="1"/>
            <a:r>
              <a:rPr lang="ru-RU" dirty="0"/>
              <a:t>Нам необходимо прочитать строки, выбрать случайную из них и вернуть нашему боту, который отправит их пользователю</a:t>
            </a:r>
          </a:p>
        </p:txBody>
      </p:sp>
    </p:spTree>
    <p:extLst>
      <p:ext uri="{BB962C8B-B14F-4D97-AF65-F5344CB8AC3E}">
        <p14:creationId xmlns:p14="http://schemas.microsoft.com/office/powerpoint/2010/main" val="963926448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478325-00CC-4420-95E3-1AFE08E54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Работа с файлами. Открытие файла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EE7B12C-C592-48DE-A5BC-9D1621ACBC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r>
              <a:rPr lang="en-US" dirty="0"/>
              <a:t>open(“</a:t>
            </a:r>
            <a:r>
              <a:rPr lang="ru-RU" dirty="0"/>
              <a:t>имя файла</a:t>
            </a:r>
            <a:r>
              <a:rPr lang="en-US" dirty="0"/>
              <a:t>”</a:t>
            </a:r>
            <a:r>
              <a:rPr lang="ru-RU" dirty="0"/>
              <a:t>,</a:t>
            </a:r>
            <a:r>
              <a:rPr lang="en-US" dirty="0"/>
              <a:t>”</a:t>
            </a:r>
            <a:r>
              <a:rPr lang="ru-RU" dirty="0"/>
              <a:t>РЕЖИМ ОТКРЫТИЯ ФАЙЛА</a:t>
            </a:r>
            <a:r>
              <a:rPr lang="en-US" dirty="0"/>
              <a:t>”)</a:t>
            </a:r>
            <a:r>
              <a:rPr lang="ru-RU" dirty="0"/>
              <a:t> – открывает файл на чтение или запись. Возвращает объект файла, через который вы получаете доступ к содержимому файла</a:t>
            </a:r>
          </a:p>
          <a:p>
            <a:r>
              <a:rPr lang="ru-RU" dirty="0"/>
              <a:t>Режимы открытия файла:</a:t>
            </a:r>
          </a:p>
          <a:p>
            <a:pPr lvl="1"/>
            <a:endParaRPr lang="ru-RU" dirty="0"/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BCBF93F1-2BA3-476C-8192-1F7E433AFA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1230900"/>
              </p:ext>
            </p:extLst>
          </p:nvPr>
        </p:nvGraphicFramePr>
        <p:xfrm>
          <a:off x="1893776" y="3239076"/>
          <a:ext cx="8128000" cy="350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8521">
                  <a:extLst>
                    <a:ext uri="{9D8B030D-6E8A-4147-A177-3AD203B41FA5}">
                      <a16:colId xmlns:a16="http://schemas.microsoft.com/office/drawing/2014/main" val="869377024"/>
                    </a:ext>
                  </a:extLst>
                </a:gridCol>
                <a:gridCol w="6789479">
                  <a:extLst>
                    <a:ext uri="{9D8B030D-6E8A-4147-A177-3AD203B41FA5}">
                      <a16:colId xmlns:a16="http://schemas.microsoft.com/office/drawing/2014/main" val="30996479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Режим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5474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'r'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открытие на чтение (является значением по умолчанию).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19886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'w'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открытие на запись, содержимое файла удаляется, если файла не существует, создается новый.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4914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'x'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открытие на запись, если файла не существует, иначе исключение.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6052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'a'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открытие на дозапись, информация добавляется в конец файла.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0164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'b'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открытие в двоичном режиме.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865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't'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открытие в текстовом режиме (является значением по умолчанию).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0840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'+'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открытие на чтение и запись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9687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6876042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17F420-FAE2-4318-9603-0228A6224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 с файлами. Чтение из файла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2FA3FB-AC0C-41B6-98A0-126FE3B07BA2}"/>
              </a:ext>
            </a:extLst>
          </p:cNvPr>
          <p:cNvSpPr txBox="1"/>
          <p:nvPr/>
        </p:nvSpPr>
        <p:spPr>
          <a:xfrm>
            <a:off x="337583" y="2690889"/>
            <a:ext cx="418125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'sandbox.txt'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text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f.read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(text)</a:t>
            </a:r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167AC0E6-3420-425D-AF56-8A4E11A9ABFD}"/>
              </a:ext>
            </a:extLst>
          </p:cNvPr>
          <p:cNvCxnSpPr/>
          <p:nvPr/>
        </p:nvCxnSpPr>
        <p:spPr>
          <a:xfrm>
            <a:off x="4306186" y="1562986"/>
            <a:ext cx="0" cy="47314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A6ADCB8-94DA-4C3E-8A65-96B8A72EC809}"/>
              </a:ext>
            </a:extLst>
          </p:cNvPr>
          <p:cNvSpPr txBox="1"/>
          <p:nvPr/>
        </p:nvSpPr>
        <p:spPr>
          <a:xfrm>
            <a:off x="4515295" y="2690889"/>
            <a:ext cx="767670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codecs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codecs.open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'sandbox.txt'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r’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encoding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'utf8'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text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f.read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(text)</a:t>
            </a:r>
          </a:p>
        </p:txBody>
      </p:sp>
      <p:sp>
        <p:nvSpPr>
          <p:cNvPr id="10" name="Облачко с текстом: прямоугольное 9">
            <a:extLst>
              <a:ext uri="{FF2B5EF4-FFF2-40B4-BE49-F238E27FC236}">
                <a16:creationId xmlns:a16="http://schemas.microsoft.com/office/drawing/2014/main" id="{C1DFE8B1-078A-437A-87F7-57C68326F40D}"/>
              </a:ext>
            </a:extLst>
          </p:cNvPr>
          <p:cNvSpPr/>
          <p:nvPr/>
        </p:nvSpPr>
        <p:spPr>
          <a:xfrm>
            <a:off x="935665" y="5816009"/>
            <a:ext cx="2434856" cy="776177"/>
          </a:xfrm>
          <a:prstGeom prst="wedgeRectCallout">
            <a:avLst>
              <a:gd name="adj1" fmla="val -7733"/>
              <a:gd name="adj2" fmla="val -2320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Чтение файла обычной кодировки</a:t>
            </a:r>
          </a:p>
        </p:txBody>
      </p:sp>
      <p:sp>
        <p:nvSpPr>
          <p:cNvPr id="11" name="Облачко с текстом: прямоугольное 10">
            <a:extLst>
              <a:ext uri="{FF2B5EF4-FFF2-40B4-BE49-F238E27FC236}">
                <a16:creationId xmlns:a16="http://schemas.microsoft.com/office/drawing/2014/main" id="{296AA80B-B6D8-4579-BD54-EA2DCF30740C}"/>
              </a:ext>
            </a:extLst>
          </p:cNvPr>
          <p:cNvSpPr/>
          <p:nvPr/>
        </p:nvSpPr>
        <p:spPr>
          <a:xfrm>
            <a:off x="7448109" y="5816009"/>
            <a:ext cx="2434856" cy="776177"/>
          </a:xfrm>
          <a:prstGeom prst="wedgeRectCallout">
            <a:avLst>
              <a:gd name="adj1" fmla="val -65812"/>
              <a:gd name="adj2" fmla="val -2662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Чтение файла кодировки </a:t>
            </a:r>
            <a:r>
              <a:rPr lang="en-US" dirty="0"/>
              <a:t>utr-8 (</a:t>
            </a:r>
            <a:r>
              <a:rPr lang="ru-RU" dirty="0"/>
              <a:t>кириллица и пр.)</a:t>
            </a:r>
          </a:p>
        </p:txBody>
      </p:sp>
    </p:spTree>
    <p:extLst>
      <p:ext uri="{BB962C8B-B14F-4D97-AF65-F5344CB8AC3E}">
        <p14:creationId xmlns:p14="http://schemas.microsoft.com/office/powerpoint/2010/main" val="1620453357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FB3EE7-0CDF-4D0F-A907-5E99BD6BA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файлом. Чтение из файла. Оператор </a:t>
            </a:r>
            <a:r>
              <a:rPr lang="en-US" dirty="0"/>
              <a:t>for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FD2AAF-F060-4228-8184-8FB7F9E064BC}"/>
              </a:ext>
            </a:extLst>
          </p:cNvPr>
          <p:cNvSpPr txBox="1"/>
          <p:nvPr/>
        </p:nvSpPr>
        <p:spPr>
          <a:xfrm>
            <a:off x="305686" y="2818479"/>
            <a:ext cx="448959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sandbox.txt'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current_line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current_line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7B56EBEA-81E8-4009-A774-110F1B2824FF}"/>
              </a:ext>
            </a:extLst>
          </p:cNvPr>
          <p:cNvCxnSpPr/>
          <p:nvPr/>
        </p:nvCxnSpPr>
        <p:spPr>
          <a:xfrm>
            <a:off x="4795284" y="2020186"/>
            <a:ext cx="0" cy="45613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CE5721D-28C5-403B-A793-E2327FA5AC32}"/>
              </a:ext>
            </a:extLst>
          </p:cNvPr>
          <p:cNvSpPr txBox="1"/>
          <p:nvPr/>
        </p:nvSpPr>
        <p:spPr>
          <a:xfrm>
            <a:off x="5100983" y="2818479"/>
            <a:ext cx="709101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codecs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codecs.open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'sandbox.txt'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'utf-8'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current_line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current_line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0" name="Облачко с текстом: прямоугольное 9">
            <a:extLst>
              <a:ext uri="{FF2B5EF4-FFF2-40B4-BE49-F238E27FC236}">
                <a16:creationId xmlns:a16="http://schemas.microsoft.com/office/drawing/2014/main" id="{99EF36BF-3360-4786-9D26-87767E4C0950}"/>
              </a:ext>
            </a:extLst>
          </p:cNvPr>
          <p:cNvSpPr/>
          <p:nvPr/>
        </p:nvSpPr>
        <p:spPr>
          <a:xfrm>
            <a:off x="935665" y="5816009"/>
            <a:ext cx="2434856" cy="776177"/>
          </a:xfrm>
          <a:prstGeom prst="wedgeRectCallout">
            <a:avLst>
              <a:gd name="adj1" fmla="val -7733"/>
              <a:gd name="adj2" fmla="val -2320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Чтение файла обычной кодировки</a:t>
            </a:r>
          </a:p>
        </p:txBody>
      </p:sp>
      <p:sp>
        <p:nvSpPr>
          <p:cNvPr id="12" name="Облачко с текстом: прямоугольное 11">
            <a:extLst>
              <a:ext uri="{FF2B5EF4-FFF2-40B4-BE49-F238E27FC236}">
                <a16:creationId xmlns:a16="http://schemas.microsoft.com/office/drawing/2014/main" id="{41CE54C4-2DD0-4375-BAB9-B6FC7545BF2D}"/>
              </a:ext>
            </a:extLst>
          </p:cNvPr>
          <p:cNvSpPr/>
          <p:nvPr/>
        </p:nvSpPr>
        <p:spPr>
          <a:xfrm>
            <a:off x="7448109" y="5816009"/>
            <a:ext cx="2434856" cy="776177"/>
          </a:xfrm>
          <a:prstGeom prst="wedgeRectCallout">
            <a:avLst>
              <a:gd name="adj1" fmla="val -65812"/>
              <a:gd name="adj2" fmla="val -2662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Чтение файла кодировки </a:t>
            </a:r>
            <a:r>
              <a:rPr lang="en-US" dirty="0"/>
              <a:t>utr-8 (</a:t>
            </a:r>
            <a:r>
              <a:rPr lang="ru-RU" dirty="0"/>
              <a:t>кириллица и пр.)</a:t>
            </a:r>
          </a:p>
        </p:txBody>
      </p:sp>
    </p:spTree>
    <p:extLst>
      <p:ext uri="{BB962C8B-B14F-4D97-AF65-F5344CB8AC3E}">
        <p14:creationId xmlns:p14="http://schemas.microsoft.com/office/powerpoint/2010/main" val="406251339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ED920C-2DEF-4FC7-80A3-CDD328685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файлом. Запись в файл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998C3C-926F-4B7B-9BFD-B65C22E9548D}"/>
              </a:ext>
            </a:extLst>
          </p:cNvPr>
          <p:cNvSpPr txBox="1"/>
          <p:nvPr/>
        </p:nvSpPr>
        <p:spPr>
          <a:xfrm>
            <a:off x="2389667" y="1999496"/>
            <a:ext cx="75836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buf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Это строка текста,</a:t>
            </a:r>
            <a:r>
              <a:rPr lang="ru-RU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которая будет записана в файл"</a:t>
            </a:r>
            <a:endParaRPr lang="ru-R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322444-5711-43C5-AD4A-427178039D95}"/>
              </a:ext>
            </a:extLst>
          </p:cNvPr>
          <p:cNvSpPr txBox="1"/>
          <p:nvPr/>
        </p:nvSpPr>
        <p:spPr>
          <a:xfrm>
            <a:off x="83730" y="3105834"/>
            <a:ext cx="421182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test.txt'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'w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f.write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buf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FF991F0C-997D-44E2-8D22-7C451F2324F8}"/>
              </a:ext>
            </a:extLst>
          </p:cNvPr>
          <p:cNvCxnSpPr/>
          <p:nvPr/>
        </p:nvCxnSpPr>
        <p:spPr>
          <a:xfrm>
            <a:off x="4444409" y="2573079"/>
            <a:ext cx="0" cy="38808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A67E5B4-12FE-416C-9859-EAE1CA14552F}"/>
              </a:ext>
            </a:extLst>
          </p:cNvPr>
          <p:cNvSpPr txBox="1"/>
          <p:nvPr/>
        </p:nvSpPr>
        <p:spPr>
          <a:xfrm>
            <a:off x="4877685" y="3013501"/>
            <a:ext cx="673306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codecs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codecs.open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'test.txt'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'w'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'utf-8'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f.write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buf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</p:txBody>
      </p:sp>
      <p:sp>
        <p:nvSpPr>
          <p:cNvPr id="12" name="Облачко с текстом: прямоугольное 11">
            <a:extLst>
              <a:ext uri="{FF2B5EF4-FFF2-40B4-BE49-F238E27FC236}">
                <a16:creationId xmlns:a16="http://schemas.microsoft.com/office/drawing/2014/main" id="{81298135-149E-45F6-B3F1-28947B2A3668}"/>
              </a:ext>
            </a:extLst>
          </p:cNvPr>
          <p:cNvSpPr/>
          <p:nvPr/>
        </p:nvSpPr>
        <p:spPr>
          <a:xfrm>
            <a:off x="935665" y="5816009"/>
            <a:ext cx="2434856" cy="776177"/>
          </a:xfrm>
          <a:prstGeom prst="wedgeRectCallout">
            <a:avLst>
              <a:gd name="adj1" fmla="val -7733"/>
              <a:gd name="adj2" fmla="val -2320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запись файла обычной кодировки</a:t>
            </a:r>
          </a:p>
        </p:txBody>
      </p:sp>
      <p:sp>
        <p:nvSpPr>
          <p:cNvPr id="14" name="Облачко с текстом: прямоугольное 13">
            <a:extLst>
              <a:ext uri="{FF2B5EF4-FFF2-40B4-BE49-F238E27FC236}">
                <a16:creationId xmlns:a16="http://schemas.microsoft.com/office/drawing/2014/main" id="{589D9056-1749-4C60-8D94-69C9FC426840}"/>
              </a:ext>
            </a:extLst>
          </p:cNvPr>
          <p:cNvSpPr/>
          <p:nvPr/>
        </p:nvSpPr>
        <p:spPr>
          <a:xfrm>
            <a:off x="7448109" y="5816009"/>
            <a:ext cx="2434856" cy="776177"/>
          </a:xfrm>
          <a:prstGeom prst="wedgeRectCallout">
            <a:avLst>
              <a:gd name="adj1" fmla="val -65812"/>
              <a:gd name="adj2" fmla="val -2662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запись файла кодировки </a:t>
            </a:r>
            <a:r>
              <a:rPr lang="en-US" dirty="0"/>
              <a:t>utr-8 (</a:t>
            </a:r>
            <a:r>
              <a:rPr lang="ru-RU" dirty="0"/>
              <a:t>кириллица и пр.)</a:t>
            </a:r>
          </a:p>
        </p:txBody>
      </p:sp>
    </p:spTree>
    <p:extLst>
      <p:ext uri="{BB962C8B-B14F-4D97-AF65-F5344CB8AC3E}">
        <p14:creationId xmlns:p14="http://schemas.microsoft.com/office/powerpoint/2010/main" val="3988353019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B4286A-125E-4AEC-A6D8-C097C04C5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файлом. </a:t>
            </a:r>
            <a:r>
              <a:rPr lang="ru-RU" dirty="0" err="1"/>
              <a:t>Сериализация</a:t>
            </a:r>
            <a:r>
              <a:rPr lang="ru-RU" dirty="0"/>
              <a:t> и </a:t>
            </a:r>
            <a:r>
              <a:rPr lang="ru-RU" dirty="0" err="1"/>
              <a:t>десериализация</a:t>
            </a:r>
            <a:r>
              <a:rPr lang="ru-RU" dirty="0"/>
              <a:t> структур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E7838AE-339C-4240-BC69-22DDD13C4D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</a:t>
            </a:r>
            <a:r>
              <a:rPr lang="ru-RU" dirty="0"/>
              <a:t>позволяет сохранить любую структуру памяти на диск и при необходимости снова ее прочитать и восстановить в оперативной памяти</a:t>
            </a:r>
          </a:p>
          <a:p>
            <a:r>
              <a:rPr lang="ru-RU" dirty="0"/>
              <a:t>Любая структура данных имеет состояние – совокупность значений всех ее элементов в данный момент времени</a:t>
            </a:r>
          </a:p>
          <a:p>
            <a:r>
              <a:rPr lang="ru-RU" dirty="0" err="1"/>
              <a:t>Сериализация</a:t>
            </a:r>
            <a:r>
              <a:rPr lang="ru-RU" dirty="0"/>
              <a:t> – сохранения состояния структуры данных в долговременной памяти (диск и т.д.)</a:t>
            </a:r>
          </a:p>
          <a:p>
            <a:r>
              <a:rPr lang="ru-RU" dirty="0" err="1"/>
              <a:t>Десериализация</a:t>
            </a:r>
            <a:r>
              <a:rPr lang="ru-RU" dirty="0"/>
              <a:t> – создание структуры данных на основе ранее сохраненной в процессе </a:t>
            </a:r>
            <a:r>
              <a:rPr lang="ru-RU" dirty="0" err="1"/>
              <a:t>сериализации</a:t>
            </a:r>
            <a:r>
              <a:rPr lang="ru-RU" dirty="0"/>
              <a:t> информации</a:t>
            </a:r>
          </a:p>
        </p:txBody>
      </p:sp>
    </p:spTree>
    <p:extLst>
      <p:ext uri="{BB962C8B-B14F-4D97-AF65-F5344CB8AC3E}">
        <p14:creationId xmlns:p14="http://schemas.microsoft.com/office/powerpoint/2010/main" val="3216991438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C88495-5343-4EA2-8CCF-55A84FF4D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файлом. </a:t>
            </a:r>
            <a:r>
              <a:rPr lang="ru-RU" dirty="0" err="1"/>
              <a:t>Сериализация</a:t>
            </a:r>
            <a:r>
              <a:rPr lang="ru-RU" dirty="0"/>
              <a:t> и </a:t>
            </a:r>
            <a:r>
              <a:rPr lang="ru-RU" dirty="0" err="1"/>
              <a:t>десериализация</a:t>
            </a:r>
            <a:r>
              <a:rPr lang="ru-RU" dirty="0"/>
              <a:t> структур данных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514477-1C5E-4BDD-A8B7-7617F07963C4}"/>
              </a:ext>
            </a:extLst>
          </p:cNvPr>
          <p:cNvSpPr txBox="1"/>
          <p:nvPr/>
        </p:nvSpPr>
        <p:spPr>
          <a:xfrm>
            <a:off x="1267489" y="2614252"/>
            <a:ext cx="8104667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pickle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source = 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'test-list.bin'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wb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pickle.dump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source,f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'test-list.bin'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destination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pickle.load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(f)    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(source)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(destination)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F2C05D9F-0193-4615-9740-582AA53DAD23}"/>
              </a:ext>
            </a:extLst>
          </p:cNvPr>
          <p:cNvSpPr/>
          <p:nvPr/>
        </p:nvSpPr>
        <p:spPr>
          <a:xfrm>
            <a:off x="8123274" y="1903228"/>
            <a:ext cx="2775098" cy="1010093"/>
          </a:xfrm>
          <a:prstGeom prst="wedgeRectCallout">
            <a:avLst>
              <a:gd name="adj1" fmla="val -227730"/>
              <a:gd name="adj2" fmla="val 351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Библиотека, сохраняющая</a:t>
            </a:r>
            <a:br>
              <a:rPr lang="ru-RU" dirty="0"/>
            </a:br>
            <a:r>
              <a:rPr lang="ru-RU" dirty="0"/>
              <a:t>произвольную структуру данных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7FA55662-FE55-4BAF-B159-B07956417DDC}"/>
              </a:ext>
            </a:extLst>
          </p:cNvPr>
          <p:cNvSpPr/>
          <p:nvPr/>
        </p:nvSpPr>
        <p:spPr>
          <a:xfrm>
            <a:off x="8197702" y="3721395"/>
            <a:ext cx="2775098" cy="612648"/>
          </a:xfrm>
          <a:prstGeom prst="wedgeRectCallout">
            <a:avLst>
              <a:gd name="adj1" fmla="val -176370"/>
              <a:gd name="adj2" fmla="val -1241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/>
              <a:t>Сериализация</a:t>
            </a:r>
            <a:r>
              <a:rPr lang="ru-RU" dirty="0"/>
              <a:t> структуры данных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A75392B3-2C47-4444-968B-E3DFC3072F9D}"/>
              </a:ext>
            </a:extLst>
          </p:cNvPr>
          <p:cNvSpPr/>
          <p:nvPr/>
        </p:nvSpPr>
        <p:spPr>
          <a:xfrm>
            <a:off x="8197702" y="5337544"/>
            <a:ext cx="2775098" cy="612648"/>
          </a:xfrm>
          <a:prstGeom prst="wedgeRectCallout">
            <a:avLst>
              <a:gd name="adj1" fmla="val -147635"/>
              <a:gd name="adj2" fmla="val -957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/>
              <a:t>Десериализация</a:t>
            </a:r>
            <a:r>
              <a:rPr lang="ru-RU" dirty="0"/>
              <a:t> структуры данных</a:t>
            </a:r>
          </a:p>
        </p:txBody>
      </p:sp>
    </p:spTree>
    <p:extLst>
      <p:ext uri="{BB962C8B-B14F-4D97-AF65-F5344CB8AC3E}">
        <p14:creationId xmlns:p14="http://schemas.microsoft.com/office/powerpoint/2010/main" val="1249559580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45261A-BF5D-4040-9557-3BDEDC9E0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файлом. </a:t>
            </a:r>
            <a:r>
              <a:rPr lang="ru-RU" dirty="0" err="1"/>
              <a:t>Сериализация</a:t>
            </a:r>
            <a:r>
              <a:rPr lang="ru-RU" dirty="0"/>
              <a:t> и </a:t>
            </a:r>
            <a:r>
              <a:rPr lang="ru-RU" dirty="0" err="1"/>
              <a:t>десериализация</a:t>
            </a:r>
            <a:r>
              <a:rPr lang="ru-RU" dirty="0"/>
              <a:t> структур данных в </a:t>
            </a:r>
            <a:r>
              <a:rPr lang="en-US" dirty="0"/>
              <a:t>JSON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8A72477-C198-4E99-B948-FA21A01437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15687"/>
          </a:xfrm>
        </p:spPr>
        <p:txBody>
          <a:bodyPr/>
          <a:lstStyle/>
          <a:p>
            <a:r>
              <a:rPr lang="en-US" dirty="0"/>
              <a:t>JSON – </a:t>
            </a:r>
            <a:r>
              <a:rPr lang="en-US" dirty="0" err="1"/>
              <a:t>Javascript</a:t>
            </a:r>
            <a:r>
              <a:rPr lang="en-US" dirty="0"/>
              <a:t> Object Notation – </a:t>
            </a:r>
            <a:r>
              <a:rPr lang="ru-RU" dirty="0"/>
              <a:t>универсальный формат данных, позволяющий обмениваться данными между разными программами, написанными на разных языках</a:t>
            </a:r>
            <a:endParaRPr lang="en-US" dirty="0"/>
          </a:p>
          <a:p>
            <a:r>
              <a:rPr lang="ru-RU" dirty="0"/>
              <a:t>Список сохраняется как последовательность в </a:t>
            </a:r>
            <a:r>
              <a:rPr lang="en-US" dirty="0"/>
              <a:t>[ </a:t>
            </a:r>
            <a:r>
              <a:rPr lang="ru-RU" dirty="0"/>
              <a:t>и </a:t>
            </a:r>
            <a:r>
              <a:rPr lang="en-US" dirty="0"/>
              <a:t>] </a:t>
            </a:r>
            <a:r>
              <a:rPr lang="ru-RU" dirty="0"/>
              <a:t>скобках</a:t>
            </a:r>
          </a:p>
          <a:p>
            <a:r>
              <a:rPr lang="ru-RU" dirty="0"/>
              <a:t>Словари и пользовательские структуры данных сохраняются как набор ключ-значения в </a:t>
            </a:r>
            <a:r>
              <a:rPr lang="en-US" dirty="0"/>
              <a:t>{ </a:t>
            </a:r>
            <a:r>
              <a:rPr lang="ru-RU" dirty="0"/>
              <a:t>и </a:t>
            </a:r>
            <a:r>
              <a:rPr lang="en-US" dirty="0"/>
              <a:t>} </a:t>
            </a:r>
            <a:r>
              <a:rPr lang="ru-RU" dirty="0"/>
              <a:t>скобках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39194170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45261A-BF5D-4040-9557-3BDEDC9E0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файлом. </a:t>
            </a:r>
            <a:r>
              <a:rPr lang="ru-RU" dirty="0" err="1"/>
              <a:t>Сериализация</a:t>
            </a:r>
            <a:r>
              <a:rPr lang="ru-RU" dirty="0"/>
              <a:t> и </a:t>
            </a:r>
            <a:r>
              <a:rPr lang="ru-RU" dirty="0" err="1"/>
              <a:t>десериализация</a:t>
            </a:r>
            <a:r>
              <a:rPr lang="ru-RU" dirty="0"/>
              <a:t> структур данных в </a:t>
            </a:r>
            <a:r>
              <a:rPr lang="en-US" dirty="0"/>
              <a:t>JSON</a:t>
            </a:r>
            <a:endParaRPr lang="ru-RU" dirty="0"/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37CED992-8DCB-4EFC-A1BB-E14E28008C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096137"/>
              </p:ext>
            </p:extLst>
          </p:nvPr>
        </p:nvGraphicFramePr>
        <p:xfrm>
          <a:off x="1880191" y="2208397"/>
          <a:ext cx="70104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547898327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119935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JSON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Python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1384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effectLst/>
                        </a:rPr>
                        <a:t>object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effectLst/>
                        </a:rPr>
                        <a:t>dictionary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1736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array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list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1016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string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string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8996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integer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integer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0776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real 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float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1391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true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True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6829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3376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null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None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8563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Текст ячейки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Текст ячейки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57688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1354494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45261A-BF5D-4040-9557-3BDEDC9E0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файлом. </a:t>
            </a:r>
            <a:r>
              <a:rPr lang="ru-RU" dirty="0" err="1"/>
              <a:t>Сериализация</a:t>
            </a:r>
            <a:r>
              <a:rPr lang="ru-RU" dirty="0"/>
              <a:t> и </a:t>
            </a:r>
            <a:r>
              <a:rPr lang="ru-RU" dirty="0" err="1"/>
              <a:t>десериализация</a:t>
            </a:r>
            <a:r>
              <a:rPr lang="ru-RU" dirty="0"/>
              <a:t> структур данных в </a:t>
            </a:r>
            <a:r>
              <a:rPr lang="en-US" dirty="0"/>
              <a:t>JSON</a:t>
            </a:r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9423E9-94FC-4E2C-953F-2A5208577AE3}"/>
              </a:ext>
            </a:extLst>
          </p:cNvPr>
          <p:cNvSpPr txBox="1"/>
          <p:nvPr/>
        </p:nvSpPr>
        <p:spPr>
          <a:xfrm>
            <a:off x="316318" y="2252467"/>
            <a:ext cx="7328491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json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 = 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"name"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"age"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49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"location"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Melburne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test.json"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'w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json.dump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d,j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   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test.json'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d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json.load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(j)    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7E410A8D-0CA5-4ED4-B7BE-7F0B749859A1}"/>
              </a:ext>
            </a:extLst>
          </p:cNvPr>
          <p:cNvCxnSpPr/>
          <p:nvPr/>
        </p:nvCxnSpPr>
        <p:spPr>
          <a:xfrm>
            <a:off x="7421526" y="1690688"/>
            <a:ext cx="0" cy="50609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C86182A-8A55-4F61-8FD9-8F5E224814C5}"/>
              </a:ext>
            </a:extLst>
          </p:cNvPr>
          <p:cNvSpPr txBox="1"/>
          <p:nvPr/>
        </p:nvSpPr>
        <p:spPr>
          <a:xfrm>
            <a:off x="7818854" y="2999509"/>
            <a:ext cx="38826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"name"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"age"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49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"location"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Melburne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" name="Облачко с текстом: прямоугольное 11">
            <a:extLst>
              <a:ext uri="{FF2B5EF4-FFF2-40B4-BE49-F238E27FC236}">
                <a16:creationId xmlns:a16="http://schemas.microsoft.com/office/drawing/2014/main" id="{542B3C87-F908-4382-A8FD-569D85F61A49}"/>
              </a:ext>
            </a:extLst>
          </p:cNvPr>
          <p:cNvSpPr/>
          <p:nvPr/>
        </p:nvSpPr>
        <p:spPr>
          <a:xfrm>
            <a:off x="8773885" y="5519057"/>
            <a:ext cx="1894113" cy="612648"/>
          </a:xfrm>
          <a:prstGeom prst="wedgeRectCallout">
            <a:avLst>
              <a:gd name="adj1" fmla="val -20833"/>
              <a:gd name="adj2" fmla="val -20402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test.json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8609886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3169</TotalTime>
  <Words>5528</Words>
  <Application>Microsoft Office PowerPoint</Application>
  <PresentationFormat>Широкоэкранный</PresentationFormat>
  <Paragraphs>886</Paragraphs>
  <Slides>105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105</vt:i4>
      </vt:variant>
    </vt:vector>
  </HeadingPairs>
  <TitlesOfParts>
    <vt:vector size="111" baseType="lpstr">
      <vt:lpstr>Arial</vt:lpstr>
      <vt:lpstr>Calibri</vt:lpstr>
      <vt:lpstr>Calibri Light</vt:lpstr>
      <vt:lpstr>Consolas</vt:lpstr>
      <vt:lpstr>Liberation Serif</vt:lpstr>
      <vt:lpstr>Тема Office</vt:lpstr>
      <vt:lpstr>Основы алгоритмизации и программирования для разработки ботов для телеграмм</vt:lpstr>
      <vt:lpstr>Цель тренинга</vt:lpstr>
      <vt:lpstr>Постановка примера</vt:lpstr>
      <vt:lpstr>Элементарное программирование</vt:lpstr>
      <vt:lpstr>Базовые  основы Python</vt:lpstr>
      <vt:lpstr>Базовые основы Python</vt:lpstr>
      <vt:lpstr>История Python</vt:lpstr>
      <vt:lpstr>Первая программа</vt:lpstr>
      <vt:lpstr>Как устроена программа?</vt:lpstr>
      <vt:lpstr>Имена переменных</vt:lpstr>
      <vt:lpstr>Пример посложней</vt:lpstr>
      <vt:lpstr>Изучаем законы физики…</vt:lpstr>
      <vt:lpstr>Отступы в Python</vt:lpstr>
      <vt:lpstr>Отступы в Python</vt:lpstr>
      <vt:lpstr>Итоги модуля 1</vt:lpstr>
      <vt:lpstr>Средства разработки в Python</vt:lpstr>
      <vt:lpstr>Средства разработки Python</vt:lpstr>
      <vt:lpstr>Интерпретатор командной строки</vt:lpstr>
      <vt:lpstr>Интерпретатор командной строки</vt:lpstr>
      <vt:lpstr>PyCharm</vt:lpstr>
      <vt:lpstr>PyCharm</vt:lpstr>
      <vt:lpstr>Visual Studio Code</vt:lpstr>
      <vt:lpstr>Visual Studio Code</vt:lpstr>
      <vt:lpstr>Visual Studio Code</vt:lpstr>
      <vt:lpstr>Элементарные структуры данных</vt:lpstr>
      <vt:lpstr>Элементарные структуры данных</vt:lpstr>
      <vt:lpstr>Определение типа данных</vt:lpstr>
      <vt:lpstr>Переменные</vt:lpstr>
      <vt:lpstr>Переменные</vt:lpstr>
      <vt:lpstr>Численные типы данных</vt:lpstr>
      <vt:lpstr>Численные типы данных</vt:lpstr>
      <vt:lpstr>Численные типы данных. Простые операции</vt:lpstr>
      <vt:lpstr>Численные типы данных. Битовые операции</vt:lpstr>
      <vt:lpstr>Численные типы данных. Комплексные числа</vt:lpstr>
      <vt:lpstr>Строки</vt:lpstr>
      <vt:lpstr>Строки</vt:lpstr>
      <vt:lpstr>Байты (bytes)</vt:lpstr>
      <vt:lpstr>Массив байтов (bytearray)</vt:lpstr>
      <vt:lpstr>Операции со строками</vt:lpstr>
      <vt:lpstr>Элементарные операции со строками</vt:lpstr>
      <vt:lpstr>Оператор slice</vt:lpstr>
      <vt:lpstr>Оператор slice</vt:lpstr>
      <vt:lpstr>Оператор slice</vt:lpstr>
      <vt:lpstr>Форматированные строки</vt:lpstr>
      <vt:lpstr>Списки и кортежи</vt:lpstr>
      <vt:lpstr>Списки и кортежи</vt:lpstr>
      <vt:lpstr>Списки и кортежи</vt:lpstr>
      <vt:lpstr>Списки и кортежи</vt:lpstr>
      <vt:lpstr>Основные операции со списками</vt:lpstr>
      <vt:lpstr>Как кортежи и списки устроены внутри?</vt:lpstr>
      <vt:lpstr>Структура данных и операция присваивания</vt:lpstr>
      <vt:lpstr>Элементарные операции со списками и кортежами</vt:lpstr>
      <vt:lpstr>Словари</vt:lpstr>
      <vt:lpstr>Словари</vt:lpstr>
      <vt:lpstr>Словари</vt:lpstr>
      <vt:lpstr>Словари</vt:lpstr>
      <vt:lpstr>Множество</vt:lpstr>
      <vt:lpstr>Множество</vt:lpstr>
      <vt:lpstr>Простые операции с множествами</vt:lpstr>
      <vt:lpstr>Операции изменяющие множество</vt:lpstr>
      <vt:lpstr>Операции над множествами</vt:lpstr>
      <vt:lpstr>Элементарные операции над множествами</vt:lpstr>
      <vt:lpstr>Презентация PowerPoint</vt:lpstr>
      <vt:lpstr>Преобразование типа данных</vt:lpstr>
      <vt:lpstr>Преобразование типа данных</vt:lpstr>
      <vt:lpstr>Преобразование типа данных</vt:lpstr>
      <vt:lpstr>Операторы Python</vt:lpstr>
      <vt:lpstr>Операторы Python</vt:lpstr>
      <vt:lpstr>Оператор условного перехода</vt:lpstr>
      <vt:lpstr>Оператор условного перехода</vt:lpstr>
      <vt:lpstr>Условное выражение</vt:lpstr>
      <vt:lpstr>Оператор цикла while</vt:lpstr>
      <vt:lpstr>Оператор цикла for</vt:lpstr>
      <vt:lpstr>Оператор цикла for</vt:lpstr>
      <vt:lpstr>Операторы перехода break и continue</vt:lpstr>
      <vt:lpstr>Элементарные операции с логикой ветвления</vt:lpstr>
      <vt:lpstr>Функции</vt:lpstr>
      <vt:lpstr>функции</vt:lpstr>
      <vt:lpstr>Функция</vt:lpstr>
      <vt:lpstr>Функции и параметры</vt:lpstr>
      <vt:lpstr>Пример функций</vt:lpstr>
      <vt:lpstr>Лямбда-функция</vt:lpstr>
      <vt:lpstr>Пример применения лямбда-функции</vt:lpstr>
      <vt:lpstr>Алгоритм «Map-Filter-Reduce»</vt:lpstr>
      <vt:lpstr>Пример реализации алгоритма  «Map-Filter-Reduce»</vt:lpstr>
      <vt:lpstr>Задачи на функции</vt:lpstr>
      <vt:lpstr>Алгоритмы</vt:lpstr>
      <vt:lpstr>Работа с текстом</vt:lpstr>
      <vt:lpstr>Цель модуля</vt:lpstr>
      <vt:lpstr>Задача</vt:lpstr>
      <vt:lpstr>Работа с файлами. Открытие файла</vt:lpstr>
      <vt:lpstr>Работа  с файлами. Чтение из файла</vt:lpstr>
      <vt:lpstr>Работа с файлом. Чтение из файла. Оператор for</vt:lpstr>
      <vt:lpstr>Работа с файлом. Запись в файл</vt:lpstr>
      <vt:lpstr>Работа с файлом. Сериализация и десериализация структур данных</vt:lpstr>
      <vt:lpstr>Работа с файлом. Сериализация и десериализация структур данных</vt:lpstr>
      <vt:lpstr>Работа с файлом. Сериализация и десериализация структур данных в JSON</vt:lpstr>
      <vt:lpstr>Работа с файлом. Сериализация и десериализация структур данных в JSON</vt:lpstr>
      <vt:lpstr>Работа с файлом. Сериализация и десериализация структур данных в JSON</vt:lpstr>
      <vt:lpstr>Работа с файлом. Обработка ошибок</vt:lpstr>
      <vt:lpstr>Работа с файлом. Обработка ошибок</vt:lpstr>
      <vt:lpstr>Работа с файлом. Обработка ошибок</vt:lpstr>
      <vt:lpstr>Задача  «Случайные приветствия»</vt:lpstr>
      <vt:lpstr>Задача</vt:lpstr>
      <vt:lpstr>Задача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Основы алгоритмизации и программирования для разработки ботов для телеграмм</dc:title>
  <dc:creator>TICSIA</dc:creator>
  <cp:lastModifiedBy>Tsytovich, Pavel</cp:lastModifiedBy>
  <cp:revision>136</cp:revision>
  <dcterms:created xsi:type="dcterms:W3CDTF">2020-10-21T07:10:38Z</dcterms:created>
  <dcterms:modified xsi:type="dcterms:W3CDTF">2020-11-01T17:22:50Z</dcterms:modified>
</cp:coreProperties>
</file>