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4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66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1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41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82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3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9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68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61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0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Slide Background">
            <a:extLst>
              <a:ext uri="{FF2B5EF4-FFF2-40B4-BE49-F238E27FC236}">
                <a16:creationId xmlns:a16="http://schemas.microsoft.com/office/drawing/2014/main" id="{650F81D8-60BF-43DE-9145-74AB655E4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5948E098-7D6B-B2D4-0284-AC2122C9E0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6"/>
          <a:stretch/>
        </p:blipFill>
        <p:spPr>
          <a:xfrm>
            <a:off x="21" y="-39060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47BDDE-2A1A-457C-BEC0-E40FDB36C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3712191"/>
            <a:ext cx="12192000" cy="3145807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70478-CD0A-84A9-C3A6-07905BC76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558413"/>
            <a:ext cx="5474257" cy="4725564"/>
          </a:xfrm>
        </p:spPr>
        <p:txBody>
          <a:bodyPr anchor="t"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Нейронная сеть для распознавания рукописного текста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30F18D-9BD4-B333-D6A0-5A5445D7D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039" y="1661276"/>
            <a:ext cx="4755046" cy="3622700"/>
          </a:xfrm>
        </p:spPr>
        <p:txBody>
          <a:bodyPr anchor="b">
            <a:normAutofit/>
          </a:bodyPr>
          <a:lstStyle/>
          <a:p>
            <a:pPr algn="r"/>
            <a:r>
              <a:rPr lang="ru-RU">
                <a:solidFill>
                  <a:srgbClr val="FFFFFF"/>
                </a:solidFill>
              </a:rPr>
              <a:t>Лукин Павел, БМТ213</a:t>
            </a: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928481"/>
            <a:ext cx="12192000" cy="939092"/>
          </a:xfrm>
          <a:prstGeom prst="rect">
            <a:avLst/>
          </a:prstGeom>
          <a:ln>
            <a:noFill/>
          </a:ln>
          <a:effectLst>
            <a:outerShdw blurRad="203200" dist="101600" dir="1212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9357EB-7D54-4539-B1CD-2F21C5F24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0725878" y="6088919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95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090AA-B7C5-4A4E-B9BE-A3E9BDB9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Проблема и 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3B7E8C-BE42-7FBF-F53B-C7C853CB9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крупных компаний, как например </a:t>
            </a:r>
            <a:r>
              <a:rPr lang="en-US" dirty="0"/>
              <a:t>Apple, </a:t>
            </a:r>
            <a:r>
              <a:rPr lang="ru-RU" dirty="0"/>
              <a:t>появляются технологии распознавания текста на фотографиях. Можно ли сделать что-то подобное за разумное время?</a:t>
            </a:r>
          </a:p>
          <a:p>
            <a:r>
              <a:rPr lang="ru-RU" dirty="0"/>
              <a:t>Можно, но только если ограничиться не всеми символами, а лишь рукописными цифрами.</a:t>
            </a:r>
          </a:p>
          <a:p>
            <a:r>
              <a:rPr lang="ru-RU" dirty="0"/>
              <a:t>Итак, цель – написать нейронную сеть по распознаванию цифр, написанных человеком.</a:t>
            </a:r>
          </a:p>
        </p:txBody>
      </p:sp>
    </p:spTree>
    <p:extLst>
      <p:ext uri="{BB962C8B-B14F-4D97-AF65-F5344CB8AC3E}">
        <p14:creationId xmlns:p14="http://schemas.microsoft.com/office/powerpoint/2010/main" val="267413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E0EAC-C510-ED60-1A84-30074D65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9" y="199559"/>
            <a:ext cx="10380573" cy="1295133"/>
          </a:xfrm>
        </p:spPr>
        <p:txBody>
          <a:bodyPr/>
          <a:lstStyle/>
          <a:p>
            <a:pPr algn="ctr"/>
            <a:r>
              <a:rPr lang="ru-RU" dirty="0"/>
              <a:t>Класс «</a:t>
            </a:r>
            <a:r>
              <a:rPr lang="en-US" dirty="0" err="1"/>
              <a:t>neuralnet</a:t>
            </a:r>
            <a:r>
              <a:rPr lang="ru-RU" dirty="0"/>
              <a:t>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2CF5FE1-4DCC-0E3D-DE82-C99CD2770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853" y="2804745"/>
            <a:ext cx="9556293" cy="35408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C6A701-42EE-980D-ADFE-C74A1051B03E}"/>
              </a:ext>
            </a:extLst>
          </p:cNvPr>
          <p:cNvSpPr txBox="1"/>
          <p:nvPr/>
        </p:nvSpPr>
        <p:spPr>
          <a:xfrm>
            <a:off x="1450976" y="1422629"/>
            <a:ext cx="8308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init</a:t>
            </a:r>
            <a:r>
              <a:rPr lang="en-US" dirty="0"/>
              <a:t> : </a:t>
            </a:r>
            <a:r>
              <a:rPr lang="ru-RU" dirty="0"/>
              <a:t>принимает вводных массив данных из 784 чисел, количество скрытых узлов, </a:t>
            </a:r>
          </a:p>
          <a:p>
            <a:pPr algn="ctr"/>
            <a:r>
              <a:rPr lang="ru-RU" dirty="0"/>
              <a:t>количество выходных узлов, коэффициент обучения</a:t>
            </a:r>
          </a:p>
          <a:p>
            <a:pPr algn="ctr"/>
            <a:r>
              <a:rPr lang="ru-RU" dirty="0"/>
              <a:t>Также создает </a:t>
            </a:r>
            <a:r>
              <a:rPr lang="ru-RU" dirty="0" err="1"/>
              <a:t>рандомные</a:t>
            </a:r>
            <a:r>
              <a:rPr lang="ru-RU" dirty="0"/>
              <a:t> матрицы связей, чтобы потом их обучать</a:t>
            </a:r>
          </a:p>
        </p:txBody>
      </p:sp>
    </p:spTree>
    <p:extLst>
      <p:ext uri="{BB962C8B-B14F-4D97-AF65-F5344CB8AC3E}">
        <p14:creationId xmlns:p14="http://schemas.microsoft.com/office/powerpoint/2010/main" val="196678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5B4EF-CCE9-A785-C09E-70B0D4F6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69" y="184638"/>
            <a:ext cx="10380573" cy="1165840"/>
          </a:xfrm>
        </p:spPr>
        <p:txBody>
          <a:bodyPr/>
          <a:lstStyle/>
          <a:p>
            <a:pPr algn="ctr"/>
            <a:r>
              <a:rPr lang="ru-RU" dirty="0"/>
              <a:t>Класс «</a:t>
            </a:r>
            <a:r>
              <a:rPr lang="en-US" dirty="0" err="1"/>
              <a:t>neuralnet</a:t>
            </a:r>
            <a:r>
              <a:rPr lang="ru-RU" dirty="0"/>
              <a:t>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048ED25-06C1-C249-2D79-61E6B98AD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360" y="3237722"/>
            <a:ext cx="9376301" cy="25719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097EF9-041C-5352-4C4E-5906899685EA}"/>
              </a:ext>
            </a:extLst>
          </p:cNvPr>
          <p:cNvSpPr txBox="1"/>
          <p:nvPr/>
        </p:nvSpPr>
        <p:spPr>
          <a:xfrm>
            <a:off x="401652" y="1674976"/>
            <a:ext cx="11321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query</a:t>
            </a:r>
            <a:r>
              <a:rPr lang="en-US" dirty="0"/>
              <a:t> : </a:t>
            </a:r>
            <a:r>
              <a:rPr lang="ru-RU" dirty="0"/>
              <a:t>принимает массив входных данных, далее получает данных на скрытых узлах, далее выходные данные, </a:t>
            </a:r>
          </a:p>
          <a:p>
            <a:pPr algn="ctr"/>
            <a:r>
              <a:rPr lang="ru-RU" dirty="0"/>
              <a:t>Которые при этом проходят функцию активации</a:t>
            </a:r>
          </a:p>
        </p:txBody>
      </p:sp>
    </p:spTree>
    <p:extLst>
      <p:ext uri="{BB962C8B-B14F-4D97-AF65-F5344CB8AC3E}">
        <p14:creationId xmlns:p14="http://schemas.microsoft.com/office/powerpoint/2010/main" val="285968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A2746-886E-AF56-BEC3-18774ECB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61" y="130000"/>
            <a:ext cx="10380573" cy="1432273"/>
          </a:xfrm>
        </p:spPr>
        <p:txBody>
          <a:bodyPr/>
          <a:lstStyle/>
          <a:p>
            <a:pPr algn="ctr"/>
            <a:r>
              <a:rPr lang="ru-RU" dirty="0"/>
              <a:t>Класс «</a:t>
            </a:r>
            <a:r>
              <a:rPr lang="en-US" dirty="0" err="1"/>
              <a:t>neuralnet</a:t>
            </a:r>
            <a:r>
              <a:rPr lang="ru-RU" dirty="0"/>
              <a:t>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3EFB266-4652-3C90-E19B-4C0100051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717" y="2580623"/>
            <a:ext cx="7786742" cy="41473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ABC236-FDD5-F9B1-1F7D-A7DC2B75D98C}"/>
              </a:ext>
            </a:extLst>
          </p:cNvPr>
          <p:cNvSpPr txBox="1"/>
          <p:nvPr/>
        </p:nvSpPr>
        <p:spPr>
          <a:xfrm>
            <a:off x="54062" y="1577757"/>
            <a:ext cx="12137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: </a:t>
            </a:r>
            <a:r>
              <a:rPr lang="ru-RU" dirty="0"/>
              <a:t>непосредственное обучение нейронной сети путём изменения матриц связей между слоями. Сначала мы считаем</a:t>
            </a:r>
          </a:p>
          <a:p>
            <a:pPr algn="ctr"/>
            <a:r>
              <a:rPr lang="ru-RU" dirty="0"/>
              <a:t>ответ по входным данным, далее считаем ошибку, распределяем её на связи и равномерно распределяем их. </a:t>
            </a:r>
          </a:p>
        </p:txBody>
      </p:sp>
    </p:spTree>
    <p:extLst>
      <p:ext uri="{BB962C8B-B14F-4D97-AF65-F5344CB8AC3E}">
        <p14:creationId xmlns:p14="http://schemas.microsoft.com/office/powerpoint/2010/main" val="331842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B3D66-5B77-96E6-F9D6-EDD03110E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35" y="222525"/>
            <a:ext cx="10380573" cy="1197340"/>
          </a:xfrm>
        </p:spPr>
        <p:txBody>
          <a:bodyPr/>
          <a:lstStyle/>
          <a:p>
            <a:pPr algn="ctr"/>
            <a:r>
              <a:rPr lang="ru-RU" dirty="0"/>
              <a:t>Функция «</a:t>
            </a:r>
            <a:r>
              <a:rPr lang="en-US" dirty="0" err="1"/>
              <a:t>printim</a:t>
            </a:r>
            <a:r>
              <a:rPr lang="ru-RU" dirty="0"/>
              <a:t>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01730C7-00CC-0E86-D70D-BA734019C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341" y="2145025"/>
            <a:ext cx="10225595" cy="11956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F5741F-4E51-B5CA-6CD9-46A8B65983C5}"/>
              </a:ext>
            </a:extLst>
          </p:cNvPr>
          <p:cNvSpPr txBox="1"/>
          <p:nvPr/>
        </p:nvSpPr>
        <p:spPr>
          <a:xfrm>
            <a:off x="532037" y="1288210"/>
            <a:ext cx="10327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На вход подается строчка из 785 данных. Первое число – ответ, что изображено на картинке.</a:t>
            </a:r>
          </a:p>
          <a:p>
            <a:pPr algn="ctr"/>
            <a:r>
              <a:rPr lang="ru-RU" dirty="0"/>
              <a:t>Остальные числа – значения пикселей на картинке 28х28. Каждое значение в промежутке от 0 до 255.</a:t>
            </a:r>
          </a:p>
          <a:p>
            <a:pPr algn="ctr"/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3C4D834-9E12-E2A3-17DA-E1DF99268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62" y="3969248"/>
            <a:ext cx="5016381" cy="885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1D1797-89A8-931F-8A23-0303CB208E9D}"/>
              </a:ext>
            </a:extLst>
          </p:cNvPr>
          <p:cNvSpPr txBox="1"/>
          <p:nvPr/>
        </p:nvSpPr>
        <p:spPr>
          <a:xfrm>
            <a:off x="8374878" y="3406487"/>
            <a:ext cx="2373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Результат программы: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EC773-0FBF-00CD-5371-B2D381089EAF}"/>
              </a:ext>
            </a:extLst>
          </p:cNvPr>
          <p:cNvSpPr txBox="1"/>
          <p:nvPr/>
        </p:nvSpPr>
        <p:spPr>
          <a:xfrm>
            <a:off x="1931349" y="3406487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Программа: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3D1C07D-7735-7083-4902-669DB2D9B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734" y="3955718"/>
            <a:ext cx="4490636" cy="267975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04AF140-2675-44F7-CFFA-57D156636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4352" y="4477996"/>
            <a:ext cx="2207648" cy="177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5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6DE53-92A0-D530-90DB-59D96C7B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err="1"/>
              <a:t>Тренировочка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2E9571A-6FC9-B2D7-88B9-46FB1E4E3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106" y="2906761"/>
            <a:ext cx="10188899" cy="2818444"/>
          </a:xfrm>
        </p:spPr>
      </p:pic>
    </p:spTree>
    <p:extLst>
      <p:ext uri="{BB962C8B-B14F-4D97-AF65-F5344CB8AC3E}">
        <p14:creationId xmlns:p14="http://schemas.microsoft.com/office/powerpoint/2010/main" val="309099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0198C-D427-4260-3F84-4A98B6AD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48" y="438539"/>
            <a:ext cx="10380573" cy="1115598"/>
          </a:xfrm>
        </p:spPr>
        <p:txBody>
          <a:bodyPr/>
          <a:lstStyle/>
          <a:p>
            <a:pPr algn="ctr"/>
            <a:r>
              <a:rPr lang="ru-RU" dirty="0"/>
              <a:t>Тест нейронной сети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A40E6CD-FC7E-BF97-BA4B-D401B71FC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263" y="1828800"/>
            <a:ext cx="8410052" cy="4707050"/>
          </a:xfrm>
        </p:spPr>
      </p:pic>
    </p:spTree>
    <p:extLst>
      <p:ext uri="{BB962C8B-B14F-4D97-AF65-F5344CB8AC3E}">
        <p14:creationId xmlns:p14="http://schemas.microsoft.com/office/powerpoint/2010/main" val="31455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AC2B7-4651-90BF-C3C2-0D14AB51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B0CC6D-7C27-114B-9D4A-8BED891862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118" y="275211"/>
            <a:ext cx="8949938" cy="630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B8EE50-ED4B-DCF5-CCFD-CBBF64621D12}"/>
              </a:ext>
            </a:extLst>
          </p:cNvPr>
          <p:cNvSpPr txBox="1"/>
          <p:nvPr/>
        </p:nvSpPr>
        <p:spPr>
          <a:xfrm>
            <a:off x="3831364" y="2128697"/>
            <a:ext cx="45292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>
                <a:solidFill>
                  <a:schemeClr val="bg1"/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63415636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DarkSeedLeftStep">
      <a:dk1>
        <a:srgbClr val="000000"/>
      </a:dk1>
      <a:lt1>
        <a:srgbClr val="FFFFFF"/>
      </a:lt1>
      <a:dk2>
        <a:srgbClr val="3C2230"/>
      </a:dk2>
      <a:lt2>
        <a:srgbClr val="E2E3E8"/>
      </a:lt2>
      <a:accent1>
        <a:srgbClr val="BF9D22"/>
      </a:accent1>
      <a:accent2>
        <a:srgbClr val="D55D17"/>
      </a:accent2>
      <a:accent3>
        <a:srgbClr val="E72932"/>
      </a:accent3>
      <a:accent4>
        <a:srgbClr val="D51770"/>
      </a:accent4>
      <a:accent5>
        <a:srgbClr val="E729D0"/>
      </a:accent5>
      <a:accent6>
        <a:srgbClr val="9C17D5"/>
      </a:accent6>
      <a:hlink>
        <a:srgbClr val="BF3F9B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5E4B376223B2646BA36216846A66D08" ma:contentTypeVersion="2" ma:contentTypeDescription="Создание документа." ma:contentTypeScope="" ma:versionID="293a847577e1b0c2e92aa20d8127e066">
  <xsd:schema xmlns:xsd="http://www.w3.org/2001/XMLSchema" xmlns:xs="http://www.w3.org/2001/XMLSchema" xmlns:p="http://schemas.microsoft.com/office/2006/metadata/properties" xmlns:ns3="b450116a-e5d6-4d34-991a-4f3b4ce262ca" targetNamespace="http://schemas.microsoft.com/office/2006/metadata/properties" ma:root="true" ma:fieldsID="f54e0eedd55003314864bd2c092ee3e0" ns3:_="">
    <xsd:import namespace="b450116a-e5d6-4d34-991a-4f3b4ce262c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50116a-e5d6-4d34-991a-4f3b4ce262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E33E6F-13A1-4F9C-9220-89BE7C388567}">
  <ds:schemaRefs>
    <ds:schemaRef ds:uri="http://www.w3.org/XML/1998/namespace"/>
    <ds:schemaRef ds:uri="http://purl.org/dc/elements/1.1/"/>
    <ds:schemaRef ds:uri="http://schemas.microsoft.com/office/2006/documentManagement/types"/>
    <ds:schemaRef ds:uri="b450116a-e5d6-4d34-991a-4f3b4ce262ca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500409F-1D95-4713-8FC8-A6DCC6F0A3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26A3AB-03E0-482D-A883-0589DA5A5F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50116a-e5d6-4d34-991a-4f3b4ce262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218</Words>
  <Application>Microsoft Office PowerPoint</Application>
  <PresentationFormat>Широкоэкранный</PresentationFormat>
  <Paragraphs>24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Bierstadt</vt:lpstr>
      <vt:lpstr>BevelVTI</vt:lpstr>
      <vt:lpstr>Нейронная сеть для распознавания рукописного текста</vt:lpstr>
      <vt:lpstr>Проблема и цель</vt:lpstr>
      <vt:lpstr>Класс «neuralnet»</vt:lpstr>
      <vt:lpstr>Класс «neuralnet»</vt:lpstr>
      <vt:lpstr>Класс «neuralnet»</vt:lpstr>
      <vt:lpstr>Функция «printim»</vt:lpstr>
      <vt:lpstr>Тренировочка</vt:lpstr>
      <vt:lpstr>Тест нейронной сети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Нейронная сеть для распознавания рукописного текста</dc:title>
  <dc:creator>Лукин Павел Евгеньевич</dc:creator>
  <cp:lastModifiedBy>Лукин Павел Евгеньевич</cp:lastModifiedBy>
  <cp:revision>1</cp:revision>
  <dcterms:created xsi:type="dcterms:W3CDTF">2022-12-18T11:08:51Z</dcterms:created>
  <dcterms:modified xsi:type="dcterms:W3CDTF">2022-12-18T11:42:51Z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0x01010075E4B376223B2646BA36216846A66D08</vt:lpwstr>
  </property>
</Properties>
</file>