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 snapToObjects="1">
      <p:cViewPr>
        <p:scale>
          <a:sx n="109" d="100"/>
          <a:sy n="109" d="100"/>
        </p:scale>
        <p:origin x="6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4CA6-DA81-0444-B6E2-025BE568E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A7CF7-6A52-8D40-AF69-4688DE93F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2996-E6B6-6F47-8A13-594AC1A0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8943-E5FA-6940-93CF-7395A2BA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2CE8-8B51-A14D-8D36-0272CA7D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100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B271-17A4-9C48-87A9-70AA521C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400C4-2A7D-994B-A270-4237E25B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8BA9-974E-5447-A80B-E8E4360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3AAD-8A96-A546-8071-B576B7F0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31DC-8A6A-074F-933B-49D3A6D1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42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33BEA-EE71-3A4E-A054-4DBC6FF18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0B0C3-68FF-B748-A8CD-7D0A8C3B1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3761-61E3-C741-B094-7B471DF8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5C57-37A9-3A4D-89C2-06CAD660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C09AE-0B36-6745-B6F9-EB437BC9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735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7222-1511-9541-A148-B0B17E98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0BCA-375F-004E-A0E2-7D53100D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33E3-1A5D-2945-8571-8B9376CC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78ED2-02D1-7641-B20D-A5CEA2EA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AE23-5DD9-694A-98A4-8EB5643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9687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113F-79D6-B844-96EB-66577AB6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B1ECD-5F5F-4541-ADD0-8B5DD598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9647-3E4E-8D4B-B3B7-91A98B16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1696-6BF3-5943-8DC5-74409F2A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54D5-AB62-A149-A6B3-D86D25FC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37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3FEA-ECAD-6D4A-B10E-51891ECA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A7F4-2C57-C34C-8A67-10AC138F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99661-5B10-CD4C-A203-8DD586E1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AE14F-99E9-DA4E-87E2-CE7FC5C3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42424-85A0-5546-A372-3F17854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5237-6A9A-F24C-A3BF-92E2B958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8390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A4A2-63A4-C245-B8D0-98DE7AF7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A88A-4E1E-8141-ADA9-EA3BC4F3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4EA74-A07F-F846-8E4E-3C87DD0D0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AA465-45BA-F244-A49F-E81A56A9C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3D46C-C6C0-8442-AAA5-235F72B64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B5AF4-5307-C740-B213-580F465F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2BD54-8276-6D47-8D4D-9E66A6ED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1A98B-0094-DB40-843D-E8518AF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65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6F7F-3ADB-CE4D-9043-73EE418D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A2E8-0E79-2046-BFE3-FB90970D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70455-7180-684F-8DDC-69E24F99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FBB06-6032-A449-AF3C-861F79D4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58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F9260-566B-D942-848F-32D32CF2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9FC80-8A45-A748-81A6-2F3A0516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8CAF-108A-9942-BF3C-8B2E02BD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256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C7B1-3EF1-164E-B594-9776E9A9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B157-659F-B34A-9568-04E67AA2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B14A-AE4B-C04C-94F9-30A0EF90E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59EF4-6CEE-974C-B56E-2609425F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5E00-9190-1749-BF30-F51113CB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FCD7B-DB56-AB46-AF5B-E75C1098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09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E297-758E-8A44-937D-B4C674AC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C02FD-41FE-8746-BCA3-45710129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546AB-EA35-F948-9CFD-5A25C3ACB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2585-006A-E94B-BF35-8975C629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F5E8B-930F-A646-A38E-E93D2B71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321B-C422-F048-8A38-2DE5B2A7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8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724B7-2D45-2C45-ABE3-B7485B9C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7F359-CF92-804B-8501-C321595B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BE7B-F7A1-5448-8930-10F63B7F6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3AB46-297D-5149-95EB-17EAA9EAC998}" type="datetimeFigureOut">
              <a:rPr lang="en-RU" smtClean="0"/>
              <a:t>20.09.2021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0A62-43DB-8B48-9505-944A1A1E3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4E8-4773-B145-BE56-477D1AAFD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188D-2D1E-E745-8F54-19B231878CF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167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7CC7-7476-B443-8E2C-4895A792E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9600" b="1" dirty="0">
                <a:solidFill>
                  <a:schemeClr val="bg1"/>
                </a:solidFill>
                <a:latin typeface="ALS Hauss Bold" panose="02000000000000000000" pitchFamily="2" charset="0"/>
              </a:rPr>
              <a:t>ФИШИНГ</a:t>
            </a:r>
            <a:endParaRPr lang="en-RU" sz="9600" b="1" dirty="0">
              <a:solidFill>
                <a:schemeClr val="bg1"/>
              </a:solidFill>
              <a:latin typeface="ALS Hauss Bold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02C22-D719-914E-871A-46C99870D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1" cy="15052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LS Hauss" panose="02000000000000000000" pitchFamily="2" charset="0"/>
              </a:rPr>
              <a:t>Дисциплина: Информационная безопасность</a:t>
            </a:r>
            <a:r>
              <a:rPr lang="ru-RU" dirty="0"/>
              <a:t>.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6C158-16C3-1A40-A141-2B97832F8263}"/>
              </a:ext>
            </a:extLst>
          </p:cNvPr>
          <p:cNvSpPr txBox="1"/>
          <p:nvPr/>
        </p:nvSpPr>
        <p:spPr>
          <a:xfrm>
            <a:off x="8334704" y="5257800"/>
            <a:ext cx="328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ALS Hauss" panose="02000000000000000000" pitchFamily="2" charset="0"/>
              </a:rPr>
              <a:t>Выполнил: Жиронкин Павел</a:t>
            </a:r>
            <a:br>
              <a:rPr lang="ru-RU" dirty="0">
                <a:solidFill>
                  <a:schemeClr val="bg1"/>
                </a:solidFill>
                <a:latin typeface="ALS Hauss" panose="02000000000000000000" pitchFamily="2" charset="0"/>
              </a:rPr>
            </a:br>
            <a:r>
              <a:rPr lang="ru-RU" dirty="0">
                <a:solidFill>
                  <a:schemeClr val="bg1"/>
                </a:solidFill>
                <a:latin typeface="ALS Hauss" panose="02000000000000000000" pitchFamily="2" charset="0"/>
              </a:rPr>
              <a:t>1032181584</a:t>
            </a:r>
            <a:br>
              <a:rPr lang="ru-RU" dirty="0">
                <a:solidFill>
                  <a:schemeClr val="bg1"/>
                </a:solidFill>
                <a:latin typeface="ALS Hauss" panose="02000000000000000000" pitchFamily="2" charset="0"/>
              </a:rPr>
            </a:br>
            <a:r>
              <a:rPr lang="ru-RU" dirty="0">
                <a:solidFill>
                  <a:schemeClr val="bg1"/>
                </a:solidFill>
                <a:latin typeface="ALS Hauss" panose="02000000000000000000" pitchFamily="2" charset="0"/>
              </a:rPr>
              <a:t>НПИбд-01-18</a:t>
            </a:r>
            <a:endParaRPr lang="en-RU" dirty="0">
              <a:solidFill>
                <a:schemeClr val="bg1"/>
              </a:solidFill>
              <a:latin typeface="ALS Haus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0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4231-75F7-9746-A119-B62B57A1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E214B"/>
                </a:solidFill>
                <a:latin typeface="ALS Hauss Medium" panose="02000000000000000000" pitchFamily="2" charset="0"/>
              </a:rPr>
              <a:t>Что такое фишинг?</a:t>
            </a:r>
            <a:endParaRPr lang="en-RU" dirty="0">
              <a:solidFill>
                <a:srgbClr val="0E214B"/>
              </a:solidFill>
              <a:latin typeface="ALS Hauss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995F-EC1F-F842-9690-FE36EE6D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413"/>
            <a:ext cx="5780314" cy="395576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Фишинг (от англ. </a:t>
            </a:r>
            <a:r>
              <a:rPr lang="en-US" dirty="0">
                <a:solidFill>
                  <a:srgbClr val="0E214B"/>
                </a:solidFill>
                <a:latin typeface="ALS Hauss" panose="02000000000000000000" pitchFamily="2" charset="0"/>
              </a:rPr>
              <a:t>Fishing – </a:t>
            </a:r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рыбная ловля) – рассылка мошеннических сообщений с целью кражи конфиденциальной информации.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833896-123B-564F-81AB-A9B57C884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25" b="90000" l="9063" r="91250">
                        <a14:foregroundMark x1="77031" y1="54545" x2="77031" y2="54545"/>
                        <a14:foregroundMark x1="70469" y1="49610" x2="70469" y2="49610"/>
                        <a14:foregroundMark x1="69844" y1="44286" x2="69844" y2="44286"/>
                        <a14:foregroundMark x1="65625" y1="39870" x2="65625" y2="39870"/>
                        <a14:foregroundMark x1="9531" y1="74935" x2="10156" y2="82208"/>
                        <a14:foregroundMark x1="10078" y1="74545" x2="15859" y2="64416"/>
                        <a14:foregroundMark x1="12031" y1="69481" x2="14688" y2="64026"/>
                        <a14:foregroundMark x1="46328" y1="38052" x2="48257" y2="35379"/>
                        <a14:foregroundMark x1="68906" y1="6104" x2="69453" y2="5844"/>
                        <a14:foregroundMark x1="69688" y1="5325" x2="68359" y2="6883"/>
                        <a14:foregroundMark x1="69609" y1="5325" x2="69609" y2="5325"/>
                        <a14:foregroundMark x1="69844" y1="28052" x2="69844" y2="28052"/>
                        <a14:foregroundMark x1="69844" y1="28701" x2="69609" y2="26883"/>
                        <a14:foregroundMark x1="69141" y1="28571" x2="69141" y2="27662"/>
                        <a14:foregroundMark x1="69141" y1="27532" x2="69141" y2="29481"/>
                        <a14:foregroundMark x1="9063" y1="77143" x2="9453" y2="81948"/>
                        <a14:foregroundMark x1="89453" y1="75065" x2="88359" y2="82078"/>
                        <a14:foregroundMark x1="88750" y1="74805" x2="91250" y2="80390"/>
                        <a14:backgroundMark x1="65781" y1="20000" x2="65781" y2="20000"/>
                        <a14:backgroundMark x1="58281" y1="23766" x2="63828" y2="23377"/>
                        <a14:backgroundMark x1="67500" y1="21429" x2="68516" y2="15455"/>
                        <a14:backgroundMark x1="68906" y1="17013" x2="68828" y2="8442"/>
                        <a14:backgroundMark x1="51250" y1="31688" x2="68828" y2="8831"/>
                        <a14:backgroundMark x1="51250" y1="31948" x2="49141" y2="36364"/>
                        <a14:backgroundMark x1="51250" y1="31299" x2="50625" y2="34805"/>
                        <a14:backgroundMark x1="51484" y1="30779" x2="51094" y2="32597"/>
                        <a14:backgroundMark x1="60625" y1="18052" x2="69219" y2="7792"/>
                        <a14:backgroundMark x1="68672" y1="8442" x2="68828" y2="17922"/>
                        <a14:backgroundMark x1="68438" y1="18052" x2="68652" y2="24104"/>
                        <a14:backgroundMark x1="68047" y1="11558" x2="69023" y2="7691"/>
                        <a14:backgroundMark x1="69063" y1="10130" x2="69063" y2="8712"/>
                        <a14:backgroundMark x1="68906" y1="9740" x2="69161" y2="7625"/>
                        <a14:backgroundMark x1="69063" y1="4935" x2="66953" y2="4935"/>
                        <a14:backgroundMark x1="69741" y1="4960" x2="70625" y2="5065"/>
                        <a14:backgroundMark x1="68438" y1="8831" x2="70938" y2="9091"/>
                        <a14:backgroundMark x1="67734" y1="27143" x2="67734" y2="24805"/>
                        <a14:backgroundMark x1="68738" y1="25383" x2="69141" y2="25195"/>
                        <a14:backgroundMark x1="66641" y1="26364" x2="68707" y2="25398"/>
                        <a14:backgroundMark x1="67344" y1="26883" x2="68738" y2="26497"/>
                        <a14:backgroundMark x1="67344" y1="25325" x2="68842" y2="270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457" y="2751712"/>
            <a:ext cx="6606986" cy="397107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E80553-79EC-3543-827E-541C860E537D}"/>
              </a:ext>
            </a:extLst>
          </p:cNvPr>
          <p:cNvCxnSpPr/>
          <p:nvPr/>
        </p:nvCxnSpPr>
        <p:spPr>
          <a:xfrm>
            <a:off x="9567334" y="2991556"/>
            <a:ext cx="0" cy="784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1C61-CFEB-9F48-8EFF-32379A85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E214B"/>
                </a:solidFill>
                <a:latin typeface="ALS Hauss Medium" panose="02000000000000000000" pitchFamily="2" charset="0"/>
              </a:rPr>
              <a:t>Как это работает</a:t>
            </a:r>
            <a:endParaRPr lang="en-RU" dirty="0">
              <a:solidFill>
                <a:srgbClr val="0E214B"/>
              </a:solidFill>
              <a:latin typeface="ALS Hauss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24A9-905E-7C47-A34E-D111FE9B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87871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>
                <a:solidFill>
                  <a:srgbClr val="0E214B"/>
                </a:solidFill>
                <a:latin typeface="ALS Hauss" panose="02000000000000000000" pitchFamily="2" charset="0"/>
              </a:rPr>
              <a:t>Жертва открывает мошенническое письмо.</a:t>
            </a: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0E214B"/>
                </a:solidFill>
                <a:latin typeface="ALS Hauss" panose="02000000000000000000" pitchFamily="2" charset="0"/>
              </a:rPr>
              <a:t>Пугающий и призывающий к срочным действиям текст.</a:t>
            </a: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0E214B"/>
                </a:solidFill>
                <a:latin typeface="ALS Hauss" panose="02000000000000000000" pitchFamily="2" charset="0"/>
              </a:rPr>
              <a:t>Если жертва «клюет» и переходит по ссылке – открывается фишинговый сайт. Это копия на законный интернет-ресурс.</a:t>
            </a: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0E214B"/>
                </a:solidFill>
                <a:latin typeface="ALS Hauss" panose="02000000000000000000" pitchFamily="2" charset="0"/>
              </a:rPr>
              <a:t>Жертва вводит свои персональные данные и попадает в руки злоумышленников.</a:t>
            </a:r>
            <a:endParaRPr lang="en-RU" sz="2400" dirty="0">
              <a:solidFill>
                <a:srgbClr val="0E214B"/>
              </a:solidFill>
              <a:latin typeface="ALS Haus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5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5783-A381-E54D-88FE-C94A0E18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E214B"/>
                </a:solidFill>
                <a:latin typeface="ALS Hauss Medium" panose="02000000000000000000" pitchFamily="2" charset="0"/>
              </a:rPr>
              <a:t>Почему фишинг очень эффективен</a:t>
            </a:r>
            <a:endParaRPr lang="en-RU" dirty="0">
              <a:solidFill>
                <a:srgbClr val="0E214B"/>
              </a:solidFill>
              <a:latin typeface="ALS Hauss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FDB5-25D4-214A-B88B-C59E3055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3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Объектом атаки фишинга является человеческий мозг. Фишинговые мошенники не пользуются техническими уязвимостями.</a:t>
            </a:r>
            <a:br>
              <a:rPr lang="en-US" dirty="0">
                <a:solidFill>
                  <a:srgbClr val="0E214B"/>
                </a:solidFill>
                <a:latin typeface="ALS Hauss" panose="02000000000000000000" pitchFamily="2" charset="0"/>
              </a:rPr>
            </a:br>
            <a:br>
              <a:rPr lang="en-US" dirty="0">
                <a:solidFill>
                  <a:srgbClr val="0E214B"/>
                </a:solidFill>
                <a:latin typeface="ALS Hauss" panose="02000000000000000000" pitchFamily="2" charset="0"/>
              </a:rPr>
            </a:br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Они используют социальную инженерию.</a:t>
            </a:r>
            <a:endParaRPr lang="en-RU" dirty="0">
              <a:solidFill>
                <a:srgbClr val="0E214B"/>
              </a:solidFill>
              <a:latin typeface="ALS Hauss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28052-8B70-B34C-B1EF-EB8E543A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4645"/>
            <a:ext cx="5065125" cy="147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09988-8695-E54C-9A3D-F4B42DD2B82E}"/>
              </a:ext>
            </a:extLst>
          </p:cNvPr>
          <p:cNvSpPr txBox="1"/>
          <p:nvPr/>
        </p:nvSpPr>
        <p:spPr>
          <a:xfrm>
            <a:off x="6006355" y="3739365"/>
            <a:ext cx="4840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LS Hauss Bold" panose="02000000000000000000" pitchFamily="2" charset="0"/>
              </a:rPr>
              <a:t>Социальная инженерия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LS Hauss" panose="02000000000000000000" pitchFamily="2" charset="0"/>
              </a:rPr>
              <a:t>- психологическое манипулирование людьми с целью совершения определенных действий или разглашения конфиденциальной информации.</a:t>
            </a:r>
            <a:endParaRPr lang="en-RU" dirty="0">
              <a:solidFill>
                <a:schemeClr val="bg2">
                  <a:lumMod val="50000"/>
                </a:schemeClr>
              </a:solidFill>
              <a:latin typeface="ALS Haus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4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A976-9A0F-2D4A-929B-39762B3C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E214B"/>
                </a:solidFill>
                <a:latin typeface="ALS Hauss Medium" panose="02000000000000000000" pitchFamily="2" charset="0"/>
              </a:rPr>
              <a:t>Типы фишинговых атак</a:t>
            </a:r>
            <a:endParaRPr lang="en-RU" dirty="0">
              <a:solidFill>
                <a:srgbClr val="0E214B"/>
              </a:solidFill>
              <a:latin typeface="ALS Hauss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492-3DFB-4944-85CA-257BF31F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972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1) Адресный фишинг – атака направлена на одного человека.</a:t>
            </a:r>
            <a:b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</a:br>
            <a:endParaRPr lang="ru-RU" dirty="0">
              <a:solidFill>
                <a:srgbClr val="0E214B"/>
              </a:solidFill>
              <a:latin typeface="ALS Hauss" panose="02000000000000000000" pitchFamily="2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2) Клоновый фишинг – атака, при которой злоумышленники копируют законное сообщение и сайт.</a:t>
            </a:r>
            <a:b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</a:br>
            <a:endParaRPr lang="ru-RU" dirty="0">
              <a:solidFill>
                <a:srgbClr val="0E214B"/>
              </a:solidFill>
              <a:latin typeface="ALS Hauss" panose="02000000000000000000" pitchFamily="2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3) Телефонный фишинг – атака через телефонный звонок.</a:t>
            </a:r>
            <a:endParaRPr lang="en-RU" dirty="0">
              <a:solidFill>
                <a:srgbClr val="0E214B"/>
              </a:solidFill>
              <a:latin typeface="ALS Hauss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BE5B38-6D22-6E4F-9DE1-72CD6F6E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1458" flipH="1">
            <a:off x="9005491" y="2725288"/>
            <a:ext cx="2138831" cy="122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3B813A-4AFE-C449-A3DF-43FCAAA34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05805">
            <a:off x="7347043" y="1716996"/>
            <a:ext cx="2138831" cy="1222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4E6D6E-F2E7-A340-9891-3D91FDAA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33105">
            <a:off x="7347043" y="3862724"/>
            <a:ext cx="2138831" cy="12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4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5BBC-0AC5-7E48-B571-77FF8EC2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E214B"/>
                </a:solidFill>
                <a:latin typeface="ALS Hauss Medium" panose="02000000000000000000" pitchFamily="2" charset="0"/>
              </a:rPr>
              <a:t>Как распознать фишинг?</a:t>
            </a:r>
            <a:endParaRPr lang="en-RU" dirty="0">
              <a:solidFill>
                <a:srgbClr val="0E214B"/>
              </a:solidFill>
              <a:latin typeface="ALS Hauss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0E09-E5FB-994B-890E-656FE371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Несколько признаков фишинга:</a:t>
            </a:r>
          </a:p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Слишком выгодное предложение</a:t>
            </a:r>
          </a:p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Вы знаете, но не общаетесь с отправителем письма</a:t>
            </a:r>
          </a:p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Текст сообщения внушает страх</a:t>
            </a:r>
          </a:p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Сообщение содержит необычные вложения</a:t>
            </a:r>
          </a:p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Сообщение содержит странные ссылки</a:t>
            </a:r>
            <a:endParaRPr lang="en-RU" dirty="0">
              <a:solidFill>
                <a:srgbClr val="0E214B"/>
              </a:solidFill>
              <a:latin typeface="ALS Hauss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3D58F-C10A-1244-BFC7-D2A0ED02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38" y="1690688"/>
            <a:ext cx="4854735" cy="4204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4DBA2-2CE9-EE49-8470-66684BEB4486}"/>
              </a:ext>
            </a:extLst>
          </p:cNvPr>
          <p:cNvSpPr txBox="1"/>
          <p:nvPr/>
        </p:nvSpPr>
        <p:spPr>
          <a:xfrm>
            <a:off x="7046259" y="5870590"/>
            <a:ext cx="461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 фишингового письма сообщающего об угрозе и требующего перейти по ссылке.</a:t>
            </a:r>
            <a:endParaRPr lang="en-RU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5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27C5-10E2-3546-AE62-5A9BDC54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E214B"/>
                </a:solidFill>
                <a:latin typeface="ALS Hauss Medium" panose="02000000000000000000" pitchFamily="2" charset="0"/>
              </a:rPr>
              <a:t>Как защититься от фишинга?</a:t>
            </a:r>
            <a:endParaRPr lang="en-RU" dirty="0">
              <a:solidFill>
                <a:srgbClr val="0E214B"/>
              </a:solidFill>
              <a:latin typeface="ALS Hauss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70B6-AC7F-4B40-99A0-543ECFA3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9282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Не открывать письма от неизвестных отправителей</a:t>
            </a:r>
          </a:p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Нажимать на ссылке, только при полной уверенности в ней</a:t>
            </a:r>
          </a:p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Вбивать ссылки самостоятельно в ручную</a:t>
            </a:r>
          </a:p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Проверять цифровые сертификаты сайтов</a:t>
            </a:r>
          </a:p>
          <a:p>
            <a:r>
              <a:rPr lang="ru-RU" dirty="0">
                <a:solidFill>
                  <a:srgbClr val="0E214B"/>
                </a:solidFill>
                <a:latin typeface="ALS Hauss" panose="02000000000000000000" pitchFamily="2" charset="0"/>
              </a:rPr>
              <a:t>Убедиться в безопасности соединения </a:t>
            </a:r>
            <a:endParaRPr lang="en-RU" dirty="0">
              <a:solidFill>
                <a:srgbClr val="0E214B"/>
              </a:solidFill>
              <a:latin typeface="ALS Haus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0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6EEB-DB5D-FD43-B98D-D2480522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E214B"/>
                </a:solidFill>
                <a:latin typeface="ALS Hauss Medium" panose="02000000000000000000" pitchFamily="2" charset="0"/>
              </a:rPr>
              <a:t>Заключение</a:t>
            </a:r>
            <a:endParaRPr lang="en-RU" dirty="0">
              <a:solidFill>
                <a:srgbClr val="0E214B"/>
              </a:solidFill>
              <a:latin typeface="ALS Hauss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F1A9-3FAE-1C4F-86F7-FE7D35E4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E214B"/>
                </a:solidFill>
                <a:latin typeface="ALS Hauss Medium" panose="02000000000000000000" pitchFamily="2" charset="0"/>
              </a:rPr>
              <a:t>Оставайтесь бдительными!</a:t>
            </a:r>
            <a:endParaRPr lang="en-RU" dirty="0">
              <a:solidFill>
                <a:srgbClr val="0E214B"/>
              </a:solidFill>
              <a:latin typeface="ALS Hauss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250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ALS Hauss</vt:lpstr>
      <vt:lpstr>ALS Hauss Bold</vt:lpstr>
      <vt:lpstr>ALS Hauss Medium</vt:lpstr>
      <vt:lpstr>Arial</vt:lpstr>
      <vt:lpstr>Calibri</vt:lpstr>
      <vt:lpstr>Calibri Light</vt:lpstr>
      <vt:lpstr>Office Theme</vt:lpstr>
      <vt:lpstr>ФИШИНГ</vt:lpstr>
      <vt:lpstr>Что такое фишинг?</vt:lpstr>
      <vt:lpstr>Как это работает</vt:lpstr>
      <vt:lpstr>Почему фишинг очень эффективен</vt:lpstr>
      <vt:lpstr>Типы фишинговых атак</vt:lpstr>
      <vt:lpstr>Как распознать фишинг?</vt:lpstr>
      <vt:lpstr>Как защититься от фишинга?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ФИШИНГ</dc:title>
  <dc:creator>Жиронкин Павел Владимирович</dc:creator>
  <cp:lastModifiedBy>Жиронкин Павел Владимирович</cp:lastModifiedBy>
  <cp:revision>4</cp:revision>
  <dcterms:created xsi:type="dcterms:W3CDTF">2021-09-19T20:59:37Z</dcterms:created>
  <dcterms:modified xsi:type="dcterms:W3CDTF">2021-09-20T07:05:15Z</dcterms:modified>
</cp:coreProperties>
</file>