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6" r:id="rId6"/>
    <p:sldId id="267" r:id="rId7"/>
    <p:sldId id="265" r:id="rId8"/>
  </p:sldIdLst>
  <p:sldSz cx="12192000" cy="6858000"/>
  <p:notesSz cx="6858000" cy="12192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y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94679"/>
  </p:normalViewPr>
  <p:slideViewPr>
    <p:cSldViewPr snapToGrid="0">
      <p:cViewPr varScale="1">
        <p:scale>
          <a:sx n="158" d="100"/>
          <a:sy n="158" d="100"/>
        </p:scale>
        <p:origin x="23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64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54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5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предыдущих занятиях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JOIN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CASE WHEN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ANY, ALL, IS NOT NULL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&amp; VIEW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DBeaver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Community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Edition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7448" y="1916832"/>
            <a:ext cx="10297200" cy="3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Реквизиты: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52.157.159.24</a:t>
            </a: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ru-RU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student0</a:t>
            </a: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ru-RU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 b="0" i="0" u="none" strike="noStrike" cap="none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-RU" sz="1050" b="0" i="0" u="none" strike="noStrike" cap="none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b="1" u="sng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ru-RU" sz="1050" b="1" u="sng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sql_ex_for_student0</a:t>
            </a:r>
            <a:endParaRPr sz="1050" b="1" u="sng" dirty="0">
              <a:solidFill>
                <a:srgbClr val="E9FFF0"/>
              </a:solidFill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сейчас работаем только со своей базой!</a:t>
            </a:r>
            <a:endParaRPr sz="1050" b="1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Оконные функции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ROW_NUMBER()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gd59be1f269_0_26"/>
          <p:cNvSpPr txBox="1"/>
          <p:nvPr/>
        </p:nvSpPr>
        <p:spPr>
          <a:xfrm>
            <a:off x="1127448" y="1916832"/>
            <a:ext cx="10297200" cy="93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ru-RU" dirty="0">
                <a:highlight>
                  <a:srgbClr val="FFFFFF"/>
                </a:highlight>
              </a:rPr>
              <a:t>Оконные функции не изменяют выборку, а только добавляют некоторую дополнительную информацию о ней. </a:t>
            </a:r>
            <a:br>
              <a:rPr lang="en-US" dirty="0">
                <a:highlight>
                  <a:srgbClr val="FFFFFF"/>
                </a:highlight>
              </a:rPr>
            </a:br>
            <a:r>
              <a:rPr lang="ru-RU" dirty="0">
                <a:highlight>
                  <a:srgbClr val="FFFFFF"/>
                </a:highlight>
              </a:rPr>
              <a:t>Для простоты понимания можно считать, что </a:t>
            </a:r>
            <a:r>
              <a:rPr lang="en" dirty="0">
                <a:highlight>
                  <a:srgbClr val="FFFFFF"/>
                </a:highlight>
              </a:rPr>
              <a:t>SQL </a:t>
            </a:r>
            <a:r>
              <a:rPr lang="ru-RU" dirty="0">
                <a:highlight>
                  <a:srgbClr val="FFFFFF"/>
                </a:highlight>
              </a:rPr>
              <a:t>сначала выполняет весь запрос (кроме сортировки и </a:t>
            </a:r>
            <a:r>
              <a:rPr lang="en" dirty="0">
                <a:highlight>
                  <a:srgbClr val="FFFFFF"/>
                </a:highlight>
              </a:rPr>
              <a:t>limit), </a:t>
            </a:r>
            <a:r>
              <a:rPr lang="ru-RU" dirty="0">
                <a:highlight>
                  <a:srgbClr val="FFFFFF"/>
                </a:highlight>
              </a:rPr>
              <a:t>а уже потом считает значения окна.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51" name="Google Shape;151;gd59be1f269_0_26"/>
          <p:cNvSpPr txBox="1"/>
          <p:nvPr/>
        </p:nvSpPr>
        <p:spPr>
          <a:xfrm>
            <a:off x="815425" y="4274450"/>
            <a:ext cx="300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FFFFFF"/>
                </a:highlight>
              </a:rPr>
              <a:t>SELECT *, COUNT(*) OVER() AS total </a:t>
            </a:r>
          </a:p>
          <a:p>
            <a:r>
              <a:rPr lang="en" dirty="0">
                <a:highlight>
                  <a:srgbClr val="FFFFFF"/>
                </a:highlight>
              </a:rPr>
              <a:t>FROM Laptop;</a:t>
            </a:r>
          </a:p>
        </p:txBody>
      </p:sp>
      <p:sp>
        <p:nvSpPr>
          <p:cNvPr id="152" name="Google Shape;152;gd59be1f269_0_26"/>
          <p:cNvSpPr txBox="1"/>
          <p:nvPr/>
        </p:nvSpPr>
        <p:spPr>
          <a:xfrm>
            <a:off x="4248724" y="4412600"/>
            <a:ext cx="57449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F8F9FA"/>
                </a:highlight>
              </a:rPr>
              <a:t>SELECT *, COUNT(*) OVER(</a:t>
            </a:r>
            <a:r>
              <a:rPr lang="en-US" dirty="0">
                <a:highlight>
                  <a:srgbClr val="F8F9FA"/>
                </a:highlight>
              </a:rPr>
              <a:t>ORDER BY price</a:t>
            </a:r>
            <a:r>
              <a:rPr lang="en" dirty="0">
                <a:highlight>
                  <a:srgbClr val="F8F9FA"/>
                </a:highlight>
              </a:rPr>
              <a:t>) AS total </a:t>
            </a:r>
          </a:p>
          <a:p>
            <a:r>
              <a:rPr lang="en" dirty="0">
                <a:highlight>
                  <a:srgbClr val="F8F9FA"/>
                </a:highlight>
              </a:rPr>
              <a:t>FROM Laptop;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Оконные функции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RANK &amp; DENSE_RANK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gd59be1f269_0_26"/>
          <p:cNvSpPr txBox="1"/>
          <p:nvPr/>
        </p:nvSpPr>
        <p:spPr>
          <a:xfrm>
            <a:off x="1127448" y="1916832"/>
            <a:ext cx="10297200" cy="208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b="1" dirty="0">
                <a:highlight>
                  <a:srgbClr val="FFFFFF"/>
                </a:highlight>
              </a:rPr>
              <a:t>RANK</a:t>
            </a:r>
            <a:r>
              <a:rPr lang="ru-RU" b="1" dirty="0">
                <a:highlight>
                  <a:srgbClr val="FFFFFF"/>
                </a:highlight>
              </a:rPr>
              <a:t> (неплотное сжатие)</a:t>
            </a:r>
            <a:r>
              <a:rPr lang="en" dirty="0">
                <a:highlight>
                  <a:srgbClr val="FFFFFF"/>
                </a:highlight>
              </a:rPr>
              <a:t> – </a:t>
            </a:r>
            <a:r>
              <a:rPr lang="ru-RU" dirty="0">
                <a:highlight>
                  <a:srgbClr val="FFFFFF"/>
                </a:highlight>
              </a:rPr>
              <a:t>ранжирующая функция, которая возвращает ранг каждой строки. В данном случае, в отличие от </a:t>
            </a:r>
            <a:r>
              <a:rPr lang="en" dirty="0" err="1">
                <a:highlight>
                  <a:srgbClr val="FFFFFF"/>
                </a:highlight>
              </a:rPr>
              <a:t>row_number</a:t>
            </a:r>
            <a:r>
              <a:rPr lang="en" dirty="0">
                <a:highlight>
                  <a:srgbClr val="FFFFFF"/>
                </a:highlight>
              </a:rPr>
              <a:t>(), </a:t>
            </a:r>
            <a:r>
              <a:rPr lang="ru-RU" dirty="0">
                <a:highlight>
                  <a:srgbClr val="FFFFFF"/>
                </a:highlight>
              </a:rPr>
              <a:t>идет уже анализ значений и в случае нахождения одинаковых, функция возвращает одинаковый ранг с пропуском следующего. Как было уже сказано выше, здесь также можно использовать </a:t>
            </a:r>
            <a:r>
              <a:rPr lang="en" dirty="0">
                <a:highlight>
                  <a:srgbClr val="FFFFFF"/>
                </a:highlight>
              </a:rPr>
              <a:t>partition by </a:t>
            </a:r>
            <a:r>
              <a:rPr lang="ru-RU" dirty="0">
                <a:highlight>
                  <a:srgbClr val="FFFFFF"/>
                </a:highlight>
              </a:rPr>
              <a:t>для группировки и обязательно нужно указывать столбец сортировки в </a:t>
            </a:r>
            <a:r>
              <a:rPr lang="en" dirty="0">
                <a:highlight>
                  <a:srgbClr val="FFFFFF"/>
                </a:highlight>
              </a:rPr>
              <a:t>order by.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lang="en"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r>
              <a:rPr lang="en" b="1" dirty="0">
                <a:highlight>
                  <a:srgbClr val="FFFFFF"/>
                </a:highlight>
              </a:rPr>
              <a:t>DENSE_RANK</a:t>
            </a:r>
            <a:r>
              <a:rPr lang="en" dirty="0">
                <a:highlight>
                  <a:srgbClr val="FFFFFF"/>
                </a:highlight>
              </a:rPr>
              <a:t> (</a:t>
            </a:r>
            <a:r>
              <a:rPr lang="ru-RU" dirty="0">
                <a:highlight>
                  <a:srgbClr val="FFFFFF"/>
                </a:highlight>
              </a:rPr>
              <a:t>плотное сжатие)</a:t>
            </a:r>
            <a:r>
              <a:rPr lang="en" dirty="0">
                <a:highlight>
                  <a:srgbClr val="FFFFFF"/>
                </a:highlight>
              </a:rPr>
              <a:t>— </a:t>
            </a:r>
            <a:r>
              <a:rPr lang="ru-RU" dirty="0">
                <a:highlight>
                  <a:srgbClr val="FFFFFF"/>
                </a:highlight>
              </a:rPr>
              <a:t>ранжирующая функция, которая возвращает ранг каждой строки, но в отличие от </a:t>
            </a:r>
            <a:r>
              <a:rPr lang="en" dirty="0">
                <a:highlight>
                  <a:srgbClr val="FFFFFF"/>
                </a:highlight>
              </a:rPr>
              <a:t>rank, </a:t>
            </a:r>
            <a:r>
              <a:rPr lang="ru-RU" dirty="0">
                <a:highlight>
                  <a:srgbClr val="FFFFFF"/>
                </a:highlight>
              </a:rPr>
              <a:t>в случае нахождения одинаковых значений, возвращает ранг без пропуска следующего.</a:t>
            </a:r>
          </a:p>
          <a:p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51" name="Google Shape;151;gd59be1f269_0_26"/>
          <p:cNvSpPr txBox="1"/>
          <p:nvPr/>
        </p:nvSpPr>
        <p:spPr>
          <a:xfrm>
            <a:off x="1162198" y="4304878"/>
            <a:ext cx="300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FFFFFF"/>
                </a:highlight>
              </a:rPr>
              <a:t>SELECT *, COUNT(*) OVER() AS total </a:t>
            </a:r>
          </a:p>
          <a:p>
            <a:r>
              <a:rPr lang="en" dirty="0">
                <a:highlight>
                  <a:srgbClr val="FFFFFF"/>
                </a:highlight>
              </a:rPr>
              <a:t>FROM Laptop;</a:t>
            </a:r>
          </a:p>
        </p:txBody>
      </p:sp>
      <p:sp>
        <p:nvSpPr>
          <p:cNvPr id="152" name="Google Shape;152;gd59be1f269_0_26"/>
          <p:cNvSpPr txBox="1"/>
          <p:nvPr/>
        </p:nvSpPr>
        <p:spPr>
          <a:xfrm>
            <a:off x="5082204" y="4304878"/>
            <a:ext cx="57449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F8F9FA"/>
                </a:highlight>
              </a:rPr>
              <a:t>SELECT *, COUNT(*) OVER(</a:t>
            </a:r>
            <a:r>
              <a:rPr lang="en-US" dirty="0">
                <a:highlight>
                  <a:srgbClr val="F8F9FA"/>
                </a:highlight>
              </a:rPr>
              <a:t>ORDER BY price</a:t>
            </a:r>
            <a:r>
              <a:rPr lang="en" dirty="0">
                <a:highlight>
                  <a:srgbClr val="F8F9FA"/>
                </a:highlight>
              </a:rPr>
              <a:t>) AS total </a:t>
            </a:r>
          </a:p>
          <a:p>
            <a:r>
              <a:rPr lang="en" dirty="0">
                <a:highlight>
                  <a:srgbClr val="F8F9FA"/>
                </a:highlight>
              </a:rPr>
              <a:t>FROM Laptop;</a:t>
            </a:r>
          </a:p>
        </p:txBody>
      </p:sp>
    </p:spTree>
    <p:extLst>
      <p:ext uri="{BB962C8B-B14F-4D97-AF65-F5344CB8AC3E}">
        <p14:creationId xmlns:p14="http://schemas.microsoft.com/office/powerpoint/2010/main" val="35469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Оконные функции: примеры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gd59be1f269_0_26"/>
          <p:cNvSpPr txBox="1"/>
          <p:nvPr/>
        </p:nvSpPr>
        <p:spPr>
          <a:xfrm>
            <a:off x="1127448" y="1916832"/>
            <a:ext cx="10297200" cy="292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dirty="0">
                <a:highlight>
                  <a:srgbClr val="FFFFFF"/>
                </a:highlight>
              </a:rPr>
              <a:t>SELECT *, ROW_NUMBER() OVER(ORDER BY type) num, </a:t>
            </a:r>
          </a:p>
          <a:p>
            <a:r>
              <a:rPr lang="en" dirty="0">
                <a:highlight>
                  <a:srgbClr val="FFFFFF"/>
                </a:highlight>
              </a:rPr>
              <a:t>RANK() OVER(ORDER BY type) </a:t>
            </a:r>
            <a:r>
              <a:rPr lang="en" dirty="0" err="1">
                <a:highlight>
                  <a:srgbClr val="FFFFFF"/>
                </a:highlight>
              </a:rPr>
              <a:t>rnk</a:t>
            </a:r>
            <a:r>
              <a:rPr lang="en" dirty="0">
                <a:highlight>
                  <a:srgbClr val="FFFFFF"/>
                </a:highlight>
              </a:rPr>
              <a:t>,</a:t>
            </a:r>
          </a:p>
          <a:p>
            <a:r>
              <a:rPr lang="en" dirty="0">
                <a:highlight>
                  <a:srgbClr val="FFFFFF"/>
                </a:highlight>
              </a:rPr>
              <a:t>DENSE_RANK() OVER(ORDER BY type) </a:t>
            </a:r>
            <a:r>
              <a:rPr lang="en" dirty="0" err="1">
                <a:highlight>
                  <a:srgbClr val="FFFFFF"/>
                </a:highlight>
              </a:rPr>
              <a:t>dense_rnk</a:t>
            </a:r>
            <a:r>
              <a:rPr lang="en" dirty="0">
                <a:highlight>
                  <a:srgbClr val="FFFFFF"/>
                </a:highlight>
              </a:rPr>
              <a:t> </a:t>
            </a:r>
          </a:p>
          <a:p>
            <a:r>
              <a:rPr lang="en" dirty="0">
                <a:highlight>
                  <a:srgbClr val="FFFFFF"/>
                </a:highlight>
              </a:rPr>
              <a:t>FROM Printer;</a:t>
            </a:r>
            <a:endParaRPr lang="ru-RU" b="1" dirty="0"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lang="ru-RU" b="1" dirty="0"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ru-RU" b="1" dirty="0">
                <a:highlight>
                  <a:srgbClr val="FFFFFF"/>
                </a:highlight>
              </a:rPr>
              <a:t>Для каждого ПК из таблицы </a:t>
            </a:r>
            <a:r>
              <a:rPr lang="en" b="1" dirty="0">
                <a:highlight>
                  <a:srgbClr val="FFFFFF"/>
                </a:highlight>
              </a:rPr>
              <a:t>PC </a:t>
            </a:r>
            <a:r>
              <a:rPr lang="ru-RU" b="1" dirty="0">
                <a:highlight>
                  <a:srgbClr val="FFFFFF"/>
                </a:highlight>
              </a:rPr>
              <a:t>найти разность между его ценой и средней ценой на модели с таким же значением скорости ЦП: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lang="ru-RU" sz="11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r>
              <a:rPr lang="en" dirty="0"/>
              <a:t>SELECT *, price - AVG(price) OVER(PARTITION BY speed) AS </a:t>
            </a:r>
            <a:r>
              <a:rPr lang="en" dirty="0" err="1"/>
              <a:t>dprice</a:t>
            </a:r>
            <a:r>
              <a:rPr lang="en" dirty="0"/>
              <a:t> </a:t>
            </a:r>
          </a:p>
          <a:p>
            <a:r>
              <a:rPr lang="en" dirty="0"/>
              <a:t>FROM PC;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6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404</Words>
  <Application>Microsoft Macintosh PowerPoint</Application>
  <PresentationFormat>Широкоэкранный</PresentationFormat>
  <Paragraphs>60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Courier New</vt:lpstr>
      <vt:lpstr>Play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15</cp:revision>
  <dcterms:created xsi:type="dcterms:W3CDTF">2020-09-16T07:07:55Z</dcterms:created>
  <dcterms:modified xsi:type="dcterms:W3CDTF">2021-05-05T15:39:24Z</dcterms:modified>
</cp:coreProperties>
</file>