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7" r:id="rId6"/>
    <p:sldId id="271" r:id="rId7"/>
    <p:sldId id="270" r:id="rId8"/>
    <p:sldId id="272" r:id="rId9"/>
    <p:sldId id="277" r:id="rId10"/>
    <p:sldId id="273" r:id="rId11"/>
    <p:sldId id="274" r:id="rId12"/>
    <p:sldId id="275" r:id="rId13"/>
    <p:sldId id="276" r:id="rId14"/>
    <p:sldId id="268" r:id="rId15"/>
    <p:sldId id="269" r:id="rId16"/>
    <p:sldId id="265" r:id="rId17"/>
  </p:sldIdLst>
  <p:sldSz cx="12192000" cy="6858000"/>
  <p:notesSz cx="6858000" cy="12192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lay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7YDDJlFC13rMVUPIielIEC3H0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6"/>
    <p:restoredTop sz="94679"/>
  </p:normalViewPr>
  <p:slideViewPr>
    <p:cSldViewPr snapToGrid="0">
      <p:cViewPr varScale="1">
        <p:scale>
          <a:sx n="158" d="100"/>
          <a:sy n="158" d="100"/>
        </p:scale>
        <p:origin x="32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019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5635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2022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639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247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561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71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93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776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3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7325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13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tgrespro.ru/docs/postgrespro/10/using-explain" TargetMode="External"/><Relationship Id="rId4" Type="http://schemas.openxmlformats.org/officeDocument/2006/relationships/hyperlink" Target="https://postgrespro.ru/docs/postgrespro/10/performance-tip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cloud.goog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cloud.google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stgrespro.ru/docs/postgresql/9.6/sql-dropindex" TargetMode="External"/><Relationship Id="rId5" Type="http://schemas.openxmlformats.org/officeDocument/2006/relationships/hyperlink" Target="https://postgrespro.ru/docs/postgresql/9.6/sql-createindex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685800" y="2667000"/>
            <a:ext cx="8305800" cy="249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Программа Перезапуск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Модуль </a:t>
            </a:r>
            <a:r>
              <a:rPr lang="ru-RU" sz="5400" b="1" i="0" u="sng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SQL</a:t>
            </a: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Занятие 6</a:t>
            </a:r>
            <a:endParaRPr sz="5400" b="1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Play"/>
              <a:buNone/>
            </a:pP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Преподаватель: Марат </a:t>
            </a:r>
            <a:r>
              <a:rPr lang="ru-RU" sz="24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Гарафутдинов</a:t>
            </a: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5400" b="0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endParaRPr sz="60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4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Оптимизация запросов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92A69DC-E013-194D-BFE7-AF21400D0883}"/>
              </a:ext>
            </a:extLst>
          </p:cNvPr>
          <p:cNvSpPr/>
          <p:nvPr/>
        </p:nvSpPr>
        <p:spPr>
          <a:xfrm>
            <a:off x="914400" y="1828410"/>
            <a:ext cx="82376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Ключ к оптимизации лежит через команду </a:t>
            </a:r>
            <a:r>
              <a:rPr lang="en" u="sng" dirty="0">
                <a:hlinkClick r:id="rId4"/>
              </a:rPr>
              <a:t>EXPLAIN</a:t>
            </a:r>
            <a:endParaRPr lang="ru-RU" u="sng" dirty="0"/>
          </a:p>
          <a:p>
            <a:endParaRPr lang="en" dirty="0"/>
          </a:p>
          <a:p>
            <a:r>
              <a:rPr lang="ru-RU" dirty="0"/>
              <a:t>Перед выполнением запроса </a:t>
            </a:r>
            <a:r>
              <a:rPr lang="en" dirty="0" err="1"/>
              <a:t>sql</a:t>
            </a:r>
            <a:r>
              <a:rPr lang="en" dirty="0"/>
              <a:t> </a:t>
            </a:r>
            <a:r>
              <a:rPr lang="ru-RU" dirty="0"/>
              <a:t>сервер разрабатывает </a:t>
            </a:r>
            <a:r>
              <a:rPr lang="ru-RU" i="1" dirty="0"/>
              <a:t>план запроса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План составляется исходя из структуры запроса и данных. </a:t>
            </a:r>
          </a:p>
          <a:p>
            <a:br>
              <a:rPr lang="ru-RU" dirty="0"/>
            </a:br>
            <a:endParaRPr lang="ru-RU" dirty="0"/>
          </a:p>
          <a:p>
            <a:r>
              <a:rPr lang="en" dirty="0">
                <a:solidFill>
                  <a:srgbClr val="595959"/>
                </a:solidFill>
                <a:latin typeface="Arial" panose="020B0604020202020204" pitchFamily="34" charset="0"/>
                <a:hlinkClick r:id="rId5"/>
              </a:rPr>
              <a:t>https://postgrespro.ru/docs/postgrespro/10/using-explain</a:t>
            </a: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23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4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Оптимизация запросов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92A69DC-E013-194D-BFE7-AF21400D0883}"/>
              </a:ext>
            </a:extLst>
          </p:cNvPr>
          <p:cNvSpPr/>
          <p:nvPr/>
        </p:nvSpPr>
        <p:spPr>
          <a:xfrm>
            <a:off x="914400" y="1828410"/>
            <a:ext cx="82376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специальная программа внутри </a:t>
            </a:r>
            <a:r>
              <a:rPr lang="en" dirty="0" err="1"/>
              <a:t>sql</a:t>
            </a:r>
            <a:r>
              <a:rPr lang="en" dirty="0"/>
              <a:t> </a:t>
            </a:r>
            <a:r>
              <a:rPr lang="ru-RU" dirty="0"/>
              <a:t>сервера, которая перебирает разные варианты выполнения запроса, и принимает какой-то из планов исходя из весовой функции.</a:t>
            </a:r>
          </a:p>
          <a:p>
            <a:endParaRPr lang="ru-RU" dirty="0"/>
          </a:p>
          <a:p>
            <a:r>
              <a:rPr lang="ru-RU" dirty="0"/>
              <a:t>Например, планировщик может решить такие вопросы как “нужно ли использовать имеющийся индекс?” “какой индекс использовать?” “применить сортировку с помощью индекса или обычную, просканировав всю таблицу?” “на каком этапе выполнения лучше применить фильтрацию?” </a:t>
            </a:r>
          </a:p>
          <a:p>
            <a:br>
              <a:rPr lang="ru-RU" dirty="0"/>
            </a:b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4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4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Оптимизация запросов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92A69DC-E013-194D-BFE7-AF21400D0883}"/>
              </a:ext>
            </a:extLst>
          </p:cNvPr>
          <p:cNvSpPr/>
          <p:nvPr/>
        </p:nvSpPr>
        <p:spPr>
          <a:xfrm>
            <a:off x="914400" y="1828410"/>
            <a:ext cx="823769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EXPLAIN ANALYZE + </a:t>
            </a:r>
            <a:r>
              <a:rPr lang="ru-RU" dirty="0"/>
              <a:t>запрос</a:t>
            </a:r>
          </a:p>
          <a:p>
            <a:r>
              <a:rPr lang="ru-RU" dirty="0"/>
              <a:t>фактически выполнит запрос, и теперь в плане будет отражена информация о времени выполнения каждого узла плана, а также количество строк. </a:t>
            </a:r>
          </a:p>
          <a:p>
            <a:endParaRPr lang="ru-RU" dirty="0"/>
          </a:p>
          <a:p>
            <a:r>
              <a:rPr lang="ru-RU" dirty="0"/>
              <a:t>Оценка стоимости узла выражается в произвольных единицах, а вот время в миллисекундах, поэтому эти числа вряд ли будут совпадать. </a:t>
            </a:r>
          </a:p>
          <a:p>
            <a:endParaRPr lang="ru-RU" dirty="0"/>
          </a:p>
          <a:p>
            <a:r>
              <a:rPr lang="ru-RU" dirty="0"/>
              <a:t>Нам важно проверить оценку количества строк в каждом узле и фактическое значение. </a:t>
            </a:r>
          </a:p>
          <a:p>
            <a:endParaRPr lang="ru-RU" dirty="0"/>
          </a:p>
          <a:p>
            <a:r>
              <a:rPr lang="ru-RU" dirty="0"/>
              <a:t>Так мы сможем примерно осознать насколько адекватно планировщик оценивает выполнение данного запроса.</a:t>
            </a:r>
          </a:p>
          <a:p>
            <a:br>
              <a:rPr lang="ru-RU" dirty="0"/>
            </a:b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51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4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Оптимизация запросов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92A69DC-E013-194D-BFE7-AF21400D0883}"/>
              </a:ext>
            </a:extLst>
          </p:cNvPr>
          <p:cNvSpPr/>
          <p:nvPr/>
        </p:nvSpPr>
        <p:spPr>
          <a:xfrm>
            <a:off x="914400" y="1828410"/>
            <a:ext cx="82376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Выполнение </a:t>
            </a:r>
            <a:r>
              <a:rPr lang="en" dirty="0"/>
              <a:t>EXPLAIN ANALYZE </a:t>
            </a:r>
            <a:r>
              <a:rPr lang="ru-RU" dirty="0"/>
              <a:t>может существенно отличаться от реального выполнения запроса, например, ввиду задержек сети.</a:t>
            </a:r>
          </a:p>
          <a:p>
            <a:endParaRPr lang="ru-RU" dirty="0"/>
          </a:p>
          <a:p>
            <a:r>
              <a:rPr lang="ru-RU" dirty="0"/>
              <a:t>Кроме того, стоит тестировать на реальных данных, потому что выполнение существенно зависит от фактических данных. </a:t>
            </a:r>
          </a:p>
          <a:p>
            <a:endParaRPr lang="ru-RU" dirty="0"/>
          </a:p>
          <a:p>
            <a:r>
              <a:rPr lang="ru-RU" dirty="0"/>
              <a:t>Если все данные помещается в одну страницу памяти, то практически всегда будет иметь место полное сканирование таблицы, даже если в таблице есть индекс.</a:t>
            </a:r>
          </a:p>
          <a:p>
            <a:br>
              <a:rPr lang="ru-RU" dirty="0"/>
            </a:b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2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333F48"/>
              </a:buClr>
              <a:buSzPts val="4000"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Linux: 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Работаем с 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Google Cloud Shell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" name="Google Shape;111;p3">
            <a:extLst>
              <a:ext uri="{FF2B5EF4-FFF2-40B4-BE49-F238E27FC236}">
                <a16:creationId xmlns:a16="http://schemas.microsoft.com/office/drawing/2014/main" id="{D37AA66B-5854-9C4C-A79F-F17083CB218A}"/>
              </a:ext>
            </a:extLst>
          </p:cNvPr>
          <p:cNvSpPr txBox="1"/>
          <p:nvPr/>
        </p:nvSpPr>
        <p:spPr>
          <a:xfrm>
            <a:off x="1119356" y="2094857"/>
            <a:ext cx="10297200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https://console.cloud.google.com/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fontAlgn="base"/>
            <a:r>
              <a:rPr lang="en" dirty="0" err="1"/>
              <a:t>pwd</a:t>
            </a:r>
            <a:r>
              <a:rPr lang="en" dirty="0"/>
              <a:t> </a:t>
            </a:r>
            <a:r>
              <a:rPr lang="ru-RU" dirty="0"/>
              <a:t>текущая директория</a:t>
            </a:r>
          </a:p>
          <a:p>
            <a:pPr fontAlgn="base"/>
            <a:r>
              <a:rPr lang="en" dirty="0"/>
              <a:t>ls </a:t>
            </a:r>
            <a:r>
              <a:rPr lang="ru-RU" dirty="0"/>
              <a:t>список файлов и директорий в текущей (</a:t>
            </a:r>
            <a:r>
              <a:rPr lang="en" dirty="0"/>
              <a:t>ls -al </a:t>
            </a:r>
            <a:r>
              <a:rPr lang="ru-RU" dirty="0"/>
              <a:t>выведет покрасивее)</a:t>
            </a:r>
          </a:p>
          <a:p>
            <a:pPr fontAlgn="base"/>
            <a:r>
              <a:rPr lang="en" dirty="0"/>
              <a:t>cp &lt;a&gt; &lt;b&gt; </a:t>
            </a:r>
            <a:r>
              <a:rPr lang="ru-RU" dirty="0"/>
              <a:t>копирует &lt;</a:t>
            </a:r>
            <a:r>
              <a:rPr lang="en" dirty="0"/>
              <a:t>a&gt; </a:t>
            </a:r>
            <a:r>
              <a:rPr lang="ru-RU" dirty="0"/>
              <a:t>в &lt;</a:t>
            </a:r>
            <a:r>
              <a:rPr lang="en" dirty="0"/>
              <a:t>b&gt;</a:t>
            </a:r>
          </a:p>
          <a:p>
            <a:pPr fontAlgn="base"/>
            <a:r>
              <a:rPr lang="en" dirty="0"/>
              <a:t>cp -R &lt;a&gt; &lt;b&gt; </a:t>
            </a:r>
            <a:r>
              <a:rPr lang="ru-RU" dirty="0"/>
              <a:t>рекурсивно копирует &lt;</a:t>
            </a:r>
            <a:r>
              <a:rPr lang="en" dirty="0"/>
              <a:t>a&gt; </a:t>
            </a:r>
            <a:r>
              <a:rPr lang="ru-RU" dirty="0"/>
              <a:t>в &lt;</a:t>
            </a:r>
            <a:r>
              <a:rPr lang="en" dirty="0"/>
              <a:t>b&gt;</a:t>
            </a:r>
          </a:p>
          <a:p>
            <a:pPr fontAlgn="base"/>
            <a:r>
              <a:rPr lang="en" dirty="0"/>
              <a:t>mv &lt;a&gt; &lt;b&gt; </a:t>
            </a:r>
            <a:r>
              <a:rPr lang="ru-RU" dirty="0"/>
              <a:t>перемещает &lt;</a:t>
            </a:r>
            <a:r>
              <a:rPr lang="en" dirty="0"/>
              <a:t>a&gt; </a:t>
            </a:r>
            <a:r>
              <a:rPr lang="ru-RU" dirty="0"/>
              <a:t>в &lt;</a:t>
            </a:r>
            <a:r>
              <a:rPr lang="en" dirty="0"/>
              <a:t>b&gt;</a:t>
            </a:r>
          </a:p>
          <a:p>
            <a:pPr fontAlgn="base"/>
            <a:r>
              <a:rPr lang="en" dirty="0" err="1"/>
              <a:t>mkdir</a:t>
            </a:r>
            <a:r>
              <a:rPr lang="en" dirty="0"/>
              <a:t> &lt;</a:t>
            </a:r>
            <a:r>
              <a:rPr lang="ru-RU" dirty="0"/>
              <a:t>имя папки&gt; создать папку</a:t>
            </a:r>
          </a:p>
          <a:p>
            <a:pPr fontAlgn="base"/>
            <a:r>
              <a:rPr lang="en" dirty="0"/>
              <a:t>cd &lt;path to </a:t>
            </a:r>
            <a:r>
              <a:rPr lang="en" dirty="0" err="1"/>
              <a:t>dir</a:t>
            </a:r>
            <a:r>
              <a:rPr lang="en" dirty="0"/>
              <a:t>&gt; </a:t>
            </a:r>
            <a:r>
              <a:rPr lang="ru-RU" dirty="0"/>
              <a:t>перейти в папку по адресу &lt;</a:t>
            </a:r>
            <a:r>
              <a:rPr lang="en" dirty="0"/>
              <a:t>path to </a:t>
            </a:r>
            <a:r>
              <a:rPr lang="en" dirty="0" err="1"/>
              <a:t>dir</a:t>
            </a:r>
            <a:r>
              <a:rPr lang="en" dirty="0"/>
              <a:t>&gt;</a:t>
            </a:r>
          </a:p>
          <a:p>
            <a:pPr fontAlgn="base"/>
            <a:r>
              <a:rPr lang="en" dirty="0"/>
              <a:t>touch filename </a:t>
            </a:r>
            <a:r>
              <a:rPr lang="ru-RU" dirty="0"/>
              <a:t>создаст пустой файл с именем </a:t>
            </a:r>
            <a:r>
              <a:rPr lang="en" dirty="0"/>
              <a:t>filename</a:t>
            </a:r>
          </a:p>
          <a:p>
            <a:pPr fontAlgn="base"/>
            <a:r>
              <a:rPr lang="en" dirty="0"/>
              <a:t>man &lt;</a:t>
            </a:r>
            <a:r>
              <a:rPr lang="ru-RU" dirty="0"/>
              <a:t>имя команды&gt; руководство по команде</a:t>
            </a:r>
          </a:p>
          <a:p>
            <a:pPr fontAlgn="base"/>
            <a:r>
              <a:rPr lang="ru-RU" dirty="0"/>
              <a:t>также рекомендуется </a:t>
            </a:r>
            <a:r>
              <a:rPr lang="ru-RU" dirty="0" err="1"/>
              <a:t>гуглить</a:t>
            </a:r>
            <a:r>
              <a:rPr lang="ru-RU" dirty="0"/>
              <a:t> первое время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36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Linux: </a:t>
            </a:r>
            <a: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Работаем с </a:t>
            </a:r>
            <a:br>
              <a:rPr lang="en-US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Google Cloud Shell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и 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PostgreSQL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19356" y="2094857"/>
            <a:ext cx="102972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https://console.cloud.google.com/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ts val="1800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Команда: </a:t>
            </a:r>
            <a:r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psql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-h 52.157.159.24 -U</a:t>
            </a:r>
            <a:r>
              <a:rPr lang="en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student0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sql_ex_for_student0</a:t>
            </a:r>
            <a:b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Далее вводим пароль 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244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9154616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ru-RU"/>
              <a:t>Демонстрация и решение упражнений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Что смотрели на предыдущих занятиях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127448" y="1916832"/>
            <a:ext cx="1029720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Почему SQL нужен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Реляционные таблицы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Базовые операции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 INSERT, UPDATE, DELETE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WHERE, GROUP BY, AND, OR, NOT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JOIN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Подзапросы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CASE WHEN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 ANY, ALL, IS NOT NULL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&amp; VIEW</a:t>
            </a:r>
            <a:endParaRPr lang="ru-RU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Оконные функции (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ROW_NUMBER, RANK, DENSE_RANK)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Работаем с </a:t>
            </a:r>
            <a:r>
              <a:rPr lang="ru-RU" sz="40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DBeaver</a:t>
            </a:r>
            <a: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ru-RU" sz="40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Community</a:t>
            </a:r>
            <a:r>
              <a:rPr lang="ru-RU" sz="40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ru-RU" sz="40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Edition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27448" y="1916832"/>
            <a:ext cx="10297200" cy="3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Реквизиты: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050" b="0" i="0" u="none" strike="noStrike" cap="none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52.157.159.24</a:t>
            </a:r>
            <a:endParaRPr sz="1050" b="0" i="0" u="none" strike="noStrike" cap="none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0" i="0" u="none" strike="noStrike" cap="none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50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lang="ru-RU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 b="0" i="0" u="none" strike="noStrike" cap="none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student0</a:t>
            </a:r>
            <a:endParaRPr sz="1050" b="0" i="0" u="none" strike="noStrike" cap="none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50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ru-RU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 b="0" i="0" u="none" strike="noStrike" cap="none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sz="105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1050" b="0" i="0" u="none" strike="noStrike" cap="none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ru-RU" sz="1050" b="0" i="0" u="none" strike="noStrike" cap="none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 sz="1050" b="0" i="0" u="none" strike="noStrike" cap="none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50" b="1" u="sng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ru-RU" sz="1050" b="1" u="sng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sql_ex_for_student0</a:t>
            </a:r>
            <a:endParaRPr sz="1050" b="1" u="sng" dirty="0">
              <a:solidFill>
                <a:srgbClr val="E9FFF0"/>
              </a:solidFill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сейчас работаем только со своей базой!</a:t>
            </a:r>
            <a:endParaRPr sz="1050" b="1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Индексы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F606FA-ED2F-8949-9532-52336863265E}"/>
              </a:ext>
            </a:extLst>
          </p:cNvPr>
          <p:cNvSpPr/>
          <p:nvPr/>
        </p:nvSpPr>
        <p:spPr>
          <a:xfrm>
            <a:off x="954859" y="1717423"/>
            <a:ext cx="97751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Индекс (англ. </a:t>
            </a:r>
            <a:r>
              <a:rPr lang="en" dirty="0">
                <a:solidFill>
                  <a:srgbClr val="595959"/>
                </a:solidFill>
                <a:latin typeface="Arial" panose="020B0604020202020204" pitchFamily="34" charset="0"/>
              </a:rPr>
              <a:t>index) — </a:t>
            </a: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объект базы данных, создаваемый с целью повышения производительности поиска данных. </a:t>
            </a: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Таблицы в базе данных могут иметь большое количество строк, которые хранятся в произвольном порядке, и их поиск по заданному критерию путём последовательного просмотра таблицы строка за строкой может занимать много времени. </a:t>
            </a: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Индекс формируется из значений одного или нескольких столбцов таблицы и указателей на соответствующие строки таблицы и, таким образом, позволяет искать строки, удовлетворяющие критерию поиска.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8CB061-9C02-6A48-AAEE-C773F2D2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4" y="4056807"/>
            <a:ext cx="3297167" cy="219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6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Индексы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159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Что следует индексировать</a:t>
            </a: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:</a:t>
            </a:r>
            <a:endParaRPr lang="ru-RU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Столбцы, используемые для объединения таблиц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Столбцы, используемые для ограничения диапазона данных, которые анализируются при выполнении запросов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Столбцы, используемые в директивах </a:t>
            </a:r>
            <a:r>
              <a:rPr lang="en" dirty="0">
                <a:solidFill>
                  <a:srgbClr val="595959"/>
                </a:solidFill>
                <a:latin typeface="Arial" panose="020B0604020202020204" pitchFamily="34" charset="0"/>
              </a:rPr>
              <a:t>ORDER BY </a:t>
            </a: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и </a:t>
            </a:r>
            <a:r>
              <a:rPr lang="en" dirty="0">
                <a:solidFill>
                  <a:srgbClr val="595959"/>
                </a:solidFill>
                <a:latin typeface="Arial" panose="020B0604020202020204" pitchFamily="34" charset="0"/>
              </a:rPr>
              <a:t>GROUP BY </a:t>
            </a: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запросов</a:t>
            </a:r>
          </a:p>
          <a:p>
            <a:pPr marL="285750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Столбцы, используемые в функциях суммирования и подведения итогов</a:t>
            </a:r>
          </a:p>
        </p:txBody>
      </p:sp>
    </p:spTree>
    <p:extLst>
      <p:ext uri="{BB962C8B-B14F-4D97-AF65-F5344CB8AC3E}">
        <p14:creationId xmlns:p14="http://schemas.microsoft.com/office/powerpoint/2010/main" val="387490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Индексы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Что не следует индексировать</a:t>
            </a: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:</a:t>
            </a:r>
          </a:p>
          <a:p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Таблицы содержат незначительное количество 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Столбцы имеют слабо выраженную селективность (т.е. очень широкий диапазон значений)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Значения в столбцах имеют очень большую длину (не рекомендуется индексировать столбцы с значениями длиннее 25 байт)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Столбцы при построении запросов не используются</a:t>
            </a:r>
          </a:p>
        </p:txBody>
      </p:sp>
    </p:spTree>
    <p:extLst>
      <p:ext uri="{BB962C8B-B14F-4D97-AF65-F5344CB8AC3E}">
        <p14:creationId xmlns:p14="http://schemas.microsoft.com/office/powerpoint/2010/main" val="311884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Индексы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Индекс требует ресурсов на поддержание. </a:t>
            </a: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Ведь если мы изменили что-то в индексированном столбце, нужно перестроить структуру данных которой представлен индекс. </a:t>
            </a: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r>
              <a:rPr lang="ru-RU" b="1" dirty="0">
                <a:solidFill>
                  <a:srgbClr val="595959"/>
                </a:solidFill>
                <a:latin typeface="Arial" panose="020B0604020202020204" pitchFamily="34" charset="0"/>
              </a:rPr>
              <a:t>Так, если, например, имеет место индекс на поле, которое редко используется в запросах, но при этом это поле часто обновляется, то мы скорее получим не прирост к производительности, а ее деградацию</a:t>
            </a:r>
            <a:r>
              <a:rPr lang="en-US" b="1" dirty="0">
                <a:solidFill>
                  <a:srgbClr val="595959"/>
                </a:solidFill>
                <a:latin typeface="Arial" panose="020B0604020202020204" pitchFamily="34" charset="0"/>
              </a:rPr>
              <a:t>.</a:t>
            </a:r>
            <a:endParaRPr lang="ru-RU" b="1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Если мы затрагиваем не индексированные столбцы, то перестроение не требуется.</a:t>
            </a:r>
          </a:p>
        </p:txBody>
      </p:sp>
    </p:spTree>
    <p:extLst>
      <p:ext uri="{BB962C8B-B14F-4D97-AF65-F5344CB8AC3E}">
        <p14:creationId xmlns:p14="http://schemas.microsoft.com/office/powerpoint/2010/main" val="39496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Индексы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 B-tree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C2B21B-4A89-354E-ADC0-5DBD2BAA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463" y="1811136"/>
            <a:ext cx="4389000" cy="19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10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Индексы</a:t>
            </a: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 B-tree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C2B21B-4A89-354E-ADC0-5DBD2BAA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3" y="1808436"/>
            <a:ext cx="4389000" cy="19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07CE50C-B172-C54E-93B3-030846985F97}"/>
              </a:ext>
            </a:extLst>
          </p:cNvPr>
          <p:cNvSpPr/>
          <p:nvPr/>
        </p:nvSpPr>
        <p:spPr>
          <a:xfrm>
            <a:off x="5074800" y="1411933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-apple-system"/>
              </a:rPr>
              <a:t>Семейство </a:t>
            </a:r>
            <a:r>
              <a:rPr lang="en" dirty="0">
                <a:solidFill>
                  <a:srgbClr val="222222"/>
                </a:solidFill>
                <a:latin typeface="-apple-system"/>
              </a:rPr>
              <a:t>B-Tree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индексов — это наиболее часто используемый тип индексов, организованных как сбалансированное дерево, упорядоченных ключей. </a:t>
            </a:r>
          </a:p>
          <a:p>
            <a:endParaRPr lang="ru-RU" dirty="0">
              <a:solidFill>
                <a:srgbClr val="222222"/>
              </a:solidFill>
              <a:latin typeface="-apple-system"/>
            </a:endParaRPr>
          </a:p>
          <a:p>
            <a:r>
              <a:rPr lang="ru-RU" dirty="0">
                <a:solidFill>
                  <a:srgbClr val="222222"/>
                </a:solidFill>
                <a:latin typeface="-apple-system"/>
              </a:rPr>
              <a:t>Они поддерживаются практически всеми СУБД как реляционными, так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нереляционными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, и практически для всех типов данных.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D0A51B-9EAD-864C-956B-A38DA92D0FC5}"/>
              </a:ext>
            </a:extLst>
          </p:cNvPr>
          <p:cNvSpPr/>
          <p:nvPr/>
        </p:nvSpPr>
        <p:spPr>
          <a:xfrm>
            <a:off x="5114961" y="2905166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600"/>
              </a:spcAft>
            </a:pPr>
            <a:r>
              <a:rPr lang="en" u="sng" dirty="0">
                <a:solidFill>
                  <a:srgbClr val="0097A7"/>
                </a:solidFill>
                <a:latin typeface="Arial" panose="020B0604020202020204" pitchFamily="34" charset="0"/>
                <a:hlinkClick r:id="rId5"/>
              </a:rPr>
              <a:t>https://postgrespro.ru/docs/postgresql/9.6/sql-createindex</a:t>
            </a:r>
            <a:r>
              <a:rPr lang="en" dirty="0">
                <a:solidFill>
                  <a:srgbClr val="595959"/>
                </a:solidFill>
                <a:latin typeface="Arial" panose="020B0604020202020204" pitchFamily="34" charset="0"/>
              </a:rPr>
              <a:t> </a:t>
            </a:r>
            <a:endParaRPr lang="en" dirty="0"/>
          </a:p>
          <a:p>
            <a:pPr>
              <a:spcAft>
                <a:spcPts val="1600"/>
              </a:spcAft>
            </a:pPr>
            <a:r>
              <a:rPr lang="en" u="sng" dirty="0">
                <a:solidFill>
                  <a:srgbClr val="0097A7"/>
                </a:solidFill>
                <a:latin typeface="Arial" panose="020B0604020202020204" pitchFamily="34" charset="0"/>
                <a:hlinkClick r:id="rId6"/>
              </a:rPr>
              <a:t>https://postgrespro.ru/docs/postgresql/9.6/sql-dropindex</a:t>
            </a:r>
            <a:r>
              <a:rPr lang="en" dirty="0">
                <a:solidFill>
                  <a:srgbClr val="595959"/>
                </a:solidFill>
                <a:latin typeface="Arial" panose="020B0604020202020204" pitchFamily="34" charset="0"/>
              </a:rPr>
              <a:t> </a:t>
            </a:r>
            <a:endParaRPr lang="en" dirty="0"/>
          </a:p>
          <a:p>
            <a:pPr>
              <a:spcAft>
                <a:spcPts val="1600"/>
              </a:spcAft>
            </a:pP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Создание индекса-</a:t>
            </a:r>
            <a:r>
              <a:rPr lang="en" dirty="0">
                <a:solidFill>
                  <a:srgbClr val="595959"/>
                </a:solidFill>
                <a:latin typeface="Arial" panose="020B0604020202020204" pitchFamily="34" charset="0"/>
              </a:rPr>
              <a:t>B-</a:t>
            </a: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дерева по столбцу </a:t>
            </a:r>
            <a:r>
              <a:rPr lang="en" dirty="0">
                <a:solidFill>
                  <a:srgbClr val="595959"/>
                </a:solidFill>
                <a:latin typeface="Arial" panose="020B0604020202020204" pitchFamily="34" charset="0"/>
              </a:rPr>
              <a:t>title </a:t>
            </a: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в таблице </a:t>
            </a:r>
            <a:r>
              <a:rPr lang="en" dirty="0">
                <a:solidFill>
                  <a:srgbClr val="595959"/>
                </a:solidFill>
                <a:latin typeface="Arial" panose="020B0604020202020204" pitchFamily="34" charset="0"/>
              </a:rPr>
              <a:t>films</a:t>
            </a:r>
            <a:endParaRPr lang="en" dirty="0"/>
          </a:p>
          <a:p>
            <a:pPr>
              <a:spcAft>
                <a:spcPts val="1600"/>
              </a:spcAft>
            </a:pPr>
            <a:r>
              <a:rPr lang="en" b="1" dirty="0">
                <a:solidFill>
                  <a:srgbClr val="595959"/>
                </a:solidFill>
                <a:latin typeface="Arial" panose="020B0604020202020204" pitchFamily="34" charset="0"/>
              </a:rPr>
              <a:t> </a:t>
            </a:r>
            <a:r>
              <a:rPr lang="en" sz="800" b="1" dirty="0">
                <a:solidFill>
                  <a:srgbClr val="333333"/>
                </a:solidFill>
                <a:latin typeface="Courier New" panose="02070309020205020404" pitchFamily="49" charset="0"/>
              </a:rPr>
              <a:t>CREATE UNIQUE INDEX </a:t>
            </a:r>
            <a:r>
              <a:rPr lang="en" sz="8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title_idx</a:t>
            </a:r>
            <a:r>
              <a:rPr lang="en" sz="800" b="1" dirty="0">
                <a:solidFill>
                  <a:srgbClr val="333333"/>
                </a:solidFill>
                <a:latin typeface="Courier New" panose="02070309020205020404" pitchFamily="49" charset="0"/>
              </a:rPr>
              <a:t> ON films (title);</a:t>
            </a:r>
            <a:endParaRPr lang="en" b="1" dirty="0"/>
          </a:p>
          <a:p>
            <a:pPr>
              <a:spcAft>
                <a:spcPts val="1600"/>
              </a:spcAft>
            </a:pP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Пример удаления</a:t>
            </a:r>
            <a:endParaRPr lang="ru-RU" dirty="0"/>
          </a:p>
          <a:p>
            <a:pPr>
              <a:spcAft>
                <a:spcPts val="1600"/>
              </a:spcAft>
            </a:pPr>
            <a:r>
              <a:rPr lang="en" sz="800" b="1" dirty="0">
                <a:solidFill>
                  <a:srgbClr val="333333"/>
                </a:solidFill>
                <a:latin typeface="Courier New" panose="02070309020205020404" pitchFamily="49" charset="0"/>
              </a:rPr>
              <a:t>DROP INDEX </a:t>
            </a:r>
            <a:r>
              <a:rPr lang="en" sz="800" b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title_idx</a:t>
            </a:r>
            <a:r>
              <a:rPr lang="en" sz="800" b="1" dirty="0">
                <a:solidFill>
                  <a:srgbClr val="333333"/>
                </a:solidFill>
                <a:latin typeface="Courier New" panose="02070309020205020404" pitchFamily="49" charset="0"/>
              </a:rPr>
              <a:t>;</a:t>
            </a:r>
            <a:endParaRPr lang="en" b="1" dirty="0"/>
          </a:p>
          <a:p>
            <a:br>
              <a:rPr lang="en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770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899</Words>
  <Application>Microsoft Macintosh PowerPoint</Application>
  <PresentationFormat>Широкоэкранный</PresentationFormat>
  <Paragraphs>131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-apple-system</vt:lpstr>
      <vt:lpstr>Courier New</vt:lpstr>
      <vt:lpstr>Play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 и решение упражнений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Рабушко Анна Юрьевна</dc:creator>
  <cp:lastModifiedBy>ЗАО "МАМБА"</cp:lastModifiedBy>
  <cp:revision>22</cp:revision>
  <dcterms:created xsi:type="dcterms:W3CDTF">2020-09-16T07:07:55Z</dcterms:created>
  <dcterms:modified xsi:type="dcterms:W3CDTF">2021-05-12T12:33:21Z</dcterms:modified>
</cp:coreProperties>
</file>