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12192000"/>
  <p:embeddedFontLst>
    <p:embeddedFont>
      <p:font typeface="Play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Vzc6b4MljWufUSk7uW+1Fyvm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7a0c87eb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47a0c87eb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47a0c87eb_0_0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7a0c87eb_1_1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d47a0c87eb_1_1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47a0c87eb_1_19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a0c87eb_1_2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d47a0c87eb_1_2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47a0c87eb_1_26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7a0c87eb_1_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d47a0c87eb_1_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47a0c87eb_1_12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8769bb40_0_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d48769bb40_0_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48769bb40_0_7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b="1" i="0" lang="ru-RU" sz="5400" u="sng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b="1" lang="ru-RU" sz="54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b="1" sz="540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b="0" i="0" lang="ru-RU" sz="2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Гарафутдинов </a:t>
            </a:r>
            <a:endParaRPr b="0" i="0" sz="54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их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заняти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ях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DBeaver Community Edition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7448" y="1916832"/>
            <a:ext cx="10297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Реквизиты: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52.157.159.24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student0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student0_password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Условие</a:t>
            </a:r>
            <a:r>
              <a:rPr b="0" i="0"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IS NOT NULL</a:t>
            </a:r>
            <a:endParaRPr b="0" i="0"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127448" y="1916832"/>
            <a:ext cx="102972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Условие IS NOT NULL используется в SQL для проверки значения, отличного от NULL. </a:t>
            </a:r>
            <a:endParaRPr b="1" sz="15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Оно возвращает TRUE, если найдено ненулевое значение, в противном случае оно возвращает FALSE. </a:t>
            </a:r>
            <a:endParaRPr b="1" sz="15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Его можно использовать в операторе SELECT, INSERT, UPDATE или DELETE.</a:t>
            </a:r>
            <a:endParaRPr b="1"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17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FROM products</a:t>
            </a:r>
            <a:endParaRPr sz="17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WHERE category_id </a:t>
            </a:r>
            <a:r>
              <a:rPr b="1" lang="ru-RU" sz="17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IS NOT NULL;</a:t>
            </a:r>
            <a:endParaRPr b="1" sz="17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7a0c87eb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47a0c87eb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WITH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gd47a0c87eb_0_0"/>
          <p:cNvSpPr txBox="1"/>
          <p:nvPr/>
        </p:nvSpPr>
        <p:spPr>
          <a:xfrm>
            <a:off x="1127448" y="1916832"/>
            <a:ext cx="102972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Оператор WITH позволяет дать блоку подзапроса имя/псевдоним, на которое можно ссылаться в нескольких местах основного SQL-запроса.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Имя, присвоенное подзапросу, обрабатывается так, как если бы оно было встроенным представлением или таблицей.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= подзапрос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WITH query_name AS (SELECT expressions FROM table_A)</a:t>
            </a:r>
            <a:endParaRPr b="1" sz="16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SELECT column_list</a:t>
            </a:r>
            <a:endParaRPr sz="16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FROM query_name [,table_name]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7a0c87eb_1_19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d47a0c87eb_1_19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ANY 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5" name="Google Shape;135;gd47a0c87eb_1_19"/>
          <p:cNvSpPr txBox="1"/>
          <p:nvPr/>
        </p:nvSpPr>
        <p:spPr>
          <a:xfrm>
            <a:off x="1127448" y="1916832"/>
            <a:ext cx="10297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Оператор Any возвращает значение true, если любое из значений подчиненного запроса удовлетворяет условию.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= подзапрос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ProductName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ProductID =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ProductID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Quantity = 10);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7a0c87eb_1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d47a0c87eb_1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ALL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3" name="Google Shape;143;gd47a0c87eb_1_26"/>
          <p:cNvSpPr txBox="1"/>
          <p:nvPr/>
        </p:nvSpPr>
        <p:spPr>
          <a:xfrm>
            <a:off x="1127448" y="1916832"/>
            <a:ext cx="102972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Оператор ALL возвращает значение true, если все значения подчиненного запроса удовлетворяют условию.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= подзапрос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ProductName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ProductID =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ProductID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</a:t>
            </a:r>
            <a:r>
              <a:rPr lang="ru-RU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Quantity = 10);</a:t>
            </a:r>
            <a:endParaRPr b="1" sz="16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a0c87eb_1_12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d47a0c87eb_1_12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UNION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gd47a0c87eb_1_12"/>
          <p:cNvSpPr txBox="1"/>
          <p:nvPr/>
        </p:nvSpPr>
        <p:spPr>
          <a:xfrm>
            <a:off x="1127448" y="1916832"/>
            <a:ext cx="102972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Оператор языка SQL UNION предназначен для объединения результирующих таблиц базы данных, полученных с применением слова SELECT.</a:t>
            </a:r>
            <a:endParaRPr b="1" sz="1050">
              <a:solidFill>
                <a:srgbClr val="E83E8C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1050">
                <a:solidFill>
                  <a:srgbClr val="E83E8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lang="ru-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удаляет дубликаты записей (где все столбцы в результатах одинаковы), </a:t>
            </a:r>
            <a:r>
              <a:rPr b="1" lang="ru-RU" sz="1050">
                <a:solidFill>
                  <a:srgbClr val="E83E8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UNION ALL</a:t>
            </a:r>
            <a:r>
              <a:rPr b="1" lang="ru-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-нет.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person, amount 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sales2005 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ru-RU" sz="16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=1000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6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person, amount 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sales2005 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b="1" lang="ru-RU" sz="16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'Сергей'</a:t>
            </a:r>
            <a:r>
              <a:rPr lang="ru-RU" sz="16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8769bb40_0_7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d48769bb40_0_7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CASE WHEN 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9" name="Google Shape;159;gd48769bb40_0_7"/>
          <p:cNvSpPr txBox="1"/>
          <p:nvPr/>
        </p:nvSpPr>
        <p:spPr>
          <a:xfrm>
            <a:off x="1127448" y="1916832"/>
            <a:ext cx="102972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450">
                <a:solidFill>
                  <a:srgbClr val="5F5F5F"/>
                </a:solidFill>
                <a:highlight>
                  <a:srgbClr val="FFFFFF"/>
                </a:highlight>
              </a:rPr>
              <a:t>Команда </a:t>
            </a:r>
            <a:r>
              <a:rPr b="1" lang="ru-RU" sz="1300">
                <a:solidFill>
                  <a:srgbClr val="E83E8C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ru-RU" sz="1450">
                <a:solidFill>
                  <a:srgbClr val="5F5F5F"/>
                </a:solidFill>
                <a:highlight>
                  <a:srgbClr val="FFFFFF"/>
                </a:highlight>
              </a:rPr>
              <a:t> позволяет выбрать для выполнения одну из нескольких последовательностей команд. 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product.model,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price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'Нет в наличии'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lang="ru-RU" sz="1050">
                <a:solidFill>
                  <a:srgbClr val="66CC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lang="ru-RU" sz="1050">
                <a:solidFill>
                  <a:srgbClr val="66CC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050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-RU" sz="1050">
                <a:solidFill>
                  <a:srgbClr val="66CC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66CC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price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PC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Product.model = PC.model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product.type = </a:t>
            </a:r>
            <a:r>
              <a:rPr lang="ru-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'pc'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2020-09-16T07:07:55Z</dcterms:created>
  <dc:creator>Рабушко Анна Юрьевна</dc:creator>
</cp:coreProperties>
</file>