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67" r:id="rId6"/>
    <p:sldId id="273" r:id="rId7"/>
    <p:sldId id="269" r:id="rId8"/>
    <p:sldId id="270" r:id="rId9"/>
  </p:sldIdLst>
  <p:sldSz cx="12192000" cy="6858000"/>
  <p:notesSz cx="6858000" cy="12192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lay" pitchFamily="2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1e+1O6lulqOMZzB3ltFb9ZTL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>
        <p:scale>
          <a:sx n="137" d="100"/>
          <a:sy n="137" d="100"/>
        </p:scale>
        <p:origin x="26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3c296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b3c296c8a_0_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7b3c296c8a_0_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60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3c296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b3c296c8a_0_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7b3c296c8a_0_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14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3c296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b3c296c8a_0_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7b3c296c8a_0_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3c296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b3c296c8a_0_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7b3c296c8a_0_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57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5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25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big-data-essentials" TargetMode="External"/><Relationship Id="rId5" Type="http://schemas.openxmlformats.org/officeDocument/2006/relationships/hyperlink" Target="https://stepik.org/course/150/promo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ckhouse.tech/docs/ru/#kliuchevye-osobennosti-olap-stsenariia-raboty" TargetMode="Externa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ru-RU" sz="5400" b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 sz="5400" b="1" i="0" u="none" strike="noStrike" cap="non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Гарафутдинов </a:t>
            </a:r>
            <a:endParaRPr sz="5400" b="0" i="0" u="none" strike="noStrike" cap="non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предыдущих занятиях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JOIN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CASE WHEN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ANY, ALL, IS NOT NULL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LIKE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CREATE TABLE &amp; VIEW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Оконные функции (ROW_NUMBER, RANK, DENSE_RANK)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Виды баз данных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3c296c8a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b3c296c8a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 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Having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endParaRPr sz="4400" b="1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g7b3c296c8a_0_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b3c296c8a_0_0"/>
          <p:cNvSpPr txBox="1"/>
          <p:nvPr/>
        </p:nvSpPr>
        <p:spPr>
          <a:xfrm>
            <a:off x="720150" y="1884600"/>
            <a:ext cx="7923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/>
              <a:t>Оператор </a:t>
            </a:r>
            <a:r>
              <a:rPr lang="en" dirty="0"/>
              <a:t>SQL HAVING </a:t>
            </a:r>
            <a:r>
              <a:rPr lang="ru-RU" dirty="0"/>
              <a:t>является указателем на результат выполнения агрегатных функций. 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Агрегатной функцией в языке </a:t>
            </a:r>
            <a:r>
              <a:rPr lang="en" dirty="0"/>
              <a:t>SQL </a:t>
            </a:r>
            <a:r>
              <a:rPr lang="ru-RU" dirty="0"/>
              <a:t>называется функция, возвращающая какое-либо одно значение по набору значений столбца. Такими функциями являются: </a:t>
            </a:r>
            <a:r>
              <a:rPr lang="en" dirty="0"/>
              <a:t>COUNT(),  MIN(), MAX(), AVG(), SUM().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652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3c296c8a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b3c296c8a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BigData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40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Hadoop</a:t>
            </a:r>
            <a:endParaRPr sz="4400" b="1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g7b3c296c8a_0_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b3c296c8a_0_0"/>
          <p:cNvSpPr txBox="1"/>
          <p:nvPr/>
        </p:nvSpPr>
        <p:spPr>
          <a:xfrm>
            <a:off x="720150" y="1884600"/>
            <a:ext cx="5151112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050" b="1" dirty="0"/>
              <a:t>Hadoop — </a:t>
            </a:r>
            <a:r>
              <a:rPr lang="ru-RU" sz="1050" dirty="0"/>
              <a:t>проект фонда </a:t>
            </a:r>
            <a:r>
              <a:rPr lang="en" sz="1050" dirty="0"/>
              <a:t>Apache Software Foundation, </a:t>
            </a:r>
            <a:r>
              <a:rPr lang="ru-RU" sz="1050" dirty="0"/>
              <a:t>свободно распространяемый набор утилит, библиотек и </a:t>
            </a:r>
            <a:r>
              <a:rPr lang="ru-RU" sz="1050" dirty="0" err="1"/>
              <a:t>фреймворк</a:t>
            </a:r>
            <a:r>
              <a:rPr lang="ru-RU" sz="1050" dirty="0"/>
              <a:t> для разработки и выполнения распределённых программ, работающих на кластерах из сотен и тысяч узлов. </a:t>
            </a:r>
            <a:endParaRPr lang="en-US" sz="1050" dirty="0"/>
          </a:p>
          <a:p>
            <a:pPr lvl="0"/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1050" b="1" dirty="0"/>
              <a:t>Hadoop Common</a:t>
            </a:r>
            <a:r>
              <a:rPr lang="en" sz="1050" dirty="0"/>
              <a:t> – </a:t>
            </a:r>
            <a:r>
              <a:rPr lang="ru-RU" sz="1050" dirty="0"/>
              <a:t>набор инфраструктурных программных библиотек и утилит, которые используются в других решениях и родственных проектах, в частности, для управления распределенными файлами и создания необходимой инфраструктуры</a:t>
            </a: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HDFS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– </a:t>
            </a:r>
            <a:r>
              <a:rPr lang="ru-RU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распределённая файловая система, 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Hadoop Distributed File System – </a:t>
            </a:r>
            <a:r>
              <a:rPr lang="ru-RU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технология хранения файлов на различных серверах данных (узлах, </a:t>
            </a: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DataNodes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r>
              <a:rPr lang="ru-RU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адреса которых находятся на специальном сервере имен (мастере, </a:t>
            </a: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NameNode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 b="1" dirty="0"/>
              <a:t>YARN </a:t>
            </a:r>
            <a:r>
              <a:rPr lang="en" sz="1050" dirty="0"/>
              <a:t>– </a:t>
            </a:r>
            <a:r>
              <a:rPr lang="ru-RU" sz="1050" dirty="0"/>
              <a:t>система планирования заданий и управления кластером (</a:t>
            </a:r>
            <a:r>
              <a:rPr lang="en" sz="1050" dirty="0"/>
              <a:t>Yet Another Resource Negotiator), </a:t>
            </a:r>
            <a:r>
              <a:rPr lang="ru-RU" sz="1050" dirty="0"/>
              <a:t>которую также называют </a:t>
            </a:r>
            <a:r>
              <a:rPr lang="en" sz="1050" u="sng" dirty="0"/>
              <a:t>MapR</a:t>
            </a:r>
            <a:r>
              <a:rPr lang="en" sz="1050" dirty="0"/>
              <a:t>educe 2.0 (MRv2) – </a:t>
            </a:r>
            <a:r>
              <a:rPr lang="ru-RU" sz="1050" dirty="0"/>
              <a:t>набор системных программ (демонов), обеспечивающих совместное использование, масштабирование и надежность работы распределенных приложений</a:t>
            </a: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Hadoop MapReduce 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платформа программирования и выполнения распределённых 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MapReduce-</a:t>
            </a:r>
            <a:r>
              <a:rPr lang="ru-RU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вычислений, с использованием большого количества компьютеров (узлов, 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nodes), </a:t>
            </a:r>
            <a:r>
              <a:rPr lang="ru-RU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образующих кластер.</a:t>
            </a:r>
          </a:p>
          <a:p>
            <a:pPr lvl="0"/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ru-RU" sz="10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архитектура концепция hadoop">
            <a:extLst>
              <a:ext uri="{FF2B5EF4-FFF2-40B4-BE49-F238E27FC236}">
                <a16:creationId xmlns:a16="http://schemas.microsoft.com/office/drawing/2014/main" id="{FAE29561-1255-8C4A-838B-5C692ACA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10" y="1884600"/>
            <a:ext cx="4409320" cy="35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EC9592-A020-2944-8218-2C627328A3A3}"/>
              </a:ext>
            </a:extLst>
          </p:cNvPr>
          <p:cNvSpPr/>
          <p:nvPr/>
        </p:nvSpPr>
        <p:spPr>
          <a:xfrm>
            <a:off x="6788101" y="548987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https://stepik.org/course/150/promo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/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https://www.coursera.org/learn/big-data-essentials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5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3c296c8a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b3c296c8a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BigData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Clickhouse</a:t>
            </a:r>
            <a:r>
              <a:rPr lang="en-US" sz="40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(by Yandex)</a:t>
            </a:r>
            <a:endParaRPr sz="4400" b="1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g7b3c296c8a_0_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5;g7b3c296c8a_0_0">
            <a:extLst>
              <a:ext uri="{FF2B5EF4-FFF2-40B4-BE49-F238E27FC236}">
                <a16:creationId xmlns:a16="http://schemas.microsoft.com/office/drawing/2014/main" id="{30EAA25E-C969-3D47-AFA5-52E9EA802811}"/>
              </a:ext>
            </a:extLst>
          </p:cNvPr>
          <p:cNvSpPr txBox="1"/>
          <p:nvPr/>
        </p:nvSpPr>
        <p:spPr>
          <a:xfrm>
            <a:off x="720150" y="1884600"/>
            <a:ext cx="9916748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2000" b="1" dirty="0" err="1"/>
              <a:t>ClickHouse</a:t>
            </a:r>
            <a:r>
              <a:rPr lang="en" sz="2000" b="1" dirty="0"/>
              <a:t> </a:t>
            </a:r>
            <a:r>
              <a:rPr lang="en" sz="2000" dirty="0"/>
              <a:t>— </a:t>
            </a:r>
            <a:r>
              <a:rPr lang="ru-RU" sz="2000" dirty="0"/>
              <a:t>это колоночная аналитическая СУБД с открытым кодом, позволяющая выполнять аналитические запросы в режиме реального времени на структурированных больших данных, разрабатываемая компанией Яндекс.</a:t>
            </a:r>
          </a:p>
          <a:p>
            <a:pPr lvl="0"/>
            <a:endParaRPr lang="ru-RU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использует собственный диалект 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 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близкий к стандартному, но содержащий различные расширения: массивы и вложенные структуры данных, функции высшего порядка, вероятностные структуры, функции для работы с 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URI,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возможность для работы с внешними 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key-value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хранилищами («словарями»), специализированные агрегатные функции, функциональности для </a:t>
            </a:r>
            <a:r>
              <a:rPr lang="ru-RU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семплирования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приблизительных вычислений, возможность создания хранимых представлений с агрегацией, наполнения таблицы из потока сообщений 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Apache Kafka 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 т. д.</a:t>
            </a:r>
            <a:endParaRPr 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3c296c8a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b3c296c8a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BigData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Clickhouse</a:t>
            </a:r>
            <a:r>
              <a:rPr lang="en-US" sz="4000" b="1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(by Yandex)</a:t>
            </a:r>
            <a:endParaRPr sz="4400" b="1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g7b3c296c8a_0_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Строковые">
            <a:extLst>
              <a:ext uri="{FF2B5EF4-FFF2-40B4-BE49-F238E27FC236}">
                <a16:creationId xmlns:a16="http://schemas.microsoft.com/office/drawing/2014/main" id="{DDEB6C99-4C5C-C54B-BDEE-3CFF7097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59" y="2176952"/>
            <a:ext cx="4552661" cy="18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толбцовые">
            <a:extLst>
              <a:ext uri="{FF2B5EF4-FFF2-40B4-BE49-F238E27FC236}">
                <a16:creationId xmlns:a16="http://schemas.microsoft.com/office/drawing/2014/main" id="{F59A79FE-1E38-2E49-8EF7-5A5B9E39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59" y="4559399"/>
            <a:ext cx="4624847" cy="18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D692A5-371F-224B-8A82-49D48A0C7CF6}"/>
              </a:ext>
            </a:extLst>
          </p:cNvPr>
          <p:cNvSpPr/>
          <p:nvPr/>
        </p:nvSpPr>
        <p:spPr>
          <a:xfrm>
            <a:off x="954859" y="1654650"/>
            <a:ext cx="1484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-apple-system"/>
              </a:rPr>
              <a:t>Строковые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7D674B-288A-7B4C-A9F6-82C80CAA7D0E}"/>
              </a:ext>
            </a:extLst>
          </p:cNvPr>
          <p:cNvSpPr/>
          <p:nvPr/>
        </p:nvSpPr>
        <p:spPr>
          <a:xfrm>
            <a:off x="847458" y="4218006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-apple-system"/>
              </a:rPr>
              <a:t>Колоночные (</a:t>
            </a:r>
            <a:r>
              <a:rPr lang="ru-RU" b="1" dirty="0" err="1">
                <a:solidFill>
                  <a:schemeClr val="tx1"/>
                </a:solidFill>
                <a:latin typeface="-apple-system"/>
              </a:rPr>
              <a:t>столбцовые</a:t>
            </a:r>
            <a:r>
              <a:rPr lang="ru-RU" b="1" dirty="0">
                <a:solidFill>
                  <a:schemeClr val="tx1"/>
                </a:solidFill>
                <a:latin typeface="-apple-system"/>
              </a:rPr>
              <a:t>)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C3E325-EEAA-0847-94F4-F29698B9E443}"/>
              </a:ext>
            </a:extLst>
          </p:cNvPr>
          <p:cNvSpPr/>
          <p:nvPr/>
        </p:nvSpPr>
        <p:spPr>
          <a:xfrm>
            <a:off x="5579706" y="21509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-apple-system"/>
              </a:rPr>
              <a:t>Ключевые особенности </a:t>
            </a:r>
            <a:r>
              <a:rPr lang="en" dirty="0">
                <a:solidFill>
                  <a:schemeClr val="tx1"/>
                </a:solidFill>
                <a:latin typeface="-apple-system"/>
              </a:rPr>
              <a:t>OLAP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сценария работы</a:t>
            </a:r>
            <a:r>
              <a:rPr lang="ru-RU" dirty="0">
                <a:solidFill>
                  <a:schemeClr val="tx1"/>
                </a:solidFill>
                <a:latin typeface="-apple-system"/>
                <a:hlinkClick r:id="rId6" tooltip="Permanent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ru-RU" dirty="0">
              <a:solidFill>
                <a:schemeClr val="tx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подавляющее большинство запросов - на чтение;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данные обновляются достаточно большими пачками (&gt; 1000 строк), а не по одной строке, или не обновляются вообще;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данные добавляются в БД, но не изменяются;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при чтении, вынимается достаточно большое количество строк из БД, но только небольшое подмножество столбцов;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таблицы являются «широкими», то есть, содержат большое количество столбцов;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запросы идут сравнительно редко (обычно не более сотни в секунду на сервер);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при выполнении простых запросов, допустимы задержки в районе 50 </a:t>
            </a:r>
            <a:r>
              <a:rPr lang="ru-RU" dirty="0" err="1">
                <a:solidFill>
                  <a:schemeClr val="tx1"/>
                </a:solidFill>
                <a:latin typeface="-apple-system"/>
              </a:rPr>
              <a:t>мс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889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Linux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Работаем с </a:t>
            </a:r>
            <a:b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Google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Cloud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Shell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и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PostgreSQL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119356" y="2094857"/>
            <a:ext cx="10297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https://console.cloud.google.com/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Команда: psql -h 52.157.159.24 -U</a:t>
            </a:r>
            <a:r>
              <a:rPr lang="ru-RU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student0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sql_ex_for_student0</a:t>
            </a:r>
            <a:b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вводим пароль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580</Words>
  <Application>Microsoft Macintosh PowerPoint</Application>
  <PresentationFormat>Широкоэкранный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Arial</vt:lpstr>
      <vt:lpstr>Roboto</vt:lpstr>
      <vt:lpstr>Play</vt:lpstr>
      <vt:lpstr>-apple-system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8</cp:revision>
  <dcterms:created xsi:type="dcterms:W3CDTF">2020-09-16T07:07:55Z</dcterms:created>
  <dcterms:modified xsi:type="dcterms:W3CDTF">2021-05-24T15:30:33Z</dcterms:modified>
</cp:coreProperties>
</file>