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72" r:id="rId5"/>
    <p:sldId id="267" r:id="rId6"/>
    <p:sldId id="270" r:id="rId7"/>
    <p:sldId id="271" r:id="rId8"/>
    <p:sldId id="273" r:id="rId9"/>
    <p:sldId id="268" r:id="rId10"/>
    <p:sldId id="269" r:id="rId11"/>
    <p:sldId id="265" r:id="rId12"/>
  </p:sldIdLst>
  <p:sldSz cx="12192000" cy="6858000"/>
  <p:notesSz cx="6858000" cy="12192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694"/>
  </p:normalViewPr>
  <p:slideViewPr>
    <p:cSldViewPr snapToGrid="0">
      <p:cViewPr varScale="1">
        <p:scale>
          <a:sx n="121" d="100"/>
          <a:sy n="121" d="100"/>
        </p:scale>
        <p:origin x="1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56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1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33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53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5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41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4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ndbox.neo4j.com/?_gl=1*1of3ftu*_ga*MTU2NTgyMTI1Mi4xNjIwOTI1MzIy*_ga_DL38Q8KGQC*MTYyMTI1NjU0OC40LjEuMTYyMTI1NjYxMy4w&amp;_ga=2.79382167.2089558875.1621248209-1565821252.1620925322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Linux: 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b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 Cloud Shell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и 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PostgreSQL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19356" y="2094857"/>
            <a:ext cx="10297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https://console.cloud.google.com/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1800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Команда: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psql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-h 52.157.159.24 -U</a:t>
            </a:r>
            <a:r>
              <a:rPr lang="en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student0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sql_ex_for_student0</a:t>
            </a:r>
            <a:b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вводим пароль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44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предыдущих занятиях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CASE WHEN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ANY, ALL, IS NOT NULL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&amp; VIEW</a:t>
            </a:r>
            <a:endParaRPr lang="ru-RU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Оконные функции (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ROW_NUMBER, RANK, DENSE_RANK)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Реляционные базы данных 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и связи между данными организованы с помощью таблиц. </a:t>
            </a:r>
          </a:p>
          <a:p>
            <a:endParaRPr lang="ru-RU" dirty="0"/>
          </a:p>
          <a:p>
            <a:r>
              <a:rPr lang="ru-RU" dirty="0"/>
              <a:t>Каждый столбец в таблице имеет имя и тип. </a:t>
            </a:r>
          </a:p>
          <a:p>
            <a:endParaRPr lang="ru-RU" dirty="0"/>
          </a:p>
          <a:p>
            <a:r>
              <a:rPr lang="ru-RU" dirty="0"/>
              <a:t>Каждая строка представляет отдельную запись или элемент данных в таблице, который содержит значения для каждого из столбцов.</a:t>
            </a:r>
          </a:p>
        </p:txBody>
      </p:sp>
      <p:pic>
        <p:nvPicPr>
          <p:cNvPr id="3" name="Picture 2" descr="What is a Relational Database? Definition and FAQs | OmniSci">
            <a:extLst>
              <a:ext uri="{FF2B5EF4-FFF2-40B4-BE49-F238E27FC236}">
                <a16:creationId xmlns:a16="http://schemas.microsoft.com/office/drawing/2014/main" id="{331D69A6-53FF-2140-A7B7-E9B04013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0" y="3536218"/>
            <a:ext cx="4682718" cy="22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Реляционные базы данных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колоночные 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Колоночные базы данных (также </a:t>
            </a:r>
            <a:r>
              <a:rPr lang="ru-RU" dirty="0" err="1"/>
              <a:t>нереляционные</a:t>
            </a:r>
            <a:r>
              <a:rPr lang="ru-RU" dirty="0"/>
              <a:t> колоночные хранилища или базы данных с широкими столбцами) принадлежат к семейству </a:t>
            </a:r>
            <a:r>
              <a:rPr lang="en" dirty="0"/>
              <a:t>NoSQL </a:t>
            </a:r>
            <a:r>
              <a:rPr lang="ru-RU" dirty="0"/>
              <a:t>БД, но внешне похож на реляционные БД. </a:t>
            </a:r>
          </a:p>
          <a:p>
            <a:endParaRPr lang="ru-RU" dirty="0"/>
          </a:p>
          <a:p>
            <a:r>
              <a:rPr lang="ru-RU" dirty="0"/>
              <a:t>Как и реляционные, колоночные БД хранят данные, используя строки и столбцы, но с иной связью между элементами.</a:t>
            </a:r>
          </a:p>
          <a:p>
            <a:r>
              <a:rPr lang="ru-RU" dirty="0"/>
              <a:t>В реляционных БД все строки должны соответствовать фиксированной схеме. Схема определяет, какие столбцы будут в таблице, типы данных и другие критерии.</a:t>
            </a:r>
          </a:p>
          <a:p>
            <a:r>
              <a:rPr lang="ru-RU" dirty="0"/>
              <a:t>В колоночных базах вместо таблиц имеются структуры – «колоночные семейства». </a:t>
            </a:r>
          </a:p>
          <a:p>
            <a:endParaRPr lang="ru-RU" dirty="0"/>
          </a:p>
          <a:p>
            <a:r>
              <a:rPr lang="ru-RU" dirty="0"/>
              <a:t>Семейства содержат строки, каждая из которых определяет собственный формат. Строка состоит из уникального идентификатора, используемого для поиска, за которым следуют наборы имён и значений столбцов.</a:t>
            </a:r>
          </a:p>
          <a:p>
            <a:endParaRPr lang="ru-RU" dirty="0"/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БД удобны при работе с приложениями, требующими высокой производительности;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и метаданные записи доступны по одному идентификатору;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гарантировано размещение всех данных из строки в одном кластере, что упрощает сегментацию и масштабирование данных.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47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SQLite3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dirty="0"/>
              <a:t>SQLite — </a:t>
            </a:r>
            <a:r>
              <a:rPr lang="ru-RU" dirty="0"/>
              <a:t>это встраиваемая кроссплатформенная БД, которая поддерживает достаточно полный набор команд </a:t>
            </a:r>
            <a:r>
              <a:rPr lang="en" dirty="0"/>
              <a:t>SQL </a:t>
            </a:r>
            <a:r>
              <a:rPr lang="ru-RU" dirty="0"/>
              <a:t>и доступна в исходных кодах (на языке </a:t>
            </a:r>
            <a:r>
              <a:rPr lang="en" dirty="0"/>
              <a:t>C).</a:t>
            </a:r>
            <a:br>
              <a:rPr lang="en" dirty="0"/>
            </a:br>
            <a:br>
              <a:rPr lang="en" dirty="0"/>
            </a:br>
            <a:r>
              <a:rPr lang="ru-RU" dirty="0"/>
              <a:t>Исходные коды </a:t>
            </a:r>
            <a:r>
              <a:rPr lang="en" dirty="0"/>
              <a:t>SQLite </a:t>
            </a:r>
            <a:r>
              <a:rPr lang="ru-RU" dirty="0"/>
              <a:t>находятся в </a:t>
            </a:r>
            <a:r>
              <a:rPr lang="en" dirty="0"/>
              <a:t>public domain, </a:t>
            </a:r>
            <a:r>
              <a:rPr lang="ru-RU" dirty="0"/>
              <a:t>то есть вообще никаких ограничений на использование.</a:t>
            </a:r>
          </a:p>
          <a:p>
            <a:r>
              <a:rPr lang="ru-RU" u="sng" dirty="0"/>
              <a:t>Насколько </a:t>
            </a:r>
            <a:r>
              <a:rPr lang="en" u="sng" dirty="0"/>
              <a:t>SQLite </a:t>
            </a:r>
            <a:r>
              <a:rPr lang="ru-RU" u="sng" dirty="0"/>
              <a:t>популярна?</a:t>
            </a:r>
          </a:p>
          <a:p>
            <a:r>
              <a:rPr lang="ru-RU" dirty="0"/>
              <a:t>Кратко: она везде. Как минимум, на любом смартфоне.</a:t>
            </a:r>
            <a:br>
              <a:rPr lang="ru-RU" dirty="0"/>
            </a:br>
            <a:br>
              <a:rPr lang="ru-RU" dirty="0"/>
            </a:br>
            <a:r>
              <a:rPr lang="ru-RU" u="sng" dirty="0"/>
              <a:t>Насколько она надежна?</a:t>
            </a:r>
            <a:br>
              <a:rPr lang="ru-RU" dirty="0"/>
            </a:br>
            <a:r>
              <a:rPr lang="ru-RU" dirty="0"/>
              <a:t>Очень. При выпуске версии она проходит через ряд серьезнейших автоматических тестов (проводится ~ 2 млн тестов), покрытие кода тестами 100% (с августа 2009).</a:t>
            </a: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таблицы типа «ключ-значение»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В базах данных «ключ-значение» для хранения информации вы </a:t>
            </a:r>
            <a:r>
              <a:rPr lang="ru-RU" dirty="0" err="1"/>
              <a:t>предоставляте</a:t>
            </a:r>
            <a:r>
              <a:rPr lang="ru-RU" dirty="0"/>
              <a:t> ключ и объект данных, который нужно сохранить. </a:t>
            </a:r>
          </a:p>
          <a:p>
            <a:pPr>
              <a:spcAft>
                <a:spcPts val="1600"/>
              </a:spcAft>
            </a:pPr>
            <a:r>
              <a:rPr lang="ru-RU" dirty="0"/>
              <a:t>Например, </a:t>
            </a:r>
            <a:r>
              <a:rPr lang="en" dirty="0"/>
              <a:t>JSON-</a:t>
            </a:r>
            <a:r>
              <a:rPr lang="ru-RU" dirty="0"/>
              <a:t>объект, изображение или текст. Чтобы запросить данные, отправляете ключ и получаете </a:t>
            </a:r>
            <a:r>
              <a:rPr lang="en" dirty="0"/>
              <a:t>blob-</a:t>
            </a:r>
            <a:r>
              <a:rPr lang="ru-RU" dirty="0"/>
              <a:t>объект.</a:t>
            </a: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хранилища обеспечивают быстрый и </a:t>
            </a:r>
            <a:r>
              <a:rPr lang="ru-RU" dirty="0" err="1"/>
              <a:t>малозатратный</a:t>
            </a:r>
            <a:r>
              <a:rPr lang="ru-RU" dirty="0"/>
              <a:t> доступ;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часто хранят данные конфигураций и информацию о состоянии данных, представленных словарями или </a:t>
            </a:r>
            <a:r>
              <a:rPr lang="ru-RU" dirty="0" err="1"/>
              <a:t>хэшем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жёсткой схемы отношения между данными, поэтому в таких БД часто хранят одновременно различные типы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отвечает за определение схемы именования ключей и за то, чтобы значение имело соответствующий тип/формат.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Key–value database - Wikipedia">
            <a:extLst>
              <a:ext uri="{FF2B5EF4-FFF2-40B4-BE49-F238E27FC236}">
                <a16:creationId xmlns:a16="http://schemas.microsoft.com/office/drawing/2014/main" id="{32542F2E-0ED5-5A45-90E9-353E3C86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778" y="4743668"/>
            <a:ext cx="2580685" cy="17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Документная база данных</a:t>
            </a:r>
          </a:p>
          <a:p>
            <a:pPr>
              <a:buClr>
                <a:srgbClr val="333F48"/>
              </a:buClr>
              <a:buSzPts val="4000"/>
            </a:pP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Документные базы данных (также </a:t>
            </a:r>
            <a:r>
              <a:rPr lang="ru-RU" dirty="0" err="1"/>
              <a:t>документоориентированные</a:t>
            </a:r>
            <a:r>
              <a:rPr lang="ru-RU" dirty="0"/>
              <a:t> БД или хранилища документов), совместно используют базовую семантику доступа и поиска хранилищ ключей и значений.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Такие БД также используют ключ для уникальной идентификации данных.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Разница между хранилищами «ключ-значение» и документными БД заключается в том, что вместо хранения </a:t>
            </a:r>
            <a:r>
              <a:rPr lang="en" dirty="0"/>
              <a:t>blob-</a:t>
            </a:r>
            <a:r>
              <a:rPr lang="ru-RU" dirty="0"/>
              <a:t>объектов, </a:t>
            </a:r>
            <a:r>
              <a:rPr lang="ru-RU" dirty="0" err="1"/>
              <a:t>документоориентированные</a:t>
            </a:r>
            <a:r>
              <a:rPr lang="ru-RU" dirty="0"/>
              <a:t> базы хранят данные в структурированных форматах – </a:t>
            </a:r>
            <a:r>
              <a:rPr lang="en" dirty="0"/>
              <a:t>JSON, BSON </a:t>
            </a:r>
            <a:r>
              <a:rPr lang="ru-RU" dirty="0"/>
              <a:t>или </a:t>
            </a:r>
            <a:r>
              <a:rPr lang="en" dirty="0"/>
              <a:t>XML. </a:t>
            </a:r>
          </a:p>
          <a:p>
            <a:pPr>
              <a:spcAft>
                <a:spcPts val="1600"/>
              </a:spcAft>
            </a:pPr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не предписывает </a:t>
            </a:r>
            <a:r>
              <a:rPr lang="ru-RU" dirty="0" err="1"/>
              <a:t>опредёленный</a:t>
            </a:r>
            <a:r>
              <a:rPr lang="ru-RU" dirty="0"/>
              <a:t> формат или схему;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документ может иметь свою внутреннюю структуру;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документные БД являются хорошим выбором для быстрой разработки;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любой момент можно менять свойства данных, не изменяя структуру или сами данные.</a:t>
            </a:r>
          </a:p>
          <a:p>
            <a:br>
              <a:rPr lang="ru-RU" dirty="0"/>
            </a:br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Document Store NoSQL Database (Source:... | Download Scientific Diagram">
            <a:extLst>
              <a:ext uri="{FF2B5EF4-FFF2-40B4-BE49-F238E27FC236}">
                <a16:creationId xmlns:a16="http://schemas.microsoft.com/office/drawing/2014/main" id="{D802DB97-2388-A340-8F8E-06937389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92" y="2296800"/>
            <a:ext cx="2747768" cy="19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графовая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база данных</a:t>
            </a:r>
          </a:p>
          <a:p>
            <a:pPr>
              <a:buClr>
                <a:srgbClr val="333F48"/>
              </a:buClr>
              <a:buSzPts val="4000"/>
            </a:pP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Вместо сопоставления связей с таблицами и внешними ключами, </a:t>
            </a:r>
            <a:r>
              <a:rPr lang="ru-RU" dirty="0" err="1"/>
              <a:t>графовые</a:t>
            </a:r>
            <a:r>
              <a:rPr lang="ru-RU" dirty="0"/>
              <a:t> базы данных устанавливают связи, используя узлы, рёбра и свойства.</a:t>
            </a:r>
            <a:br>
              <a:rPr lang="ru-RU" dirty="0"/>
            </a:br>
            <a:r>
              <a:rPr lang="ru-RU" dirty="0" err="1"/>
              <a:t>Графовые</a:t>
            </a:r>
            <a:r>
              <a:rPr lang="ru-RU" dirty="0"/>
              <a:t> базы представляют данные в виде отдельных узлов, которые могут иметь любое количество связанных с ними свойств.</a:t>
            </a:r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фокусируются на связях между элементами;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явно отображает связи между типами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требуют пошагового обхода для перемещения между элементами;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ограничений в типах представляемых связей.</a:t>
            </a: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 descr="Что такое графовая БД?">
            <a:extLst>
              <a:ext uri="{FF2B5EF4-FFF2-40B4-BE49-F238E27FC236}">
                <a16:creationId xmlns:a16="http://schemas.microsoft.com/office/drawing/2014/main" id="{DF833730-D4F8-C048-8C15-FC3F8CE0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19" y="1441962"/>
            <a:ext cx="3042455" cy="27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00DDE2-51A8-2E47-A25A-9B7BA7BDCDCA}"/>
              </a:ext>
            </a:extLst>
          </p:cNvPr>
          <p:cNvSpPr/>
          <p:nvPr/>
        </p:nvSpPr>
        <p:spPr>
          <a:xfrm>
            <a:off x="914399" y="5433536"/>
            <a:ext cx="10730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https://sandbox.neo4j.com/?_gl=1*1of3ftu*_ga*MTU2NTgyMTI1Mi4xNjIwOTI1MzIy*_ga_DL38Q8KGQC*MTYyMTI1NjU0OC40LjEuMTYyMTI1NjYxMy4w&amp;_ga=2.79382167.2089558875.1621248209-1565821252.1620925322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 Cloud Shell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" name="Google Shape;111;p3">
            <a:extLst>
              <a:ext uri="{FF2B5EF4-FFF2-40B4-BE49-F238E27FC236}">
                <a16:creationId xmlns:a16="http://schemas.microsoft.com/office/drawing/2014/main" id="{D37AA66B-5854-9C4C-A79F-F17083CB218A}"/>
              </a:ext>
            </a:extLst>
          </p:cNvPr>
          <p:cNvSpPr txBox="1"/>
          <p:nvPr/>
        </p:nvSpPr>
        <p:spPr>
          <a:xfrm>
            <a:off x="1119356" y="2094857"/>
            <a:ext cx="10297200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https://console.cloud.google.com/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fontAlgn="base"/>
            <a:r>
              <a:rPr lang="en" dirty="0" err="1"/>
              <a:t>pwd</a:t>
            </a:r>
            <a:r>
              <a:rPr lang="en" dirty="0"/>
              <a:t> </a:t>
            </a:r>
            <a:r>
              <a:rPr lang="ru-RU" dirty="0"/>
              <a:t>текущая директория</a:t>
            </a:r>
          </a:p>
          <a:p>
            <a:pPr fontAlgn="base"/>
            <a:r>
              <a:rPr lang="en" dirty="0"/>
              <a:t>ls </a:t>
            </a:r>
            <a:r>
              <a:rPr lang="ru-RU" dirty="0"/>
              <a:t>список файлов и директорий в текущей (</a:t>
            </a:r>
            <a:r>
              <a:rPr lang="en" dirty="0"/>
              <a:t>ls -al </a:t>
            </a:r>
            <a:r>
              <a:rPr lang="ru-RU" dirty="0"/>
              <a:t>выведет покрасивее)</a:t>
            </a:r>
          </a:p>
          <a:p>
            <a:pPr fontAlgn="base"/>
            <a:r>
              <a:rPr lang="en" dirty="0"/>
              <a:t>cp &lt;a&gt; &lt;b&gt; </a:t>
            </a:r>
            <a:r>
              <a:rPr lang="ru-RU" dirty="0"/>
              <a:t>копирует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/>
              <a:t>cp -R &lt;a&gt; &lt;b&gt; </a:t>
            </a:r>
            <a:r>
              <a:rPr lang="ru-RU" dirty="0"/>
              <a:t>рекурсивно копирует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/>
              <a:t>mv &lt;a&gt; &lt;b&gt; </a:t>
            </a:r>
            <a:r>
              <a:rPr lang="ru-RU" dirty="0"/>
              <a:t>перемещает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 err="1"/>
              <a:t>mkdir</a:t>
            </a:r>
            <a:r>
              <a:rPr lang="en" dirty="0"/>
              <a:t> &lt;</a:t>
            </a:r>
            <a:r>
              <a:rPr lang="ru-RU" dirty="0"/>
              <a:t>имя папки&gt; создать папку</a:t>
            </a:r>
          </a:p>
          <a:p>
            <a:pPr fontAlgn="base"/>
            <a:r>
              <a:rPr lang="en" dirty="0"/>
              <a:t>cd &lt;path to </a:t>
            </a:r>
            <a:r>
              <a:rPr lang="en" dirty="0" err="1"/>
              <a:t>dir</a:t>
            </a:r>
            <a:r>
              <a:rPr lang="en" dirty="0"/>
              <a:t>&gt; </a:t>
            </a:r>
            <a:r>
              <a:rPr lang="ru-RU" dirty="0"/>
              <a:t>перейти в папку по адресу &lt;</a:t>
            </a:r>
            <a:r>
              <a:rPr lang="en" dirty="0"/>
              <a:t>path to </a:t>
            </a:r>
            <a:r>
              <a:rPr lang="en" dirty="0" err="1"/>
              <a:t>dir</a:t>
            </a:r>
            <a:r>
              <a:rPr lang="en" dirty="0"/>
              <a:t>&gt;</a:t>
            </a:r>
          </a:p>
          <a:p>
            <a:pPr fontAlgn="base"/>
            <a:r>
              <a:rPr lang="en" dirty="0"/>
              <a:t>touch filename </a:t>
            </a:r>
            <a:r>
              <a:rPr lang="ru-RU" dirty="0"/>
              <a:t>создаст пустой файл с именем </a:t>
            </a:r>
            <a:r>
              <a:rPr lang="en" dirty="0"/>
              <a:t>filename</a:t>
            </a:r>
          </a:p>
          <a:p>
            <a:pPr fontAlgn="base"/>
            <a:r>
              <a:rPr lang="en" dirty="0"/>
              <a:t>man &lt;</a:t>
            </a:r>
            <a:r>
              <a:rPr lang="ru-RU" dirty="0"/>
              <a:t>имя команды&gt; руководство по команде</a:t>
            </a:r>
          </a:p>
          <a:p>
            <a:pPr fontAlgn="base"/>
            <a:r>
              <a:rPr lang="ru-RU" dirty="0"/>
              <a:t>также рекомендуется </a:t>
            </a:r>
            <a:r>
              <a:rPr lang="ru-RU" dirty="0" err="1"/>
              <a:t>гуглить</a:t>
            </a:r>
            <a:r>
              <a:rPr lang="ru-RU" dirty="0"/>
              <a:t> первое время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369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882</Words>
  <Application>Microsoft Macintosh PowerPoint</Application>
  <PresentationFormat>Широкоэкранный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Arial</vt:lpstr>
      <vt:lpstr>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30</cp:revision>
  <dcterms:created xsi:type="dcterms:W3CDTF">2020-09-16T07:07:55Z</dcterms:created>
  <dcterms:modified xsi:type="dcterms:W3CDTF">2021-05-17T15:30:54Z</dcterms:modified>
</cp:coreProperties>
</file>