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7" d="100"/>
          <a:sy n="117" d="100"/>
        </p:scale>
        <p:origin x="31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esktop\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a:t>visualizing Employee</a:t>
            </a:r>
            <a:r>
              <a:rPr lang="en-IN" sz="1100" baseline="0"/>
              <a:t> Attendance Trend with </a:t>
            </a:r>
          </a:p>
          <a:p>
            <a:pPr>
              <a:defRPr/>
            </a:pPr>
            <a:r>
              <a:rPr lang="en-IN" sz="1100" baseline="0"/>
              <a:t>Excel Charts</a:t>
            </a:r>
            <a:endParaRPr lang="en-IN" sz="1100"/>
          </a:p>
        </c:rich>
      </c:tx>
      <c:layout>
        <c:manualLayout>
          <c:xMode val="edge"/>
          <c:yMode val="edge"/>
          <c:x val="0.24493910760489621"/>
          <c:y val="0.1689615795269366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135785</c:v>
                </c:pt>
                <c:pt idx="1">
                  <c:v>251796</c:v>
                </c:pt>
                <c:pt idx="2">
                  <c:v>276435</c:v>
                </c:pt>
                <c:pt idx="3">
                  <c:v>217797</c:v>
                </c:pt>
                <c:pt idx="4">
                  <c:v>243508</c:v>
                </c:pt>
                <c:pt idx="5">
                  <c:v>145434</c:v>
                </c:pt>
              </c:numCache>
            </c:numRef>
          </c:val>
          <c:extLst>
            <c:ext xmlns:c16="http://schemas.microsoft.com/office/drawing/2014/chart" uri="{C3380CC4-5D6E-409C-BE32-E72D297353CC}">
              <c16:uniqueId val="{00000000-6539-41A5-8BD1-C82CFD8275B6}"/>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11200</c:v>
                </c:pt>
                <c:pt idx="1">
                  <c:v>20211</c:v>
                </c:pt>
                <c:pt idx="2">
                  <c:v>33472</c:v>
                </c:pt>
                <c:pt idx="3">
                  <c:v>25718</c:v>
                </c:pt>
                <c:pt idx="4">
                  <c:v>16803</c:v>
                </c:pt>
                <c:pt idx="5">
                  <c:v>13798</c:v>
                </c:pt>
              </c:numCache>
            </c:numRef>
          </c:val>
          <c:extLst>
            <c:ext xmlns:c16="http://schemas.microsoft.com/office/drawing/2014/chart" uri="{C3380CC4-5D6E-409C-BE32-E72D297353CC}">
              <c16:uniqueId val="{00000001-6539-41A5-8BD1-C82CFD8275B6}"/>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3012</c:v>
                </c:pt>
                <c:pt idx="1">
                  <c:v>29290</c:v>
                </c:pt>
                <c:pt idx="2">
                  <c:v>30125</c:v>
                </c:pt>
                <c:pt idx="3">
                  <c:v>36497</c:v>
                </c:pt>
                <c:pt idx="4">
                  <c:v>33655</c:v>
                </c:pt>
                <c:pt idx="5">
                  <c:v>14207</c:v>
                </c:pt>
              </c:numCache>
            </c:numRef>
          </c:val>
          <c:extLst>
            <c:ext xmlns:c16="http://schemas.microsoft.com/office/drawing/2014/chart" uri="{C3380CC4-5D6E-409C-BE32-E72D297353CC}">
              <c16:uniqueId val="{00000002-6539-41A5-8BD1-C82CFD8275B6}"/>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12084</c:v>
                </c:pt>
                <c:pt idx="1">
                  <c:v>21693</c:v>
                </c:pt>
                <c:pt idx="2">
                  <c:v>8729</c:v>
                </c:pt>
                <c:pt idx="3">
                  <c:v>17579</c:v>
                </c:pt>
                <c:pt idx="4">
                  <c:v>10104</c:v>
                </c:pt>
                <c:pt idx="5">
                  <c:v>5779</c:v>
                </c:pt>
              </c:numCache>
            </c:numRef>
          </c:val>
          <c:extLst>
            <c:ext xmlns:c16="http://schemas.microsoft.com/office/drawing/2014/chart" uri="{C3380CC4-5D6E-409C-BE32-E72D297353CC}">
              <c16:uniqueId val="{00000003-6539-41A5-8BD1-C82CFD8275B6}"/>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62707</c:v>
                </c:pt>
                <c:pt idx="1">
                  <c:v>94836</c:v>
                </c:pt>
                <c:pt idx="2">
                  <c:v>106313</c:v>
                </c:pt>
                <c:pt idx="3">
                  <c:v>93807</c:v>
                </c:pt>
                <c:pt idx="4">
                  <c:v>71686</c:v>
                </c:pt>
                <c:pt idx="5">
                  <c:v>48167</c:v>
                </c:pt>
              </c:numCache>
            </c:numRef>
          </c:val>
          <c:extLst>
            <c:ext xmlns:c16="http://schemas.microsoft.com/office/drawing/2014/chart" uri="{C3380CC4-5D6E-409C-BE32-E72D297353CC}">
              <c16:uniqueId val="{00000004-6539-41A5-8BD1-C82CFD8275B6}"/>
            </c:ext>
          </c:extLst>
        </c:ser>
        <c:dLbls>
          <c:showLegendKey val="0"/>
          <c:showVal val="0"/>
          <c:showCatName val="0"/>
          <c:showSerName val="0"/>
          <c:showPercent val="0"/>
          <c:showBubbleSize val="0"/>
        </c:dLbls>
        <c:gapWidth val="219"/>
        <c:overlap val="-27"/>
        <c:axId val="346933072"/>
        <c:axId val="346937232"/>
      </c:barChart>
      <c:catAx>
        <c:axId val="34693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7232"/>
        <c:crosses val="autoZero"/>
        <c:auto val="1"/>
        <c:lblAlgn val="ctr"/>
        <c:lblOffset val="100"/>
        <c:noMultiLvlLbl val="0"/>
      </c:catAx>
      <c:valAx>
        <c:axId val="34693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3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60853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055497"/>
            <a:ext cx="12449174" cy="1938992"/>
          </a:xfrm>
          <a:prstGeom prst="rect">
            <a:avLst/>
          </a:prstGeom>
          <a:noFill/>
        </p:spPr>
        <p:txBody>
          <a:bodyPr wrap="square" rtlCol="0">
            <a:spAutoFit/>
          </a:bodyPr>
          <a:lstStyle/>
          <a:p>
            <a:r>
              <a:rPr lang="en-US" sz="2400" dirty="0"/>
              <a:t>STUDENT </a:t>
            </a:r>
            <a:r>
              <a:rPr lang="en-US" sz="2400" dirty="0" smtClean="0"/>
              <a:t>NAME:PAVITHRA R</a:t>
            </a:r>
            <a:endParaRPr lang="en-US" sz="2400" dirty="0"/>
          </a:p>
          <a:p>
            <a:r>
              <a:rPr lang="en-US" sz="2400" dirty="0"/>
              <a:t>REGISTER </a:t>
            </a:r>
            <a:r>
              <a:rPr lang="en-US" sz="2400" dirty="0" smtClean="0"/>
              <a:t>NO</a:t>
            </a:r>
            <a:r>
              <a:rPr lang="en-US" sz="2400" dirty="0"/>
              <a:t>: </a:t>
            </a:r>
            <a:r>
              <a:rPr lang="en-US" sz="2400" dirty="0" smtClean="0"/>
              <a:t>312214571/E4D376AEBDF117BAAEA4A49789470C8D</a:t>
            </a:r>
            <a:endParaRPr lang="en-US" sz="2400" dirty="0"/>
          </a:p>
          <a:p>
            <a:r>
              <a:rPr lang="en-US" sz="2400" dirty="0" smtClean="0"/>
              <a:t>DEPARTMENT: DEPARTMENT OF COMMERCE</a:t>
            </a:r>
            <a:endParaRPr lang="en-US" sz="2400" dirty="0"/>
          </a:p>
          <a:p>
            <a:r>
              <a:rPr lang="en-US" sz="2400" dirty="0" smtClean="0"/>
              <a:t>COLLEGE: 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p:cNvSpPr>
            <a:spLocks noGrp="1"/>
          </p:cNvSpPr>
          <p:nvPr>
            <p:ph type="subTitle" idx="4"/>
          </p:nvPr>
        </p:nvSpPr>
        <p:spPr>
          <a:xfrm>
            <a:off x="1143000" y="1828800"/>
            <a:ext cx="8534400" cy="2954655"/>
          </a:xfrm>
        </p:spPr>
        <p:txBody>
          <a:bodyPr/>
          <a:lstStyle/>
          <a:p>
            <a:pPr marL="342900" indent="-342900">
              <a:buFont typeface="Wingdings" panose="05000000000000000000" pitchFamily="2" charset="2"/>
              <a:buChar char="Ø"/>
            </a:pPr>
            <a:r>
              <a:rPr lang="en-GB" sz="2400" dirty="0"/>
              <a:t>Dynamic Charts: Use line charts or area charts to show trends over time. </a:t>
            </a:r>
            <a:endParaRPr lang="en-GB" sz="2400" dirty="0" smtClean="0"/>
          </a:p>
          <a:p>
            <a:pPr marL="342900" indent="-342900">
              <a:buFont typeface="Wingdings" panose="05000000000000000000" pitchFamily="2" charset="2"/>
              <a:buChar char="Ø"/>
            </a:pPr>
            <a:r>
              <a:rPr lang="en-GB" sz="2400" dirty="0" smtClean="0"/>
              <a:t>These </a:t>
            </a:r>
            <a:r>
              <a:rPr lang="en-GB" sz="2400" dirty="0"/>
              <a:t>can help you easily identify patterns and fluctuations in </a:t>
            </a:r>
            <a:r>
              <a:rPr lang="en-GB" sz="2400" dirty="0" smtClean="0"/>
              <a:t>attendance .</a:t>
            </a:r>
          </a:p>
          <a:p>
            <a:pPr marL="342900" indent="-342900">
              <a:buFont typeface="Wingdings" panose="05000000000000000000" pitchFamily="2" charset="2"/>
              <a:buChar char="Ø"/>
            </a:pPr>
            <a:r>
              <a:rPr lang="en-GB" sz="2400" dirty="0" smtClean="0"/>
              <a:t> Conditional </a:t>
            </a:r>
            <a:r>
              <a:rPr lang="en-GB" sz="2400" dirty="0"/>
              <a:t>Formatting: Highlight specific data points or ranges </a:t>
            </a:r>
            <a:r>
              <a:rPr lang="en-GB" sz="2400" dirty="0" smtClean="0"/>
              <a:t>using  </a:t>
            </a:r>
            <a:r>
              <a:rPr lang="en-GB" sz="2400" dirty="0" err="1"/>
              <a:t>color</a:t>
            </a:r>
            <a:r>
              <a:rPr lang="en-GB" sz="2400" dirty="0"/>
              <a:t> scales or data bars. </a:t>
            </a:r>
            <a:endParaRPr lang="en-GB" sz="2400" dirty="0" smtClean="0"/>
          </a:p>
          <a:p>
            <a:pPr marL="342900" indent="-342900">
              <a:buFont typeface="Wingdings" panose="05000000000000000000" pitchFamily="2" charset="2"/>
              <a:buChar char="Ø"/>
            </a:pPr>
            <a:r>
              <a:rPr lang="en-GB" sz="2400" dirty="0" smtClean="0"/>
              <a:t>For </a:t>
            </a:r>
            <a:r>
              <a:rPr lang="en-GB" sz="2400" dirty="0"/>
              <a:t>instance, you might use a gradient to show attendance levels, with high attendance in green and low in red.</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IN" dirty="0"/>
          </a:p>
        </p:txBody>
      </p:sp>
      <p:pic>
        <p:nvPicPr>
          <p:cNvPr id="4" name="Picture 3"/>
          <p:cNvPicPr>
            <a:picLocks noChangeAspect="1"/>
          </p:cNvPicPr>
          <p:nvPr/>
        </p:nvPicPr>
        <p:blipFill>
          <a:blip r:embed="rId2"/>
          <a:stretch>
            <a:fillRect/>
          </a:stretch>
        </p:blipFill>
        <p:spPr>
          <a:xfrm>
            <a:off x="1219200" y="1981200"/>
            <a:ext cx="6629400" cy="4198620"/>
          </a:xfrm>
          <a:prstGeom prst="rect">
            <a:avLst/>
          </a:prstGeom>
        </p:spPr>
      </p:pic>
      <p:sp>
        <p:nvSpPr>
          <p:cNvPr id="3" name="Text Placeholder 2"/>
          <p:cNvSpPr>
            <a:spLocks noGrp="1"/>
          </p:cNvSpPr>
          <p:nvPr>
            <p:ph type="body" idx="1"/>
          </p:nvPr>
        </p:nvSpPr>
        <p:spPr>
          <a:xfrm>
            <a:off x="609599" y="1295400"/>
            <a:ext cx="10972800" cy="276999"/>
          </a:xfrm>
        </p:spPr>
        <p:txBody>
          <a:bodyPr/>
          <a:lstStyle/>
          <a:p>
            <a:r>
              <a:rPr lang="en-GB" spc="25" dirty="0"/>
              <a:t>Visualizing Employee Attendance Trend with Excel charts</a:t>
            </a:r>
            <a:endParaRPr lang="en-IN" dirty="0"/>
          </a:p>
        </p:txBody>
      </p:sp>
    </p:spTree>
    <p:extLst>
      <p:ext uri="{BB962C8B-B14F-4D97-AF65-F5344CB8AC3E}">
        <p14:creationId xmlns:p14="http://schemas.microsoft.com/office/powerpoint/2010/main" val="389389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15488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533400" y="457200"/>
            <a:ext cx="5800851" cy="51816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Subtitle 1"/>
          <p:cNvSpPr>
            <a:spLocks noGrp="1"/>
          </p:cNvSpPr>
          <p:nvPr>
            <p:ph type="subTitle" idx="4"/>
          </p:nvPr>
        </p:nvSpPr>
        <p:spPr>
          <a:xfrm>
            <a:off x="505326" y="1510784"/>
            <a:ext cx="8534400" cy="369332"/>
          </a:xfrm>
        </p:spPr>
        <p:txBody>
          <a:bodyPr/>
          <a:lstStyle/>
          <a:p>
            <a:r>
              <a:rPr lang="en-GB" sz="2400" spc="25" dirty="0"/>
              <a:t>Visualizing Employee Attendance Trend with Excel charts</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749376934"/>
              </p:ext>
            </p:extLst>
          </p:nvPr>
        </p:nvGraphicFramePr>
        <p:xfrm>
          <a:off x="1905000" y="2415540"/>
          <a:ext cx="5948362" cy="32977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1" y="304800"/>
            <a:ext cx="8153400" cy="738664"/>
          </a:xfrm>
        </p:spPr>
        <p:txBody>
          <a:bodyPr/>
          <a:lstStyle/>
          <a:p>
            <a:pPr algn="l"/>
            <a:r>
              <a:rPr lang="en-US"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447800"/>
            <a:ext cx="7162800" cy="286232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a:t>
            </a:r>
            <a:r>
              <a:rPr lang="en-GB" dirty="0" smtClean="0">
                <a:latin typeface="Times New Roman" panose="02020603050405020304" pitchFamily="18" charset="0"/>
                <a:cs typeface="Times New Roman" panose="02020603050405020304" pitchFamily="18" charset="0"/>
              </a:rPr>
              <a:t>trend lines , </a:t>
            </a:r>
            <a:r>
              <a:rPr lang="en-GB" dirty="0">
                <a:latin typeface="Times New Roman" panose="02020603050405020304" pitchFamily="18" charset="0"/>
                <a:cs typeface="Times New Roman" panose="02020603050405020304" pitchFamily="18" charset="0"/>
              </a:rPr>
              <a:t>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076" y="-6128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47676" y="381000"/>
            <a:ext cx="8889908" cy="298671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a:t>
            </a:r>
            <a:r>
              <a:rPr lang="en-GB" sz="4250" spc="25" dirty="0" smtClean="0"/>
              <a:t>E</a:t>
            </a:r>
            <a:br>
              <a:rPr lang="en-GB" sz="4250" spc="25" dirty="0" smtClean="0"/>
            </a:br>
            <a:r>
              <a:rPr lang="en-GB" sz="4250" spc="25" dirty="0"/>
              <a:t/>
            </a:r>
            <a:br>
              <a:rPr lang="en-GB" sz="4250" spc="25" dirty="0"/>
            </a:br>
            <a:r>
              <a:rPr lang="en-GB" sz="3600" spc="25" dirty="0" smtClean="0"/>
              <a:t>Visualizing </a:t>
            </a:r>
            <a:r>
              <a:rPr lang="en-GB" sz="3600" spc="25" dirty="0"/>
              <a:t>Employee Attendance Trend with Excel charts</a:t>
            </a:r>
            <a:r>
              <a:rPr lang="en-GB" sz="3600" spc="25" dirty="0" smtClean="0"/>
              <a:t/>
            </a:r>
            <a:br>
              <a:rPr lang="en-GB" sz="3600" spc="25" dirty="0" smtClean="0"/>
            </a:b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320591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48201" y="457200"/>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p:cNvSpPr>
            <a:spLocks noGrp="1"/>
          </p:cNvSpPr>
          <p:nvPr>
            <p:ph type="subTitle" idx="4"/>
          </p:nvPr>
        </p:nvSpPr>
        <p:spPr>
          <a:xfrm>
            <a:off x="533400" y="2039353"/>
            <a:ext cx="8534400" cy="2215991"/>
          </a:xfrm>
        </p:spPr>
        <p:txBody>
          <a:bodyPr/>
          <a:lstStyle/>
          <a:p>
            <a:pPr marL="342900" indent="-342900">
              <a:buFont typeface="Wingdings" panose="05000000000000000000" pitchFamily="2" charset="2"/>
              <a:buChar char="Ø"/>
            </a:pPr>
            <a:r>
              <a:rPr lang="en-GB" sz="2400" dirty="0"/>
              <a:t>To effectively visualize and </a:t>
            </a:r>
            <a:r>
              <a:rPr lang="en-GB" sz="2400" dirty="0" err="1"/>
              <a:t>analyze</a:t>
            </a:r>
            <a:r>
              <a:rPr lang="en-GB" sz="2400" dirty="0"/>
              <a:t> employee attendance data over time using Excel charts. </a:t>
            </a:r>
            <a:endParaRPr lang="en-GB" sz="2400" dirty="0" smtClean="0"/>
          </a:p>
          <a:p>
            <a:pPr marL="342900" indent="-342900">
              <a:buFont typeface="Wingdings" panose="05000000000000000000" pitchFamily="2" charset="2"/>
              <a:buChar char="Ø"/>
            </a:pPr>
            <a:r>
              <a:rPr lang="en-GB" sz="2400" dirty="0" smtClean="0"/>
              <a:t>The </a:t>
            </a:r>
            <a:r>
              <a:rPr lang="en-GB" sz="2400" dirty="0"/>
              <a:t>goal is to identify patterns, trends, and anomalies in </a:t>
            </a:r>
            <a:r>
              <a:rPr lang="en-GB" sz="2400" dirty="0" smtClean="0"/>
              <a:t>attendance</a:t>
            </a:r>
          </a:p>
          <a:p>
            <a:pPr marL="342900" indent="-342900">
              <a:buFont typeface="Wingdings" panose="05000000000000000000" pitchFamily="2" charset="2"/>
              <a:buChar char="Ø"/>
            </a:pPr>
            <a:r>
              <a:rPr lang="en-GB" sz="2400" dirty="0" smtClean="0"/>
              <a:t> </a:t>
            </a:r>
            <a:r>
              <a:rPr lang="en-GB" sz="2400" dirty="0"/>
              <a:t>which can aid in decision-making regarding workforce management and policy adjustments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81000" y="251845"/>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Subtitle 8"/>
          <p:cNvSpPr>
            <a:spLocks noGrp="1"/>
          </p:cNvSpPr>
          <p:nvPr>
            <p:ph type="subTitle" idx="4"/>
          </p:nvPr>
        </p:nvSpPr>
        <p:spPr>
          <a:xfrm>
            <a:off x="676275" y="1580376"/>
            <a:ext cx="8534400" cy="738664"/>
          </a:xfrm>
        </p:spPr>
        <p:txBody>
          <a:bodyPr/>
          <a:lstStyle/>
          <a:p>
            <a:r>
              <a:rPr lang="en-GB" sz="2400" dirty="0"/>
              <a:t>To </a:t>
            </a:r>
            <a:r>
              <a:rPr lang="en-GB" sz="2400" dirty="0" err="1"/>
              <a:t>analyze</a:t>
            </a:r>
            <a:r>
              <a:rPr lang="en-GB" sz="2400" dirty="0"/>
              <a:t> and visualize employee attendance data using Excel charts to identify trends, patterns, and areas for improvement.</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381000" y="304800"/>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p:cNvSpPr>
            <a:spLocks noGrp="1"/>
          </p:cNvSpPr>
          <p:nvPr>
            <p:ph type="subTitle" idx="4"/>
          </p:nvPr>
        </p:nvSpPr>
        <p:spPr>
          <a:xfrm>
            <a:off x="457200" y="1580376"/>
            <a:ext cx="8534400" cy="3754874"/>
          </a:xfrm>
        </p:spPr>
        <p:txBody>
          <a:bodyPr/>
          <a:lstStyle/>
          <a:p>
            <a:pPr marL="342900" indent="-342900">
              <a:buFont typeface="Wingdings" panose="05000000000000000000" pitchFamily="2" charset="2"/>
              <a:buChar char="Ø"/>
            </a:pPr>
            <a:r>
              <a:rPr lang="en-GB" sz="2400" dirty="0"/>
              <a:t>HR Managers: To monitor attendance patterns, track absences, and ensure compliance with company policies </a:t>
            </a:r>
            <a:r>
              <a:rPr lang="en-GB" sz="2400" dirty="0" smtClean="0"/>
              <a:t>.</a:t>
            </a:r>
          </a:p>
          <a:p>
            <a:pPr marL="342900" indent="-342900">
              <a:buFont typeface="Wingdings" panose="05000000000000000000" pitchFamily="2" charset="2"/>
              <a:buChar char="Ø"/>
            </a:pPr>
            <a:r>
              <a:rPr lang="en-GB" sz="2400" dirty="0" smtClean="0"/>
              <a:t> Team </a:t>
            </a:r>
            <a:r>
              <a:rPr lang="en-GB" sz="2400" dirty="0"/>
              <a:t>Leaders/Supervisors: To manage day-to-day staffing needs, identify attendance issues, and address productivity </a:t>
            </a:r>
            <a:r>
              <a:rPr lang="en-GB" sz="2400" dirty="0" smtClean="0"/>
              <a:t>concerns.</a:t>
            </a:r>
          </a:p>
          <a:p>
            <a:pPr marL="342900" indent="-342900">
              <a:buFont typeface="Wingdings" panose="05000000000000000000" pitchFamily="2" charset="2"/>
              <a:buChar char="Ø"/>
            </a:pPr>
            <a:r>
              <a:rPr lang="en-GB" sz="2400" dirty="0" smtClean="0"/>
              <a:t>Operation Managers</a:t>
            </a:r>
            <a:r>
              <a:rPr lang="en-GB" sz="2400" dirty="0"/>
              <a:t>: To optimize resource allocation and adjust staffing levels based on attendance </a:t>
            </a:r>
            <a:r>
              <a:rPr lang="en-GB" sz="2400" dirty="0" smtClean="0"/>
              <a:t>trends.</a:t>
            </a:r>
            <a:endParaRPr lang="en-GB" sz="2400" dirty="0"/>
          </a:p>
          <a:p>
            <a:pPr marL="342900" indent="-342900">
              <a:buFont typeface="Wingdings" panose="05000000000000000000" pitchFamily="2" charset="2"/>
              <a:buChar char="Ø"/>
            </a:pPr>
            <a:r>
              <a:rPr lang="en-GB" sz="2400" dirty="0" smtClean="0"/>
              <a:t>Finance Departments</a:t>
            </a:r>
            <a:r>
              <a:rPr lang="en-GB" sz="2400" dirty="0"/>
              <a:t>: To </a:t>
            </a:r>
            <a:r>
              <a:rPr lang="en-GB" sz="2400" dirty="0" err="1"/>
              <a:t>analyze</a:t>
            </a:r>
            <a:r>
              <a:rPr lang="en-GB" sz="2400" dirty="0"/>
              <a:t> the financial impact of attendance patterns, such as overtime costs or productivity losses.</a:t>
            </a:r>
            <a:endParaRPr lang="en-IN" sz="2400" dirty="0"/>
          </a:p>
          <a:p>
            <a:pPr marL="457200" indent="-457200">
              <a:buFont typeface="Wingdings" panose="05000000000000000000" pitchFamily="2" charset="2"/>
              <a:buChar char="Ø"/>
            </a:pPr>
            <a:endParaRPr lang="en-IN"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81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62000" y="380634"/>
            <a:ext cx="5729414" cy="113668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p:cNvSpPr>
            <a:spLocks noGrp="1"/>
          </p:cNvSpPr>
          <p:nvPr>
            <p:ph type="subTitle" idx="4"/>
          </p:nvPr>
        </p:nvSpPr>
        <p:spPr>
          <a:xfrm>
            <a:off x="2910624" y="2667000"/>
            <a:ext cx="8534400" cy="2215991"/>
          </a:xfrm>
        </p:spPr>
        <p:txBody>
          <a:bodyPr/>
          <a:lstStyle/>
          <a:p>
            <a:pPr marL="342900" indent="-342900">
              <a:buFont typeface="Wingdings" panose="05000000000000000000" pitchFamily="2" charset="2"/>
              <a:buChar char="q"/>
            </a:pPr>
            <a:r>
              <a:rPr lang="en-GB" sz="2400" dirty="0"/>
              <a:t>Our solution offers a comprehensive approach to visualizing employee attendance trends using Excel charts. </a:t>
            </a:r>
            <a:endParaRPr lang="en-GB" sz="2400" dirty="0" smtClean="0"/>
          </a:p>
          <a:p>
            <a:pPr marL="342900" indent="-342900">
              <a:buFont typeface="Wingdings" panose="05000000000000000000" pitchFamily="2" charset="2"/>
              <a:buChar char="q"/>
            </a:pPr>
            <a:endParaRPr lang="en-GB" sz="2400" dirty="0" smtClean="0"/>
          </a:p>
          <a:p>
            <a:pPr marL="342900" indent="-342900">
              <a:buFont typeface="Wingdings" panose="05000000000000000000" pitchFamily="2" charset="2"/>
              <a:buChar char="q"/>
            </a:pPr>
            <a:r>
              <a:rPr lang="en-GB" sz="2400" dirty="0" smtClean="0"/>
              <a:t>By </a:t>
            </a:r>
            <a:r>
              <a:rPr lang="en-GB" sz="2400" dirty="0"/>
              <a:t>integrating data analysis with clear graphical representations, we make it easier for organizations to monitor attendance patterns and identify trends over time.</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381000"/>
            <a:ext cx="10909935" cy="9294852"/>
          </a:xfrm>
        </p:spPr>
        <p:txBody>
          <a:bodyPr/>
          <a:lstStyle/>
          <a:p>
            <a:r>
              <a:rPr lang="en-IN" dirty="0"/>
              <a:t>Dataset </a:t>
            </a:r>
            <a:r>
              <a:rPr lang="en-IN" dirty="0" smtClean="0"/>
              <a:t>Description</a:t>
            </a:r>
            <a:br>
              <a:rPr lang="en-IN" dirty="0" smtClean="0"/>
            </a:br>
            <a:r>
              <a:rPr lang="en-IN" dirty="0" smtClean="0"/>
              <a:t>     </a:t>
            </a:r>
            <a:br>
              <a:rPr lang="en-IN" dirty="0" smtClean="0"/>
            </a:br>
            <a:r>
              <a:rPr lang="en-IN" dirty="0"/>
              <a:t> </a:t>
            </a:r>
            <a:r>
              <a:rPr lang="en-IN" dirty="0" smtClean="0"/>
              <a:t>   </a:t>
            </a:r>
            <a:r>
              <a:rPr lang="en-GB" sz="2400" dirty="0"/>
              <a:t>Employee= </a:t>
            </a:r>
            <a:r>
              <a:rPr lang="en-GB" sz="2400" dirty="0" smtClean="0"/>
              <a:t>KAGGLE</a:t>
            </a:r>
            <a:br>
              <a:rPr lang="en-GB" sz="2400" dirty="0" smtClean="0"/>
            </a:br>
            <a:r>
              <a:rPr lang="en-GB" sz="2400" dirty="0" smtClean="0"/>
              <a:t>        26-Features</a:t>
            </a:r>
            <a:br>
              <a:rPr lang="en-GB" sz="2400" dirty="0" smtClean="0"/>
            </a:br>
            <a:r>
              <a:rPr lang="en-GB" sz="2400" dirty="0"/>
              <a:t> </a:t>
            </a:r>
            <a:r>
              <a:rPr lang="en-GB" sz="2400" dirty="0" smtClean="0"/>
              <a:t>       9-Features</a:t>
            </a:r>
            <a:br>
              <a:rPr lang="en-GB" sz="2400" dirty="0" smtClean="0"/>
            </a:br>
            <a:r>
              <a:rPr lang="en-GB" sz="2400" dirty="0"/>
              <a:t> </a:t>
            </a:r>
            <a:r>
              <a:rPr lang="en-GB" sz="2400" dirty="0" smtClean="0"/>
              <a:t>       </a:t>
            </a:r>
            <a:r>
              <a:rPr lang="en-GB" sz="2400" dirty="0" err="1" smtClean="0"/>
              <a:t>Emp</a:t>
            </a:r>
            <a:r>
              <a:rPr lang="en-GB" sz="2400" dirty="0" smtClean="0"/>
              <a:t> </a:t>
            </a:r>
            <a:r>
              <a:rPr lang="en-GB" sz="2400" dirty="0"/>
              <a:t>Id- </a:t>
            </a:r>
            <a:r>
              <a:rPr lang="en-GB" sz="2400" dirty="0" smtClean="0"/>
              <a:t>Number</a:t>
            </a:r>
            <a:br>
              <a:rPr lang="en-GB" sz="2400" dirty="0" smtClean="0"/>
            </a:br>
            <a:r>
              <a:rPr lang="en-GB" sz="2400" dirty="0"/>
              <a:t> </a:t>
            </a:r>
            <a:r>
              <a:rPr lang="en-GB" sz="2400" dirty="0" smtClean="0"/>
              <a:t>       Name Text</a:t>
            </a:r>
            <a:br>
              <a:rPr lang="en-GB" sz="2400" dirty="0" smtClean="0"/>
            </a:br>
            <a:r>
              <a:rPr lang="en-GB" sz="2400" dirty="0" smtClean="0"/>
              <a:t>        </a:t>
            </a:r>
            <a:r>
              <a:rPr lang="en-GB" sz="2400" dirty="0" err="1" smtClean="0"/>
              <a:t>Emp</a:t>
            </a:r>
            <a:r>
              <a:rPr lang="en-GB" sz="2400" dirty="0" smtClean="0"/>
              <a:t>- Type</a:t>
            </a:r>
            <a:br>
              <a:rPr lang="en-GB" sz="2400" dirty="0" smtClean="0"/>
            </a:br>
            <a:r>
              <a:rPr lang="en-GB" sz="2400" dirty="0" smtClean="0"/>
              <a:t>        Current </a:t>
            </a:r>
            <a:r>
              <a:rPr lang="en-GB" sz="2400" dirty="0"/>
              <a:t>Employee Rating- </a:t>
            </a:r>
            <a:r>
              <a:rPr lang="en-GB" sz="2400" dirty="0" smtClean="0"/>
              <a:t>Number</a:t>
            </a:r>
            <a:br>
              <a:rPr lang="en-GB" sz="2400" dirty="0" smtClean="0"/>
            </a:br>
            <a:r>
              <a:rPr lang="en-GB" sz="2400" dirty="0" smtClean="0"/>
              <a:t>        Gender- </a:t>
            </a:r>
            <a:r>
              <a:rPr lang="en-GB" sz="2400" dirty="0"/>
              <a:t>Male </a:t>
            </a:r>
            <a:r>
              <a:rPr lang="en-GB" sz="2400" dirty="0" smtClean="0"/>
              <a:t>Female</a:t>
            </a:r>
            <a:br>
              <a:rPr lang="en-GB" sz="2400" dirty="0" smtClean="0"/>
            </a:br>
            <a:r>
              <a:rPr lang="en-GB" sz="2400" dirty="0" smtClean="0"/>
              <a:t>        Employee </a:t>
            </a:r>
            <a:r>
              <a:rPr lang="en-GB" sz="2400" dirty="0"/>
              <a:t>Rating -Number</a:t>
            </a:r>
            <a:r>
              <a:rPr lang="en-IN" sz="2400" dirty="0"/>
              <a:t/>
            </a:r>
            <a:br>
              <a:rPr lang="en-IN" sz="2400" dirty="0"/>
            </a:br>
            <a:r>
              <a:rPr lang="en-IN" dirty="0"/>
              <a:t>     </a:t>
            </a:r>
            <a:r>
              <a:rPr lang="en-IN" sz="2800" dirty="0" smtClean="0"/>
              <a:t/>
            </a:r>
            <a:br>
              <a:rPr lang="en-IN" sz="2800" dirty="0" smtClean="0"/>
            </a:br>
            <a:r>
              <a:rPr lang="en-IN" sz="2800" dirty="0" smtClean="0"/>
              <a:t/>
            </a:r>
            <a:br>
              <a:rPr lang="en-IN" sz="2800" dirty="0" smtClean="0"/>
            </a:br>
            <a:r>
              <a:rPr lang="en-IN" dirty="0"/>
              <a:t/>
            </a:r>
            <a:br>
              <a:rPr lang="en-IN" dirty="0"/>
            </a:br>
            <a:r>
              <a:rPr lang="en-IN" dirty="0" smtClean="0"/>
              <a:t/>
            </a:r>
            <a:br>
              <a:rPr lang="en-IN" dirty="0" smtClean="0"/>
            </a:br>
            <a:r>
              <a:rPr lang="en-IN" dirty="0"/>
              <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47319" y="3389103"/>
            <a:ext cx="2466975" cy="3419475"/>
          </a:xfrm>
          <a:prstGeom prst="rect">
            <a:avLst/>
          </a:prstGeom>
        </p:spPr>
      </p:pic>
      <p:sp>
        <p:nvSpPr>
          <p:cNvPr id="7" name="object 7"/>
          <p:cNvSpPr txBox="1">
            <a:spLocks noGrp="1"/>
          </p:cNvSpPr>
          <p:nvPr>
            <p:ph type="ctrTitle"/>
          </p:nvPr>
        </p:nvSpPr>
        <p:spPr>
          <a:xfrm>
            <a:off x="253436" y="366575"/>
            <a:ext cx="5800851" cy="197874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GB" sz="4250" spc="20" dirty="0" smtClean="0"/>
              <a:t/>
            </a:r>
            <a:br>
              <a:rPr lang="en-GB" sz="4250" spc="20" dirty="0" smtClean="0"/>
            </a:br>
            <a:endParaRPr sz="4250" dirty="0"/>
          </a:p>
        </p:txBody>
      </p:sp>
      <p:sp>
        <p:nvSpPr>
          <p:cNvPr id="10" name="Subtitle 9"/>
          <p:cNvSpPr>
            <a:spLocks noGrp="1"/>
          </p:cNvSpPr>
          <p:nvPr>
            <p:ph type="subTitle" idx="4"/>
          </p:nvPr>
        </p:nvSpPr>
        <p:spPr>
          <a:xfrm>
            <a:off x="1680807" y="2539111"/>
            <a:ext cx="10659186" cy="276999"/>
          </a:xfrm>
        </p:spPr>
        <p:txBody>
          <a:bodyPr/>
          <a:lstStyle/>
          <a:p>
            <a:r>
              <a:rPr lang="en-GB" dirty="0" smtClean="0"/>
              <a:t>=IFS(Z8&gt;=5,”VERY HIGH”,Z8&gt;=4,”HIGH”,Z8&gt;=3,”MED”,TRUE,”LOW”)</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2565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GB"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484</Words>
  <Application>Microsoft Office PowerPoint</Application>
  <PresentationFormat>Widescreen</PresentationFormat>
  <Paragraphs>64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  Visualizing Employee Attendance Trend with Excel charts </vt:lpstr>
      <vt:lpstr>AGENDA</vt:lpstr>
      <vt:lpstr>PROBLEM STATEMENT</vt:lpstr>
      <vt:lpstr>PROJECT OVERVIEW</vt:lpstr>
      <vt:lpstr>WHO ARE THE END USERS?</vt:lpstr>
      <vt:lpstr>OUR SOLUTION AND ITS VALUE PROPOSITION</vt:lpstr>
      <vt:lpstr>Dataset Description           Employee= KAGGLE         26-Features         9-Features         Emp Id- Number         Name Text         Emp- Type         Current Employee Rating- Number         Gender- Male Female         Employee Rating -Number           </vt:lpstr>
      <vt:lpstr>THE "WOW" IN OUR SOLUTION </vt:lpstr>
      <vt:lpstr>PowerPoint Presentation</vt:lpstr>
      <vt:lpstr>RESULT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32</cp:revision>
  <dcterms:created xsi:type="dcterms:W3CDTF">2024-03-29T15:07:22Z</dcterms:created>
  <dcterms:modified xsi:type="dcterms:W3CDTF">2024-08-30T09:42:16Z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