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3" r:id="rId2"/>
    <p:sldId id="275" r:id="rId3"/>
    <p:sldId id="258" r:id="rId4"/>
    <p:sldId id="260" r:id="rId5"/>
    <p:sldId id="261" r:id="rId6"/>
    <p:sldId id="262" r:id="rId7"/>
    <p:sldId id="286" r:id="rId8"/>
    <p:sldId id="284" r:id="rId9"/>
    <p:sldId id="283" r:id="rId10"/>
    <p:sldId id="282" r:id="rId11"/>
    <p:sldId id="281" r:id="rId12"/>
    <p:sldId id="280" r:id="rId13"/>
    <p:sldId id="279" r:id="rId14"/>
    <p:sldId id="278" r:id="rId15"/>
    <p:sldId id="277" r:id="rId16"/>
    <p:sldId id="287" r:id="rId17"/>
    <p:sldId id="276"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250" autoAdjust="0"/>
    <p:restoredTop sz="94660"/>
  </p:normalViewPr>
  <p:slideViewPr>
    <p:cSldViewPr>
      <p:cViewPr>
        <p:scale>
          <a:sx n="66" d="100"/>
          <a:sy n="66" d="100"/>
        </p:scale>
        <p:origin x="-1476"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1DA0F-4790-4C90-B95F-90162E2360F1}" type="datetimeFigureOut">
              <a:rPr lang="en-US" smtClean="0"/>
              <a:pPr/>
              <a:t>10/18/2023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32CE7-771F-4729-8AD1-3C4503C924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895532-5567-4A33-9DD4-66901A769419}"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048CD-33F9-46AC-A35C-0FCC386AD0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95532-5567-4A33-9DD4-66901A769419}" type="datetimeFigureOut">
              <a:rPr lang="en-US" smtClean="0"/>
              <a:pPr/>
              <a:t>10/18/2023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048CD-33F9-46AC-A35C-0FCC386AD0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1">
            <a:extLst>
              <a:ext uri="{FF2B5EF4-FFF2-40B4-BE49-F238E27FC236}">
                <a16:creationId xmlns="" xmlns:a16="http://schemas.microsoft.com/office/drawing/2014/main" id="{6E88243B-5AA7-4852-ADB3-6774432D8A7B}"/>
              </a:ext>
            </a:extLst>
          </p:cNvPr>
          <p:cNvSpPr>
            <a:spLocks noGrp="1"/>
          </p:cNvSpPr>
          <p:nvPr>
            <p:ph type="subTitle" idx="1"/>
          </p:nvPr>
        </p:nvSpPr>
        <p:spPr>
          <a:xfrm>
            <a:off x="571472" y="2873829"/>
            <a:ext cx="7929618" cy="1769617"/>
          </a:xfrm>
        </p:spPr>
        <p:txBody>
          <a:bodyPr>
            <a:normAutofit fontScale="25000" lnSpcReduction="20000"/>
          </a:bodyPr>
          <a:lstStyle/>
          <a:p>
            <a:r>
              <a:rPr lang="en-IN" sz="4400" dirty="0" smtClean="0">
                <a:solidFill>
                  <a:srgbClr val="FF0000"/>
                </a:solidFill>
                <a:latin typeface="Times New Roman" pitchFamily="18" charset="0"/>
                <a:cs typeface="Times New Roman" pitchFamily="18" charset="0"/>
              </a:rPr>
              <a:t>                              </a:t>
            </a:r>
            <a:endParaRPr lang="en-IN" sz="4400" dirty="0" smtClean="0">
              <a:solidFill>
                <a:srgbClr val="FF0000"/>
              </a:solidFill>
              <a:latin typeface="Times New Roman" pitchFamily="18" charset="0"/>
              <a:cs typeface="Times New Roman" pitchFamily="18" charset="0"/>
            </a:endParaRPr>
          </a:p>
          <a:p>
            <a:r>
              <a:rPr lang="en-IN" sz="6400" dirty="0" smtClean="0">
                <a:solidFill>
                  <a:srgbClr val="FF0000"/>
                </a:solidFill>
                <a:latin typeface="Times New Roman" pitchFamily="18" charset="0"/>
                <a:cs typeface="Times New Roman" pitchFamily="18" charset="0"/>
              </a:rPr>
              <a:t>SUBMITTED BY                                                  </a:t>
            </a:r>
            <a:endParaRPr lang="en-IN" sz="6400" dirty="0" smtClean="0">
              <a:latin typeface="Times New Roman" pitchFamily="18" charset="0"/>
              <a:cs typeface="Times New Roman" pitchFamily="18" charset="0"/>
            </a:endParaRPr>
          </a:p>
          <a:p>
            <a:r>
              <a:rPr lang="en-IN" sz="6400" dirty="0" smtClean="0">
                <a:solidFill>
                  <a:srgbClr val="FF0000"/>
                </a:solidFill>
                <a:latin typeface="Times New Roman" pitchFamily="18" charset="0"/>
                <a:cs typeface="Times New Roman" pitchFamily="18" charset="0"/>
              </a:rPr>
              <a:t>RADHIKA S		 36821U25026</a:t>
            </a:r>
          </a:p>
          <a:p>
            <a:r>
              <a:rPr lang="en-IN" sz="6400" dirty="0" smtClean="0">
                <a:solidFill>
                  <a:srgbClr val="FF0000"/>
                </a:solidFill>
                <a:latin typeface="Times New Roman" pitchFamily="18" charset="0"/>
                <a:cs typeface="Times New Roman" pitchFamily="18" charset="0"/>
              </a:rPr>
              <a:t>PAVITHRA R 		36821U25023</a:t>
            </a:r>
          </a:p>
          <a:p>
            <a:r>
              <a:rPr lang="en-IN" sz="6400" dirty="0" smtClean="0">
                <a:solidFill>
                  <a:srgbClr val="FF0000"/>
                </a:solidFill>
                <a:latin typeface="Times New Roman" pitchFamily="18" charset="0"/>
                <a:cs typeface="Times New Roman" pitchFamily="18" charset="0"/>
              </a:rPr>
              <a:t>KAVIYA R		 36821U25018</a:t>
            </a:r>
          </a:p>
          <a:p>
            <a:r>
              <a:rPr lang="en-IN" sz="6400" dirty="0" smtClean="0">
                <a:solidFill>
                  <a:srgbClr val="FF0000"/>
                </a:solidFill>
                <a:latin typeface="Times New Roman" pitchFamily="18" charset="0"/>
                <a:cs typeface="Times New Roman" pitchFamily="18" charset="0"/>
              </a:rPr>
              <a:t>KUMARI R		 36821U25020</a:t>
            </a:r>
          </a:p>
          <a:p>
            <a:r>
              <a:rPr lang="en-IN" sz="6400" dirty="0" smtClean="0">
                <a:solidFill>
                  <a:srgbClr val="FF0000"/>
                </a:solidFill>
                <a:latin typeface="Times New Roman" pitchFamily="18" charset="0"/>
                <a:cs typeface="Times New Roman" pitchFamily="18" charset="0"/>
              </a:rPr>
              <a:t> </a:t>
            </a:r>
          </a:p>
          <a:p>
            <a:endParaRPr lang="en-IN" sz="4400" dirty="0" smtClean="0">
              <a:solidFill>
                <a:srgbClr val="FF0000"/>
              </a:solidFill>
              <a:latin typeface="Times New Roman" pitchFamily="18" charset="0"/>
              <a:cs typeface="Times New Roman" pitchFamily="18" charset="0"/>
            </a:endParaRPr>
          </a:p>
          <a:p>
            <a:endParaRPr lang="en-IN" sz="4400" dirty="0" smtClean="0">
              <a:solidFill>
                <a:srgbClr val="FF0000"/>
              </a:solidFill>
              <a:latin typeface="Times New Roman" pitchFamily="18" charset="0"/>
              <a:cs typeface="Times New Roman" pitchFamily="18" charset="0"/>
            </a:endParaRPr>
          </a:p>
          <a:p>
            <a:pPr algn="l"/>
            <a:r>
              <a:rPr lang="en-IN" sz="4400" dirty="0" smtClean="0">
                <a:latin typeface="Times New Roman" pitchFamily="18" charset="0"/>
                <a:cs typeface="Times New Roman" pitchFamily="18" charset="0"/>
              </a:rPr>
              <a:t>                     </a:t>
            </a:r>
          </a:p>
        </p:txBody>
      </p:sp>
      <p:sp>
        <p:nvSpPr>
          <p:cNvPr id="7" name="TextBox 6"/>
          <p:cNvSpPr txBox="1"/>
          <p:nvPr/>
        </p:nvSpPr>
        <p:spPr>
          <a:xfrm>
            <a:off x="500034" y="4429132"/>
            <a:ext cx="8358246" cy="2585323"/>
          </a:xfrm>
          <a:prstGeom prst="rect">
            <a:avLst/>
          </a:prstGeom>
          <a:noFill/>
        </p:spPr>
        <p:txBody>
          <a:bodyPr wrap="square" rtlCol="0">
            <a:spAutoFit/>
          </a:bodyPr>
          <a:lstStyle/>
          <a:p>
            <a:pPr algn="ctr"/>
            <a:r>
              <a:rPr lang="en-IN" dirty="0" smtClean="0">
                <a:solidFill>
                  <a:srgbClr val="00B0F0"/>
                </a:solidFill>
                <a:latin typeface="Times New Roman" pitchFamily="18" charset="0"/>
                <a:cs typeface="Times New Roman" pitchFamily="18" charset="0"/>
              </a:rPr>
              <a:t>Under </a:t>
            </a:r>
            <a:r>
              <a:rPr lang="en-IN" dirty="0" smtClean="0">
                <a:solidFill>
                  <a:srgbClr val="00B0F0"/>
                </a:solidFill>
                <a:latin typeface="Times New Roman" pitchFamily="18" charset="0"/>
                <a:cs typeface="Times New Roman" pitchFamily="18" charset="0"/>
              </a:rPr>
              <a:t>the Guidance of</a:t>
            </a:r>
            <a:r>
              <a:rPr lang="en-IN" dirty="0" smtClean="0">
                <a:solidFill>
                  <a:srgbClr val="00B0F0"/>
                </a:solidFill>
              </a:rPr>
              <a:t> </a:t>
            </a:r>
          </a:p>
          <a:p>
            <a:pPr algn="ctr"/>
            <a:r>
              <a:rPr lang="en-IN" sz="2400" b="1" dirty="0" smtClean="0">
                <a:solidFill>
                  <a:srgbClr val="00B0F0"/>
                </a:solidFill>
                <a:latin typeface="Times New Roman" pitchFamily="18" charset="0"/>
                <a:cs typeface="Times New Roman" pitchFamily="18" charset="0"/>
              </a:rPr>
              <a:t>Dr. S. RAJAVEL, M.Sc., M.Phil., Ph.D., B.Ed.</a:t>
            </a:r>
            <a:r>
              <a:rPr lang="en-IN" sz="2400" dirty="0" smtClean="0">
                <a:solidFill>
                  <a:srgbClr val="00B0F0"/>
                </a:solidFill>
                <a:latin typeface="Times New Roman" pitchFamily="18" charset="0"/>
                <a:cs typeface="Times New Roman" pitchFamily="18" charset="0"/>
              </a:rPr>
              <a:t> </a:t>
            </a:r>
            <a:r>
              <a:rPr lang="en-IN" dirty="0" smtClean="0">
                <a:solidFill>
                  <a:srgbClr val="00B0F0"/>
                </a:solidFill>
              </a:rPr>
              <a:t>   </a:t>
            </a:r>
          </a:p>
          <a:p>
            <a:pPr algn="ctr"/>
            <a:endParaRPr lang="en-US" sz="2200" b="1" dirty="0" smtClean="0">
              <a:latin typeface="Times New Roman" pitchFamily="18" charset="0"/>
              <a:cs typeface="Times New Roman" pitchFamily="18" charset="0"/>
            </a:endParaRPr>
          </a:p>
          <a:p>
            <a:pPr algn="ctr"/>
            <a:r>
              <a:rPr lang="en-US" sz="2200" b="1" dirty="0" smtClean="0">
                <a:solidFill>
                  <a:srgbClr val="7030A0"/>
                </a:solidFill>
                <a:latin typeface="Times New Roman" pitchFamily="18" charset="0"/>
                <a:cs typeface="Times New Roman" pitchFamily="18" charset="0"/>
              </a:rPr>
              <a:t>DEPARMENT OF MATHEMATCS</a:t>
            </a:r>
          </a:p>
          <a:p>
            <a:pPr algn="ctr"/>
            <a:r>
              <a:rPr lang="en-US" sz="2200" b="1" dirty="0" smtClean="0">
                <a:solidFill>
                  <a:srgbClr val="7030A0"/>
                </a:solidFill>
                <a:latin typeface="Times New Roman" pitchFamily="18" charset="0"/>
                <a:cs typeface="Times New Roman" pitchFamily="18" charset="0"/>
              </a:rPr>
              <a:t>GOVERNMENT ARTS AND SCIENCE COLLEGE </a:t>
            </a:r>
            <a:r>
              <a:rPr lang="en-US" b="1" dirty="0" smtClean="0">
                <a:solidFill>
                  <a:srgbClr val="7030A0"/>
                </a:solidFill>
                <a:latin typeface="Times New Roman" pitchFamily="18" charset="0"/>
                <a:cs typeface="Times New Roman" pitchFamily="18" charset="0"/>
              </a:rPr>
              <a:t>(</a:t>
            </a:r>
            <a:r>
              <a:rPr lang="en-US" b="1" dirty="0" err="1" smtClean="0">
                <a:solidFill>
                  <a:srgbClr val="7030A0"/>
                </a:solidFill>
                <a:latin typeface="Times New Roman" pitchFamily="18" charset="0"/>
                <a:cs typeface="Times New Roman" pitchFamily="18" charset="0"/>
              </a:rPr>
              <a:t>Jambukulam</a:t>
            </a:r>
            <a:r>
              <a:rPr lang="en-US" b="1" dirty="0" smtClean="0">
                <a:solidFill>
                  <a:srgbClr val="7030A0"/>
                </a:solidFill>
                <a:latin typeface="Times New Roman" pitchFamily="18" charset="0"/>
                <a:cs typeface="Times New Roman" pitchFamily="18" charset="0"/>
              </a:rPr>
              <a:t>) , SHOLINGHUR-631102,  RANIPET DISTRCT,</a:t>
            </a:r>
          </a:p>
          <a:p>
            <a:pPr algn="ctr"/>
            <a:r>
              <a:rPr lang="en-US" b="1" dirty="0" smtClean="0">
                <a:solidFill>
                  <a:srgbClr val="7030A0"/>
                </a:solidFill>
                <a:latin typeface="Times New Roman" pitchFamily="18" charset="0"/>
                <a:cs typeface="Times New Roman" pitchFamily="18" charset="0"/>
              </a:rPr>
              <a:t>TAMIL NADU.</a:t>
            </a:r>
            <a:endParaRPr lang="en-IN" b="1" dirty="0" smtClean="0">
              <a:solidFill>
                <a:srgbClr val="7030A0"/>
              </a:solidFill>
              <a:latin typeface="Times New Roman" pitchFamily="18" charset="0"/>
              <a:cs typeface="Times New Roman" pitchFamily="18" charset="0"/>
            </a:endParaRPr>
          </a:p>
          <a:p>
            <a:r>
              <a:rPr lang="en-IN" dirty="0" smtClean="0">
                <a:solidFill>
                  <a:srgbClr val="FF0000"/>
                </a:solidFill>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p:txBody>
      </p:sp>
      <p:sp>
        <p:nvSpPr>
          <p:cNvPr id="6" name="Title 5"/>
          <p:cNvSpPr>
            <a:spLocks noGrp="1"/>
          </p:cNvSpPr>
          <p:nvPr>
            <p:ph type="ctrTitle"/>
          </p:nvPr>
        </p:nvSpPr>
        <p:spPr>
          <a:xfrm>
            <a:off x="285720" y="214291"/>
            <a:ext cx="8643998" cy="2643205"/>
          </a:xfrm>
        </p:spPr>
        <p:txBody>
          <a:bodyPr>
            <a:normAutofit fontScale="90000"/>
          </a:bodyPr>
          <a:lstStyle/>
          <a:p>
            <a:r>
              <a:rPr lang="en-US" dirty="0" smtClean="0"/>
              <a:t/>
            </a:r>
            <a:br>
              <a:rPr lang="en-US" dirty="0" smtClean="0"/>
            </a:br>
            <a:r>
              <a:rPr lang="en-US" dirty="0" smtClean="0"/>
              <a:t> </a:t>
            </a:r>
            <a:br>
              <a:rPr lang="en-US" dirty="0" smtClean="0"/>
            </a:br>
            <a:r>
              <a:rPr lang="en-US" dirty="0" smtClean="0"/>
              <a:t/>
            </a:r>
            <a:br>
              <a:rPr lang="en-US" dirty="0" smtClean="0"/>
            </a:br>
            <a:r>
              <a:rPr lang="en-US" sz="2800" b="1" dirty="0" smtClean="0">
                <a:solidFill>
                  <a:srgbClr val="00B050"/>
                </a:solidFill>
                <a:latin typeface="Times New Roman" pitchFamily="18" charset="0"/>
                <a:cs typeface="Times New Roman" pitchFamily="18" charset="0"/>
              </a:rPr>
              <a:t> </a:t>
            </a:r>
            <a:r>
              <a:rPr lang="en-US" sz="2800" b="1" dirty="0" smtClean="0">
                <a:solidFill>
                  <a:srgbClr val="FFC000"/>
                </a:solidFill>
                <a:latin typeface="Times New Roman" pitchFamily="18" charset="0"/>
                <a:cs typeface="Times New Roman" pitchFamily="18" charset="0"/>
              </a:rPr>
              <a:t>Political Juggernauts: A Quantitative Analysis of Candidates in the 2019 </a:t>
            </a:r>
            <a:r>
              <a:rPr lang="en-US" sz="2800" b="1" dirty="0" err="1" smtClean="0">
                <a:solidFill>
                  <a:srgbClr val="FFC000"/>
                </a:solidFill>
                <a:latin typeface="Times New Roman" pitchFamily="18" charset="0"/>
                <a:cs typeface="Times New Roman" pitchFamily="18" charset="0"/>
              </a:rPr>
              <a:t>Lok</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Sabha</a:t>
            </a:r>
            <a:r>
              <a:rPr lang="en-US" sz="2800" b="1" dirty="0" smtClean="0">
                <a:solidFill>
                  <a:srgbClr val="FFC000"/>
                </a:solidFill>
                <a:latin typeface="Times New Roman" pitchFamily="18" charset="0"/>
                <a:cs typeface="Times New Roman" pitchFamily="18" charset="0"/>
              </a:rPr>
              <a:t> Elections </a:t>
            </a:r>
            <a:r>
              <a:rPr lang="en-US" sz="2800" b="1" dirty="0" smtClean="0">
                <a:solidFill>
                  <a:srgbClr val="00B050"/>
                </a:solidFill>
                <a:latin typeface="Times New Roman" pitchFamily="18" charset="0"/>
                <a:cs typeface="Times New Roman" pitchFamily="18" charset="0"/>
              </a:rPr>
              <a:t/>
            </a:r>
            <a:br>
              <a:rPr lang="en-US" sz="2800" b="1" dirty="0" smtClean="0">
                <a:solidFill>
                  <a:srgbClr val="00B050"/>
                </a:solidFill>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000" dirty="0"/>
          </a:p>
        </p:txBody>
      </p:sp>
      <p:pic>
        <p:nvPicPr>
          <p:cNvPr id="9" name="Picture 8" descr="S Logo.png"/>
          <p:cNvPicPr>
            <a:picLocks noChangeAspect="1"/>
          </p:cNvPicPr>
          <p:nvPr/>
        </p:nvPicPr>
        <p:blipFill>
          <a:blip r:embed="rId2"/>
          <a:stretch>
            <a:fillRect/>
          </a:stretch>
        </p:blipFill>
        <p:spPr>
          <a:xfrm>
            <a:off x="6786578" y="214290"/>
            <a:ext cx="1643074" cy="1076497"/>
          </a:xfrm>
          <a:prstGeom prst="rect">
            <a:avLst/>
          </a:prstGeom>
        </p:spPr>
      </p:pic>
      <p:pic>
        <p:nvPicPr>
          <p:cNvPr id="10" name="Picture 9" descr="N logo.png"/>
          <p:cNvPicPr>
            <a:picLocks noChangeAspect="1"/>
          </p:cNvPicPr>
          <p:nvPr/>
        </p:nvPicPr>
        <p:blipFill>
          <a:blip r:embed="rId3" cstate="print"/>
          <a:stretch>
            <a:fillRect/>
          </a:stretch>
        </p:blipFill>
        <p:spPr>
          <a:xfrm>
            <a:off x="3358766" y="214290"/>
            <a:ext cx="1713300" cy="995346"/>
          </a:xfrm>
          <a:prstGeom prst="rect">
            <a:avLst/>
          </a:prstGeom>
        </p:spPr>
      </p:pic>
      <p:pic>
        <p:nvPicPr>
          <p:cNvPr id="12" name="Picture 11" descr="tamil.jpg"/>
          <p:cNvPicPr>
            <a:picLocks noChangeAspect="1"/>
          </p:cNvPicPr>
          <p:nvPr/>
        </p:nvPicPr>
        <p:blipFill>
          <a:blip r:embed="rId4"/>
          <a:stretch>
            <a:fillRect/>
          </a:stretch>
        </p:blipFill>
        <p:spPr>
          <a:xfrm>
            <a:off x="335363" y="214290"/>
            <a:ext cx="1093365" cy="1194602"/>
          </a:xfrm>
          <a:prstGeom prst="rect">
            <a:avLst/>
          </a:prstGeom>
        </p:spPr>
      </p:pic>
    </p:spTree>
    <p:extLst>
      <p:ext uri="{BB962C8B-B14F-4D97-AF65-F5344CB8AC3E}">
        <p14:creationId xmlns="" xmlns:p14="http://schemas.microsoft.com/office/powerpoint/2010/main" val="95992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860" y="428604"/>
            <a:ext cx="4643470" cy="1077218"/>
          </a:xfrm>
          <a:prstGeom prst="rect">
            <a:avLst/>
          </a:prstGeom>
          <a:noFill/>
        </p:spPr>
        <p:txBody>
          <a:bodyPr wrap="square" rtlCol="0">
            <a:spAutoFit/>
          </a:bodyPr>
          <a:lstStyle/>
          <a:p>
            <a:pPr algn="ctr"/>
            <a:r>
              <a:rPr lang="en-IN" sz="3200" b="1" dirty="0" smtClean="0">
                <a:solidFill>
                  <a:srgbClr val="0070C0"/>
                </a:solidFill>
                <a:latin typeface="Times New Roman" pitchFamily="18" charset="0"/>
                <a:cs typeface="Times New Roman" pitchFamily="18" charset="0"/>
              </a:rPr>
              <a:t>BUTTERFLY CHART WEBM</a:t>
            </a:r>
            <a:endParaRPr lang="en-US" sz="3200" b="1" dirty="0">
              <a:solidFill>
                <a:srgbClr val="0070C0"/>
              </a:solidFill>
              <a:latin typeface="Times New Roman" pitchFamily="18" charset="0"/>
              <a:cs typeface="Times New Roman" pitchFamily="18" charset="0"/>
            </a:endParaRPr>
          </a:p>
        </p:txBody>
      </p:sp>
      <p:pic>
        <p:nvPicPr>
          <p:cNvPr id="3" name="Picture 2" descr="Screenshot (10).png"/>
          <p:cNvPicPr>
            <a:picLocks noChangeAspect="1"/>
          </p:cNvPicPr>
          <p:nvPr/>
        </p:nvPicPr>
        <p:blipFill>
          <a:blip r:embed="rId2"/>
          <a:stretch>
            <a:fillRect/>
          </a:stretch>
        </p:blipFill>
        <p:spPr>
          <a:xfrm>
            <a:off x="0" y="1714488"/>
            <a:ext cx="9144000" cy="59994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546" y="500042"/>
            <a:ext cx="5072098" cy="830997"/>
          </a:xfrm>
          <a:prstGeom prst="rect">
            <a:avLst/>
          </a:prstGeom>
          <a:noFill/>
        </p:spPr>
        <p:txBody>
          <a:bodyPr wrap="square" rtlCol="0">
            <a:spAutoFit/>
          </a:bodyPr>
          <a:lstStyle/>
          <a:p>
            <a:pPr algn="ctr"/>
            <a:r>
              <a:rPr lang="en-IN" sz="2400" b="1" dirty="0" smtClean="0">
                <a:solidFill>
                  <a:srgbClr val="0070C0"/>
                </a:solidFill>
                <a:latin typeface="Times New Roman" pitchFamily="18" charset="0"/>
                <a:cs typeface="Times New Roman" pitchFamily="18" charset="0"/>
              </a:rPr>
              <a:t>CRIMINAL CASES BARCHART WEBM</a:t>
            </a:r>
            <a:endParaRPr lang="en-US" sz="2400" b="1" dirty="0">
              <a:solidFill>
                <a:srgbClr val="0070C0"/>
              </a:solidFill>
              <a:latin typeface="Times New Roman" pitchFamily="18" charset="0"/>
              <a:cs typeface="Times New Roman" pitchFamily="18" charset="0"/>
            </a:endParaRPr>
          </a:p>
        </p:txBody>
      </p:sp>
      <p:pic>
        <p:nvPicPr>
          <p:cNvPr id="3" name="Picture 2" descr="Screenshot (11).png"/>
          <p:cNvPicPr>
            <a:picLocks noChangeAspect="1"/>
          </p:cNvPicPr>
          <p:nvPr/>
        </p:nvPicPr>
        <p:blipFill>
          <a:blip r:embed="rId2"/>
          <a:stretch>
            <a:fillRect/>
          </a:stretch>
        </p:blipFill>
        <p:spPr>
          <a:xfrm>
            <a:off x="0" y="1428736"/>
            <a:ext cx="9144000" cy="542926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5918" y="285728"/>
            <a:ext cx="5357850" cy="400110"/>
          </a:xfrm>
          <a:prstGeom prst="rect">
            <a:avLst/>
          </a:prstGeom>
          <a:noFill/>
        </p:spPr>
        <p:txBody>
          <a:bodyPr wrap="square" rtlCol="0">
            <a:spAutoFit/>
          </a:bodyPr>
          <a:lstStyle/>
          <a:p>
            <a:pPr algn="ctr"/>
            <a:r>
              <a:rPr lang="en-IN" sz="2000" b="1" dirty="0" smtClean="0">
                <a:solidFill>
                  <a:srgbClr val="0070C0"/>
                </a:solidFill>
                <a:latin typeface="Times New Roman" pitchFamily="18" charset="0"/>
                <a:cs typeface="Times New Roman" pitchFamily="18" charset="0"/>
              </a:rPr>
              <a:t>CON WINNER TOTAL ELECTORS WEBM</a:t>
            </a:r>
            <a:endParaRPr lang="en-US" sz="2000" b="1" dirty="0">
              <a:solidFill>
                <a:srgbClr val="0070C0"/>
              </a:solidFill>
              <a:latin typeface="Times New Roman" pitchFamily="18" charset="0"/>
              <a:cs typeface="Times New Roman" pitchFamily="18" charset="0"/>
            </a:endParaRPr>
          </a:p>
        </p:txBody>
      </p:sp>
      <p:pic>
        <p:nvPicPr>
          <p:cNvPr id="3" name="Picture 2" descr="Screenshot (12).png"/>
          <p:cNvPicPr>
            <a:picLocks noChangeAspect="1"/>
          </p:cNvPicPr>
          <p:nvPr/>
        </p:nvPicPr>
        <p:blipFill>
          <a:blip r:embed="rId2"/>
          <a:stretch>
            <a:fillRect/>
          </a:stretch>
        </p:blipFill>
        <p:spPr>
          <a:xfrm>
            <a:off x="0" y="858504"/>
            <a:ext cx="9144000" cy="59994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7422" y="357166"/>
            <a:ext cx="5143536" cy="584775"/>
          </a:xfrm>
          <a:prstGeom prst="rect">
            <a:avLst/>
          </a:prstGeom>
          <a:noFill/>
        </p:spPr>
        <p:txBody>
          <a:bodyPr wrap="square" rtlCol="0">
            <a:spAutoFit/>
          </a:bodyPr>
          <a:lstStyle/>
          <a:p>
            <a:r>
              <a:rPr lang="en-IN" sz="3200" b="1" dirty="0" smtClean="0">
                <a:solidFill>
                  <a:srgbClr val="0070C0"/>
                </a:solidFill>
                <a:latin typeface="Times New Roman" pitchFamily="18" charset="0"/>
                <a:cs typeface="Times New Roman" pitchFamily="18" charset="0"/>
              </a:rPr>
              <a:t>BUBBLE CHART WEBM</a:t>
            </a:r>
            <a:endParaRPr lang="en-US" sz="3200" b="1" dirty="0">
              <a:solidFill>
                <a:srgbClr val="0070C0"/>
              </a:solidFill>
              <a:latin typeface="Times New Roman" pitchFamily="18" charset="0"/>
              <a:cs typeface="Times New Roman" pitchFamily="18" charset="0"/>
            </a:endParaRPr>
          </a:p>
        </p:txBody>
      </p:sp>
      <p:pic>
        <p:nvPicPr>
          <p:cNvPr id="3" name="Picture 2" descr="Screenshot (12).png"/>
          <p:cNvPicPr>
            <a:picLocks noChangeAspect="1"/>
          </p:cNvPicPr>
          <p:nvPr/>
        </p:nvPicPr>
        <p:blipFill>
          <a:blip r:embed="rId2"/>
          <a:stretch>
            <a:fillRect/>
          </a:stretch>
        </p:blipFill>
        <p:spPr>
          <a:xfrm>
            <a:off x="0" y="858505"/>
            <a:ext cx="9144000" cy="5140990"/>
          </a:xfrm>
          <a:prstGeom prst="rect">
            <a:avLst/>
          </a:prstGeom>
        </p:spPr>
      </p:pic>
      <p:pic>
        <p:nvPicPr>
          <p:cNvPr id="5" name="Picture 4" descr="Screenshot (14).png"/>
          <p:cNvPicPr>
            <a:picLocks noChangeAspect="1"/>
          </p:cNvPicPr>
          <p:nvPr/>
        </p:nvPicPr>
        <p:blipFill>
          <a:blip r:embed="rId3"/>
          <a:stretch>
            <a:fillRect/>
          </a:stretch>
        </p:blipFill>
        <p:spPr>
          <a:xfrm>
            <a:off x="0" y="1857364"/>
            <a:ext cx="9144000" cy="500063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6116" y="285728"/>
            <a:ext cx="4214842" cy="584775"/>
          </a:xfrm>
          <a:prstGeom prst="rect">
            <a:avLst/>
          </a:prstGeom>
          <a:noFill/>
        </p:spPr>
        <p:txBody>
          <a:bodyPr wrap="square" rtlCol="0">
            <a:spAutoFit/>
          </a:bodyPr>
          <a:lstStyle/>
          <a:p>
            <a:r>
              <a:rPr lang="en-IN" sz="3200" b="1" dirty="0" smtClean="0">
                <a:solidFill>
                  <a:srgbClr val="0070C0"/>
                </a:solidFill>
                <a:latin typeface="Times New Roman" pitchFamily="18" charset="0"/>
                <a:cs typeface="Times New Roman" pitchFamily="18" charset="0"/>
              </a:rPr>
              <a:t>TABLE WEBM</a:t>
            </a:r>
            <a:endParaRPr lang="en-US" sz="3200" b="1" dirty="0">
              <a:solidFill>
                <a:srgbClr val="0070C0"/>
              </a:solidFill>
              <a:latin typeface="Times New Roman" pitchFamily="18" charset="0"/>
              <a:cs typeface="Times New Roman" pitchFamily="18" charset="0"/>
            </a:endParaRPr>
          </a:p>
        </p:txBody>
      </p:sp>
      <p:pic>
        <p:nvPicPr>
          <p:cNvPr id="3" name="Picture 2" descr="Screenshot (15).png"/>
          <p:cNvPicPr>
            <a:picLocks noChangeAspect="1"/>
          </p:cNvPicPr>
          <p:nvPr/>
        </p:nvPicPr>
        <p:blipFill>
          <a:blip r:embed="rId2"/>
          <a:stretch>
            <a:fillRect/>
          </a:stretch>
        </p:blipFill>
        <p:spPr>
          <a:xfrm>
            <a:off x="0" y="1142984"/>
            <a:ext cx="9144000" cy="571501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108" y="214290"/>
            <a:ext cx="5357850" cy="584775"/>
          </a:xfrm>
          <a:prstGeom prst="rect">
            <a:avLst/>
          </a:prstGeom>
          <a:noFill/>
        </p:spPr>
        <p:txBody>
          <a:bodyPr wrap="square" rtlCol="0">
            <a:spAutoFit/>
          </a:bodyPr>
          <a:lstStyle/>
          <a:p>
            <a:r>
              <a:rPr lang="en-IN" sz="3200" b="1" dirty="0" smtClean="0">
                <a:solidFill>
                  <a:srgbClr val="0070C0"/>
                </a:solidFill>
                <a:latin typeface="Times New Roman" pitchFamily="18" charset="0"/>
                <a:cs typeface="Times New Roman" pitchFamily="18" charset="0"/>
              </a:rPr>
              <a:t>DOUNT CHART WEBM</a:t>
            </a:r>
            <a:endParaRPr lang="en-US" sz="3200" b="1" dirty="0">
              <a:solidFill>
                <a:srgbClr val="0070C0"/>
              </a:solidFill>
              <a:latin typeface="Times New Roman" pitchFamily="18" charset="0"/>
              <a:cs typeface="Times New Roman" pitchFamily="18" charset="0"/>
            </a:endParaRPr>
          </a:p>
        </p:txBody>
      </p:sp>
      <p:pic>
        <p:nvPicPr>
          <p:cNvPr id="3" name="Picture 2" descr="Screenshot (16).png"/>
          <p:cNvPicPr>
            <a:picLocks noChangeAspect="1"/>
          </p:cNvPicPr>
          <p:nvPr/>
        </p:nvPicPr>
        <p:blipFill>
          <a:blip r:embed="rId2"/>
          <a:stretch>
            <a:fillRect/>
          </a:stretch>
        </p:blipFill>
        <p:spPr>
          <a:xfrm>
            <a:off x="0" y="1000108"/>
            <a:ext cx="9144000" cy="585789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6116" y="214290"/>
            <a:ext cx="4214842" cy="584775"/>
          </a:xfrm>
          <a:prstGeom prst="rect">
            <a:avLst/>
          </a:prstGeom>
          <a:noFill/>
        </p:spPr>
        <p:txBody>
          <a:bodyPr wrap="square" rtlCol="0">
            <a:spAutoFit/>
          </a:bodyPr>
          <a:lstStyle/>
          <a:p>
            <a:r>
              <a:rPr lang="en-IN" sz="3200" b="1" dirty="0" smtClean="0">
                <a:solidFill>
                  <a:srgbClr val="0070C0"/>
                </a:solidFill>
                <a:latin typeface="Times New Roman" pitchFamily="18" charset="0"/>
                <a:cs typeface="Times New Roman" pitchFamily="18" charset="0"/>
              </a:rPr>
              <a:t>DASHBOURD</a:t>
            </a:r>
            <a:endParaRPr lang="en-US" sz="3200" b="1" dirty="0">
              <a:solidFill>
                <a:srgbClr val="0070C0"/>
              </a:solidFill>
              <a:latin typeface="Times New Roman" pitchFamily="18" charset="0"/>
              <a:cs typeface="Times New Roman" pitchFamily="18" charset="0"/>
            </a:endParaRPr>
          </a:p>
        </p:txBody>
      </p:sp>
      <p:pic>
        <p:nvPicPr>
          <p:cNvPr id="3" name="Picture 2" descr="Screenshot (17).png"/>
          <p:cNvPicPr>
            <a:picLocks noChangeAspect="1"/>
          </p:cNvPicPr>
          <p:nvPr/>
        </p:nvPicPr>
        <p:blipFill>
          <a:blip r:embed="rId2"/>
          <a:stretch>
            <a:fillRect/>
          </a:stretch>
        </p:blipFill>
        <p:spPr>
          <a:xfrm>
            <a:off x="0" y="858504"/>
            <a:ext cx="9144000" cy="59994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4744" y="285728"/>
            <a:ext cx="3643338" cy="584775"/>
          </a:xfrm>
          <a:prstGeom prst="rect">
            <a:avLst/>
          </a:prstGeom>
          <a:noFill/>
        </p:spPr>
        <p:txBody>
          <a:bodyPr wrap="square" rtlCol="0">
            <a:spAutoFit/>
          </a:bodyPr>
          <a:lstStyle/>
          <a:p>
            <a:r>
              <a:rPr lang="en-IN" sz="3200" b="1" dirty="0" smtClean="0">
                <a:solidFill>
                  <a:srgbClr val="0070C0"/>
                </a:solidFill>
                <a:latin typeface="Times New Roman" pitchFamily="18" charset="0"/>
                <a:cs typeface="Times New Roman" pitchFamily="18" charset="0"/>
              </a:rPr>
              <a:t>STORY</a:t>
            </a:r>
          </a:p>
        </p:txBody>
      </p:sp>
      <p:pic>
        <p:nvPicPr>
          <p:cNvPr id="3" name="Picture 2" descr="Screenshot (18).png"/>
          <p:cNvPicPr>
            <a:picLocks noChangeAspect="1"/>
          </p:cNvPicPr>
          <p:nvPr/>
        </p:nvPicPr>
        <p:blipFill>
          <a:blip r:embed="rId2"/>
          <a:stretch>
            <a:fillRect/>
          </a:stretch>
        </p:blipFill>
        <p:spPr>
          <a:xfrm>
            <a:off x="0" y="1142984"/>
            <a:ext cx="9144000" cy="57150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1364" y="214290"/>
            <a:ext cx="2709396" cy="523220"/>
          </a:xfrm>
          <a:prstGeom prst="rect">
            <a:avLst/>
          </a:prstGeom>
          <a:noFill/>
        </p:spPr>
        <p:txBody>
          <a:bodyPr wrap="none" rtlCol="0">
            <a:spAutoFit/>
          </a:bodyPr>
          <a:lstStyle/>
          <a:p>
            <a:r>
              <a:rPr lang="en-IN" sz="2800" b="1" dirty="0" smtClean="0">
                <a:solidFill>
                  <a:srgbClr val="92D050"/>
                </a:solidFill>
                <a:latin typeface="Times New Roman" pitchFamily="18" charset="0"/>
                <a:cs typeface="Times New Roman" pitchFamily="18" charset="0"/>
              </a:rPr>
              <a:t>CONCLUSION </a:t>
            </a:r>
          </a:p>
        </p:txBody>
      </p:sp>
      <p:sp>
        <p:nvSpPr>
          <p:cNvPr id="3" name="TextBox 2"/>
          <p:cNvSpPr txBox="1"/>
          <p:nvPr/>
        </p:nvSpPr>
        <p:spPr>
          <a:xfrm>
            <a:off x="500034" y="736376"/>
            <a:ext cx="8358246" cy="6001643"/>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From this analysis, we have found that Indians are very much aware of the voting system and political parties. The vote percentage is very good in Kerala, West Bengal, Manipur, Maharashtra, etc.</a:t>
            </a:r>
          </a:p>
          <a:p>
            <a:pPr marL="457200" indent="-457200">
              <a:buFont typeface="+mj-lt"/>
              <a:buAutoNum type="arabicPeriod"/>
            </a:pPr>
            <a:r>
              <a:rPr lang="en-US" sz="2400" dirty="0" smtClean="0">
                <a:latin typeface="Times New Roman" pitchFamily="18" charset="0"/>
                <a:cs typeface="Times New Roman" pitchFamily="18" charset="0"/>
              </a:rPr>
              <a:t>The BJP candidates have participated more than the other parties in </a:t>
            </a:r>
            <a:r>
              <a:rPr lang="en-US" sz="2400" dirty="0" err="1" smtClean="0">
                <a:latin typeface="Times New Roman" pitchFamily="18" charset="0"/>
                <a:cs typeface="Times New Roman" pitchFamily="18" charset="0"/>
              </a:rPr>
              <a:t>Lok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Sabha</a:t>
            </a:r>
            <a:r>
              <a:rPr lang="en-US" sz="2400" dirty="0" smtClean="0">
                <a:latin typeface="Times New Roman" pitchFamily="18" charset="0"/>
                <a:cs typeface="Times New Roman" pitchFamily="18" charset="0"/>
              </a:rPr>
              <a:t> 2019.</a:t>
            </a:r>
          </a:p>
          <a:p>
            <a:pPr marL="457200" indent="-457200">
              <a:buFont typeface="+mj-lt"/>
              <a:buAutoNum type="arabicPeriod"/>
            </a:pPr>
            <a:r>
              <a:rPr lang="en-US" sz="2400" dirty="0" smtClean="0">
                <a:latin typeface="Times New Roman" pitchFamily="18" charset="0"/>
                <a:cs typeface="Times New Roman" pitchFamily="18" charset="0"/>
              </a:rPr>
              <a:t>The number of female candidates is very less than the number of male candidates.</a:t>
            </a:r>
          </a:p>
          <a:p>
            <a:pPr marL="457200" indent="-457200">
              <a:buFont typeface="+mj-lt"/>
              <a:buAutoNum type="arabicPeriod"/>
            </a:pPr>
            <a:r>
              <a:rPr lang="en-US" sz="2400" dirty="0" smtClean="0">
                <a:latin typeface="Times New Roman" pitchFamily="18" charset="0"/>
                <a:cs typeface="Times New Roman" pitchFamily="18" charset="0"/>
              </a:rPr>
              <a:t>Unfortunately, we found that the candidates of Kerala have maximum criminal cases history, and West- Bengal, Uttar Pradesh, and </a:t>
            </a:r>
            <a:r>
              <a:rPr lang="en-US" sz="2400" dirty="0" err="1" smtClean="0">
                <a:latin typeface="Times New Roman" pitchFamily="18" charset="0"/>
                <a:cs typeface="Times New Roman" pitchFamily="18" charset="0"/>
              </a:rPr>
              <a:t>Telangana</a:t>
            </a:r>
            <a:r>
              <a:rPr lang="en-US" sz="2400" dirty="0" smtClean="0">
                <a:latin typeface="Times New Roman" pitchFamily="18" charset="0"/>
                <a:cs typeface="Times New Roman" pitchFamily="18" charset="0"/>
              </a:rPr>
              <a:t> are not far behind. The maximum no of criminal cases done by a single person is 240 and he is from Kerala.</a:t>
            </a:r>
          </a:p>
          <a:p>
            <a:pPr marL="457200" indent="-457200">
              <a:buFont typeface="+mj-lt"/>
              <a:buAutoNum type="arabicPeriod"/>
            </a:pPr>
            <a:r>
              <a:rPr lang="en-US" sz="2400" dirty="0" smtClean="0">
                <a:latin typeface="Times New Roman" pitchFamily="18" charset="0"/>
                <a:cs typeface="Times New Roman" pitchFamily="18" charset="0"/>
              </a:rPr>
              <a:t>We have noticed that the history of the criminal case of candidates is maximum at the age of 49,37, and 51.</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395" y="571480"/>
            <a:ext cx="3267241" cy="523220"/>
          </a:xfrm>
          <a:prstGeom prst="rect">
            <a:avLst/>
          </a:prstGeom>
          <a:noFill/>
        </p:spPr>
        <p:txBody>
          <a:bodyPr wrap="none" rtlCol="0">
            <a:spAutoFit/>
          </a:bodyPr>
          <a:lstStyle/>
          <a:p>
            <a:r>
              <a:rPr lang="en-IN" sz="2800" b="1" dirty="0" smtClean="0">
                <a:solidFill>
                  <a:srgbClr val="0070C0"/>
                </a:solidFill>
                <a:latin typeface="Times New Roman" pitchFamily="18" charset="0"/>
                <a:cs typeface="Times New Roman" pitchFamily="18" charset="0"/>
              </a:rPr>
              <a:t>INTRODUCTION :</a:t>
            </a:r>
            <a:endParaRPr lang="en-US" sz="2800" b="1" dirty="0">
              <a:solidFill>
                <a:srgbClr val="0070C0"/>
              </a:solidFill>
              <a:latin typeface="Times New Roman" pitchFamily="18" charset="0"/>
              <a:cs typeface="Times New Roman" pitchFamily="18" charset="0"/>
            </a:endParaRPr>
          </a:p>
        </p:txBody>
      </p:sp>
      <p:sp>
        <p:nvSpPr>
          <p:cNvPr id="5" name="TextBox 4"/>
          <p:cNvSpPr txBox="1"/>
          <p:nvPr/>
        </p:nvSpPr>
        <p:spPr>
          <a:xfrm>
            <a:off x="0" y="1571612"/>
            <a:ext cx="8929718" cy="489364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The 17th </a:t>
            </a:r>
            <a:r>
              <a:rPr lang="en-US" sz="2400" dirty="0" err="1" smtClean="0">
                <a:latin typeface="Times New Roman" pitchFamily="18" charset="0"/>
                <a:cs typeface="Times New Roman" pitchFamily="18" charset="0"/>
              </a:rPr>
              <a:t>Lok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Sabha</a:t>
            </a:r>
            <a:r>
              <a:rPr lang="en-US" sz="2400" dirty="0" smtClean="0">
                <a:latin typeface="Times New Roman" pitchFamily="18" charset="0"/>
                <a:cs typeface="Times New Roman" pitchFamily="18" charset="0"/>
              </a:rPr>
              <a:t> or lower house of India’s bicameral parliament was elected based on the results of the world’s biggest election conducted in the summer of 2019. This was the largest democratic and the most expensive election in the world. </a:t>
            </a:r>
            <a:r>
              <a:rPr lang="en-US" sz="2400" dirty="0" err="1" smtClean="0">
                <a:latin typeface="Times New Roman" pitchFamily="18" charset="0"/>
                <a:cs typeface="Times New Roman" pitchFamily="18" charset="0"/>
              </a:rPr>
              <a:t>Narendra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Modi’s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Bharatiya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Janata</a:t>
            </a:r>
            <a:r>
              <a:rPr lang="en-US" sz="2400" dirty="0" smtClean="0">
                <a:latin typeface="Times New Roman" pitchFamily="18" charset="0"/>
                <a:cs typeface="Times New Roman" pitchFamily="18" charset="0"/>
              </a:rPr>
              <a:t> Party had a consecutive win with a majority of 303 out of 543 parliamentary seats. The voting trend followed the pattern of the previous election in 2014, ensuring a second prime-ministerial term for </a:t>
            </a:r>
            <a:r>
              <a:rPr lang="en-US" sz="2400" dirty="0" err="1" smtClean="0">
                <a:latin typeface="Times New Roman" pitchFamily="18" charset="0"/>
                <a:cs typeface="Times New Roman" pitchFamily="18" charset="0"/>
              </a:rPr>
              <a:t>Modi</a:t>
            </a:r>
            <a:r>
              <a:rPr lang="en-US" sz="2400" dirty="0" smtClean="0">
                <a:latin typeface="Times New Roman" pitchFamily="18" charset="0"/>
                <a:cs typeface="Times New Roman" pitchFamily="18" charset="0"/>
              </a:rPr>
              <a:t>. Interestingly, this election witnessed an increased participation from women and young Indians. In addition, there were many young, educated candidates contesting as compared to previous years resulting in the highest number of women parliamentarians. Along with </a:t>
            </a:r>
            <a:r>
              <a:rPr lang="en-US" sz="2400" dirty="0" err="1" smtClean="0">
                <a:latin typeface="Times New Roman" pitchFamily="18" charset="0"/>
                <a:cs typeface="Times New Roman" pitchFamily="18" charset="0"/>
              </a:rPr>
              <a:t>Modi</a:t>
            </a:r>
            <a:r>
              <a:rPr lang="en-US" sz="2400" dirty="0" smtClean="0">
                <a:latin typeface="Times New Roman" pitchFamily="18" charset="0"/>
                <a:cs typeface="Times New Roman" pitchFamily="18" charset="0"/>
              </a:rPr>
              <a:t>, around 230 members won a second term, totaling ten years as the ruling party.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dian.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7706" y="214290"/>
            <a:ext cx="3323923" cy="584775"/>
          </a:xfrm>
          <a:prstGeom prst="rect">
            <a:avLst/>
          </a:prstGeom>
          <a:noFill/>
        </p:spPr>
        <p:txBody>
          <a:bodyPr wrap="none" rtlCol="0">
            <a:spAutoFit/>
          </a:bodyPr>
          <a:lstStyle/>
          <a:p>
            <a:r>
              <a:rPr lang="en-IN" sz="3200" b="1" dirty="0" smtClean="0">
                <a:solidFill>
                  <a:srgbClr val="0070C0"/>
                </a:solidFill>
                <a:latin typeface="Times New Roman" pitchFamily="18" charset="0"/>
                <a:cs typeface="Times New Roman" pitchFamily="18" charset="0"/>
              </a:rPr>
              <a:t>EMPATHY</a:t>
            </a:r>
            <a:r>
              <a:rPr lang="en-IN" sz="3200" b="1" dirty="0" smtClean="0">
                <a:latin typeface="Times New Roman" pitchFamily="18" charset="0"/>
                <a:cs typeface="Times New Roman" pitchFamily="18" charset="0"/>
              </a:rPr>
              <a:t> </a:t>
            </a:r>
            <a:r>
              <a:rPr lang="en-IN" sz="3200" b="1" dirty="0" smtClean="0">
                <a:solidFill>
                  <a:srgbClr val="0070C0"/>
                </a:solidFill>
                <a:latin typeface="Times New Roman" pitchFamily="18" charset="0"/>
                <a:cs typeface="Times New Roman" pitchFamily="18" charset="0"/>
              </a:rPr>
              <a:t>MAP</a:t>
            </a:r>
            <a:r>
              <a:rPr lang="en-IN" sz="3200" b="1" dirty="0" smtClean="0">
                <a:latin typeface="Times New Roman" pitchFamily="18" charset="0"/>
                <a:cs typeface="Times New Roman" pitchFamily="18" charset="0"/>
              </a:rPr>
              <a:t> </a:t>
            </a:r>
            <a:endParaRPr lang="en-US" sz="3200" b="1" dirty="0">
              <a:latin typeface="Times New Roman" pitchFamily="18" charset="0"/>
              <a:cs typeface="Times New Roman" pitchFamily="18" charset="0"/>
            </a:endParaRPr>
          </a:p>
        </p:txBody>
      </p:sp>
      <p:pic>
        <p:nvPicPr>
          <p:cNvPr id="3" name="Picture 2" descr="Screenshot (23).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86050" y="714356"/>
            <a:ext cx="3330544" cy="584775"/>
          </a:xfrm>
          <a:prstGeom prst="rect">
            <a:avLst/>
          </a:prstGeom>
          <a:noFill/>
        </p:spPr>
        <p:txBody>
          <a:bodyPr wrap="square" rtlCol="0">
            <a:spAutoFit/>
          </a:bodyPr>
          <a:lstStyle/>
          <a:p>
            <a:r>
              <a:rPr lang="en-IN" sz="3200" b="1" dirty="0" smtClean="0">
                <a:solidFill>
                  <a:srgbClr val="0070C0"/>
                </a:solidFill>
                <a:latin typeface="Times New Roman" pitchFamily="18" charset="0"/>
                <a:cs typeface="Times New Roman" pitchFamily="18" charset="0"/>
              </a:rPr>
              <a:t>BRAINSTORM</a:t>
            </a:r>
            <a:r>
              <a:rPr lang="en-IN" sz="3200" b="1" dirty="0" smtClean="0">
                <a:latin typeface="Times New Roman" pitchFamily="18" charset="0"/>
                <a:cs typeface="Times New Roman" pitchFamily="18" charset="0"/>
              </a:rPr>
              <a:t> </a:t>
            </a:r>
          </a:p>
        </p:txBody>
      </p:sp>
      <p:pic>
        <p:nvPicPr>
          <p:cNvPr id="3" name="Picture 2" descr="Screenshot (22).png"/>
          <p:cNvPicPr>
            <a:picLocks noChangeAspect="1"/>
          </p:cNvPicPr>
          <p:nvPr/>
        </p:nvPicPr>
        <p:blipFill>
          <a:blip r:embed="rId2"/>
          <a:stretch>
            <a:fillRect/>
          </a:stretch>
        </p:blipFill>
        <p:spPr>
          <a:xfrm>
            <a:off x="0" y="1717010"/>
            <a:ext cx="9144000" cy="51409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6116" y="571480"/>
            <a:ext cx="4214842" cy="584775"/>
          </a:xfrm>
          <a:prstGeom prst="rect">
            <a:avLst/>
          </a:prstGeom>
          <a:noFill/>
        </p:spPr>
        <p:txBody>
          <a:bodyPr wrap="square" rtlCol="0">
            <a:spAutoFit/>
          </a:bodyPr>
          <a:lstStyle/>
          <a:p>
            <a:r>
              <a:rPr lang="en-IN" sz="3200" b="1" dirty="0" smtClean="0">
                <a:solidFill>
                  <a:srgbClr val="0070C0"/>
                </a:solidFill>
                <a:latin typeface="Times New Roman" pitchFamily="18" charset="0"/>
                <a:cs typeface="Times New Roman" pitchFamily="18" charset="0"/>
              </a:rPr>
              <a:t>DATASET</a:t>
            </a:r>
            <a:endParaRPr lang="en-US" sz="3200" b="1" dirty="0">
              <a:solidFill>
                <a:srgbClr val="0070C0"/>
              </a:solidFill>
              <a:latin typeface="Times New Roman" pitchFamily="18" charset="0"/>
              <a:cs typeface="Times New Roman" pitchFamily="18" charset="0"/>
            </a:endParaRPr>
          </a:p>
        </p:txBody>
      </p:sp>
      <p:pic>
        <p:nvPicPr>
          <p:cNvPr id="6" name="Picture 5" descr="Screenshot (3).png"/>
          <p:cNvPicPr>
            <a:picLocks noChangeAspect="1"/>
          </p:cNvPicPr>
          <p:nvPr/>
        </p:nvPicPr>
        <p:blipFill>
          <a:blip r:embed="rId2"/>
          <a:stretch>
            <a:fillRect/>
          </a:stretch>
        </p:blipFill>
        <p:spPr>
          <a:xfrm>
            <a:off x="0" y="1357298"/>
            <a:ext cx="9144000" cy="51409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0430" y="571480"/>
            <a:ext cx="4000528" cy="584775"/>
          </a:xfrm>
          <a:prstGeom prst="rect">
            <a:avLst/>
          </a:prstGeom>
          <a:noFill/>
        </p:spPr>
        <p:txBody>
          <a:bodyPr wrap="square" rtlCol="0">
            <a:spAutoFit/>
          </a:bodyPr>
          <a:lstStyle/>
          <a:p>
            <a:r>
              <a:rPr lang="en-IN" sz="3200" b="1" dirty="0" smtClean="0">
                <a:solidFill>
                  <a:srgbClr val="0070C0"/>
                </a:solidFill>
                <a:latin typeface="Times New Roman" pitchFamily="18" charset="0"/>
                <a:cs typeface="Times New Roman" pitchFamily="18" charset="0"/>
              </a:rPr>
              <a:t>KPI  WEBM</a:t>
            </a:r>
            <a:endParaRPr lang="en-US" sz="3200" b="1" dirty="0">
              <a:solidFill>
                <a:srgbClr val="0070C0"/>
              </a:solidFill>
              <a:latin typeface="Times New Roman" pitchFamily="18" charset="0"/>
              <a:cs typeface="Times New Roman" pitchFamily="18" charset="0"/>
            </a:endParaRPr>
          </a:p>
        </p:txBody>
      </p:sp>
      <p:pic>
        <p:nvPicPr>
          <p:cNvPr id="3" name="Picture 2" descr="Screenshot (5).png"/>
          <p:cNvPicPr>
            <a:picLocks noChangeAspect="1"/>
          </p:cNvPicPr>
          <p:nvPr/>
        </p:nvPicPr>
        <p:blipFill>
          <a:blip r:embed="rId2"/>
          <a:stretch>
            <a:fillRect/>
          </a:stretch>
        </p:blipFill>
        <p:spPr>
          <a:xfrm>
            <a:off x="0" y="1428736"/>
            <a:ext cx="9144000" cy="51409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6050" y="571480"/>
            <a:ext cx="4714908" cy="400110"/>
          </a:xfrm>
          <a:prstGeom prst="rect">
            <a:avLst/>
          </a:prstGeom>
          <a:noFill/>
        </p:spPr>
        <p:txBody>
          <a:bodyPr wrap="square" rtlCol="0">
            <a:spAutoFit/>
          </a:bodyPr>
          <a:lstStyle/>
          <a:p>
            <a:r>
              <a:rPr lang="en-IN" sz="2000" b="1" dirty="0" smtClean="0">
                <a:solidFill>
                  <a:srgbClr val="0070C0"/>
                </a:solidFill>
                <a:latin typeface="Times New Roman" pitchFamily="18" charset="0"/>
                <a:cs typeface="Times New Roman" pitchFamily="18" charset="0"/>
              </a:rPr>
              <a:t>GENDER ED BAR CHART WEBM</a:t>
            </a:r>
            <a:endParaRPr lang="en-US" sz="2000" b="1" dirty="0">
              <a:solidFill>
                <a:srgbClr val="0070C0"/>
              </a:solidFill>
              <a:latin typeface="Times New Roman" pitchFamily="18" charset="0"/>
              <a:cs typeface="Times New Roman" pitchFamily="18" charset="0"/>
            </a:endParaRPr>
          </a:p>
        </p:txBody>
      </p:sp>
      <p:pic>
        <p:nvPicPr>
          <p:cNvPr id="3" name="Picture 2" descr="Screenshot (6).png"/>
          <p:cNvPicPr>
            <a:picLocks noChangeAspect="1"/>
          </p:cNvPicPr>
          <p:nvPr/>
        </p:nvPicPr>
        <p:blipFill>
          <a:blip r:embed="rId2"/>
          <a:stretch>
            <a:fillRect/>
          </a:stretch>
        </p:blipFill>
        <p:spPr>
          <a:xfrm>
            <a:off x="0" y="1357298"/>
            <a:ext cx="9144000" cy="51409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3174" y="571480"/>
            <a:ext cx="4857784" cy="584775"/>
          </a:xfrm>
          <a:prstGeom prst="rect">
            <a:avLst/>
          </a:prstGeom>
          <a:noFill/>
        </p:spPr>
        <p:txBody>
          <a:bodyPr wrap="square" rtlCol="0">
            <a:spAutoFit/>
          </a:bodyPr>
          <a:lstStyle/>
          <a:p>
            <a:r>
              <a:rPr lang="en-IN" sz="3200" b="1" dirty="0" smtClean="0">
                <a:solidFill>
                  <a:srgbClr val="0070C0"/>
                </a:solidFill>
                <a:latin typeface="Times New Roman" pitchFamily="18" charset="0"/>
                <a:cs typeface="Times New Roman" pitchFamily="18" charset="0"/>
              </a:rPr>
              <a:t>TREEMAP WEBM</a:t>
            </a:r>
            <a:endParaRPr lang="en-US" sz="3200" b="1" dirty="0">
              <a:solidFill>
                <a:srgbClr val="0070C0"/>
              </a:solidFill>
              <a:latin typeface="Times New Roman" pitchFamily="18" charset="0"/>
              <a:cs typeface="Times New Roman" pitchFamily="18" charset="0"/>
            </a:endParaRPr>
          </a:p>
        </p:txBody>
      </p:sp>
      <p:pic>
        <p:nvPicPr>
          <p:cNvPr id="3" name="Picture 2" descr="Screenshot (8).png"/>
          <p:cNvPicPr>
            <a:picLocks noChangeAspect="1"/>
          </p:cNvPicPr>
          <p:nvPr/>
        </p:nvPicPr>
        <p:blipFill>
          <a:blip r:embed="rId2"/>
          <a:stretch>
            <a:fillRect/>
          </a:stretch>
        </p:blipFill>
        <p:spPr>
          <a:xfrm>
            <a:off x="0" y="1357298"/>
            <a:ext cx="9144000" cy="51409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nlocking insights into the global air transportation netwo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Unlocking insights into the global air transportation network</Template>
  <TotalTime>258</TotalTime>
  <Words>221</Words>
  <Application>Microsoft Office PowerPoint</Application>
  <PresentationFormat>On-screen Show (4:3)</PresentationFormat>
  <Paragraphs>40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Unlocking insights into the global air transportation network</vt:lpstr>
      <vt:lpstr>     Political Juggernauts: A Quantitative Analysis of Candidates in the 2019 Lok Sabha Elections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insights into the global air transportation network project</dc:title>
  <dc:creator>ELCOT</dc:creator>
  <cp:lastModifiedBy>ELCOT</cp:lastModifiedBy>
  <cp:revision>95</cp:revision>
  <dcterms:created xsi:type="dcterms:W3CDTF">2023-10-16T08:11:51Z</dcterms:created>
  <dcterms:modified xsi:type="dcterms:W3CDTF">2023-10-18T10:12:16Z</dcterms:modified>
</cp:coreProperties>
</file>