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63" r:id="rId3"/>
    <p:sldId id="273" r:id="rId4"/>
    <p:sldId id="257" r:id="rId5"/>
    <p:sldId id="276" r:id="rId6"/>
    <p:sldId id="258" r:id="rId7"/>
    <p:sldId id="265" r:id="rId8"/>
    <p:sldId id="264" r:id="rId9"/>
    <p:sldId id="268" r:id="rId10"/>
    <p:sldId id="266" r:id="rId11"/>
    <p:sldId id="259" r:id="rId12"/>
    <p:sldId id="267" r:id="rId13"/>
    <p:sldId id="277" r:id="rId14"/>
    <p:sldId id="278" r:id="rId15"/>
    <p:sldId id="260" r:id="rId16"/>
    <p:sldId id="280" r:id="rId17"/>
    <p:sldId id="282" r:id="rId18"/>
    <p:sldId id="269" r:id="rId19"/>
    <p:sldId id="279" r:id="rId20"/>
    <p:sldId id="261" r:id="rId21"/>
    <p:sldId id="262" r:id="rId22"/>
    <p:sldId id="270" r:id="rId23"/>
    <p:sldId id="271" r:id="rId24"/>
  </p:sldIdLst>
  <p:sldSz cx="12192000" cy="6858000"/>
  <p:notesSz cx="6858000" cy="9144000"/>
  <p:defaultTextStyle>
    <a:defPPr>
      <a:defRPr lang="en-Q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p:restoredTop sz="94650"/>
  </p:normalViewPr>
  <p:slideViewPr>
    <p:cSldViewPr snapToGrid="0">
      <p:cViewPr varScale="1">
        <p:scale>
          <a:sx n="96" d="100"/>
          <a:sy n="96" d="100"/>
        </p:scale>
        <p:origin x="1074"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8/1/2024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8437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8/1/2024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4761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8/1/2024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8218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8/1/2024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8622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8/1/2024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4012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8/1/2024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0265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8/1/2024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1857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8/1/2024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8953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8/1/2024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6146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8/1/2024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58899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8/1/2024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002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8/1/2024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196769021"/>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26D6D8D-C0CE-1972-7BFB-7470427482E2}"/>
              </a:ext>
            </a:extLst>
          </p:cNvPr>
          <p:cNvSpPr>
            <a:spLocks noGrp="1"/>
          </p:cNvSpPr>
          <p:nvPr>
            <p:ph type="ctrTitle"/>
          </p:nvPr>
        </p:nvSpPr>
        <p:spPr>
          <a:xfrm>
            <a:off x="7140575" y="540000"/>
            <a:ext cx="4500561" cy="4259814"/>
          </a:xfrm>
        </p:spPr>
        <p:txBody>
          <a:bodyPr>
            <a:normAutofit/>
          </a:bodyPr>
          <a:lstStyle/>
          <a:p>
            <a:r>
              <a:rPr lang="en-QA" sz="3600" dirty="0">
                <a:latin typeface="Times New Roman" panose="02020603050405020304" pitchFamily="18" charset="0"/>
                <a:cs typeface="Times New Roman" panose="02020603050405020304" pitchFamily="18" charset="0"/>
              </a:rPr>
              <a:t>SC3253 (Machine Learning) Project: DoorDash ETA Prediction</a:t>
            </a:r>
          </a:p>
        </p:txBody>
      </p:sp>
      <p:sp>
        <p:nvSpPr>
          <p:cNvPr id="3" name="Subtitle 2">
            <a:extLst>
              <a:ext uri="{FF2B5EF4-FFF2-40B4-BE49-F238E27FC236}">
                <a16:creationId xmlns:a16="http://schemas.microsoft.com/office/drawing/2014/main" id="{2E4D7FC4-4E09-6157-B3A6-EAD3F89EB954}"/>
              </a:ext>
            </a:extLst>
          </p:cNvPr>
          <p:cNvSpPr>
            <a:spLocks noGrp="1"/>
          </p:cNvSpPr>
          <p:nvPr>
            <p:ph type="subTitle" idx="1"/>
          </p:nvPr>
        </p:nvSpPr>
        <p:spPr>
          <a:xfrm>
            <a:off x="7140575" y="4988476"/>
            <a:ext cx="4500561" cy="1320249"/>
          </a:xfrm>
        </p:spPr>
        <p:txBody>
          <a:bodyPr>
            <a:normAutofit fontScale="77500" lnSpcReduction="20000"/>
          </a:bodyPr>
          <a:lstStyle/>
          <a:p>
            <a:r>
              <a:rPr lang="en-QA" dirty="0"/>
              <a:t>Group 3: </a:t>
            </a:r>
          </a:p>
          <a:p>
            <a:r>
              <a:rPr lang="en-QA" dirty="0"/>
              <a:t>Reynold jONG</a:t>
            </a:r>
          </a:p>
          <a:p>
            <a:r>
              <a:rPr lang="en-QA" dirty="0"/>
              <a:t>PAVITRA MODI</a:t>
            </a:r>
          </a:p>
          <a:p>
            <a:r>
              <a:rPr lang="en-QA" dirty="0"/>
              <a:t>DENYS PASHCHENKO</a:t>
            </a:r>
          </a:p>
          <a:p>
            <a:endParaRPr lang="en-QA" dirty="0"/>
          </a:p>
        </p:txBody>
      </p:sp>
      <p:grpSp>
        <p:nvGrpSpPr>
          <p:cNvPr id="25" name="Group 24">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26" name="Oval 25">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433755B5-1404-39DE-4BBD-DFC3669D9869}"/>
              </a:ext>
            </a:extLst>
          </p:cNvPr>
          <p:cNvPicPr>
            <a:picLocks noChangeAspect="1"/>
          </p:cNvPicPr>
          <p:nvPr/>
        </p:nvPicPr>
        <p:blipFill>
          <a:blip r:embed="rId2"/>
          <a:srcRect l="15187" r="18812" b="-1"/>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92967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310A-C39E-B288-9354-F5397AD394FE}"/>
              </a:ext>
            </a:extLst>
          </p:cNvPr>
          <p:cNvSpPr>
            <a:spLocks noGrp="1"/>
          </p:cNvSpPr>
          <p:nvPr>
            <p:ph type="title"/>
          </p:nvPr>
        </p:nvSpPr>
        <p:spPr/>
        <p:txBody>
          <a:bodyPr/>
          <a:lstStyle/>
          <a:p>
            <a:r>
              <a:rPr lang="en-QA" dirty="0"/>
              <a:t>Table</a:t>
            </a:r>
            <a:r>
              <a:rPr lang="en-US" dirty="0"/>
              <a:t> – Linear Models</a:t>
            </a:r>
            <a:endParaRPr lang="en-QA" dirty="0"/>
          </a:p>
        </p:txBody>
      </p:sp>
      <p:graphicFrame>
        <p:nvGraphicFramePr>
          <p:cNvPr id="4" name="Content Placeholder 3">
            <a:extLst>
              <a:ext uri="{FF2B5EF4-FFF2-40B4-BE49-F238E27FC236}">
                <a16:creationId xmlns:a16="http://schemas.microsoft.com/office/drawing/2014/main" id="{EA4A00C1-980B-0E68-4981-64D28F585875}"/>
              </a:ext>
            </a:extLst>
          </p:cNvPr>
          <p:cNvGraphicFramePr>
            <a:graphicFrameLocks noGrp="1"/>
          </p:cNvGraphicFramePr>
          <p:nvPr>
            <p:ph idx="1"/>
            <p:extLst>
              <p:ext uri="{D42A27DB-BD31-4B8C-83A1-F6EECF244321}">
                <p14:modId xmlns:p14="http://schemas.microsoft.com/office/powerpoint/2010/main" val="3097227800"/>
              </p:ext>
            </p:extLst>
          </p:nvPr>
        </p:nvGraphicFramePr>
        <p:xfrm>
          <a:off x="550864" y="1881964"/>
          <a:ext cx="10985462" cy="4040371"/>
        </p:xfrm>
        <a:graphic>
          <a:graphicData uri="http://schemas.openxmlformats.org/drawingml/2006/table">
            <a:tbl>
              <a:tblPr firstRow="1" firstCol="1" bandRow="1">
                <a:tableStyleId>{5C22544A-7EE6-4342-B048-85BDC9FD1C3A}</a:tableStyleId>
              </a:tblPr>
              <a:tblGrid>
                <a:gridCol w="2745778">
                  <a:extLst>
                    <a:ext uri="{9D8B030D-6E8A-4147-A177-3AD203B41FA5}">
                      <a16:colId xmlns:a16="http://schemas.microsoft.com/office/drawing/2014/main" val="3119211481"/>
                    </a:ext>
                  </a:extLst>
                </a:gridCol>
                <a:gridCol w="2745778">
                  <a:extLst>
                    <a:ext uri="{9D8B030D-6E8A-4147-A177-3AD203B41FA5}">
                      <a16:colId xmlns:a16="http://schemas.microsoft.com/office/drawing/2014/main" val="1611654072"/>
                    </a:ext>
                  </a:extLst>
                </a:gridCol>
                <a:gridCol w="2746953">
                  <a:extLst>
                    <a:ext uri="{9D8B030D-6E8A-4147-A177-3AD203B41FA5}">
                      <a16:colId xmlns:a16="http://schemas.microsoft.com/office/drawing/2014/main" val="135432220"/>
                    </a:ext>
                  </a:extLst>
                </a:gridCol>
                <a:gridCol w="2746953">
                  <a:extLst>
                    <a:ext uri="{9D8B030D-6E8A-4147-A177-3AD203B41FA5}">
                      <a16:colId xmlns:a16="http://schemas.microsoft.com/office/drawing/2014/main" val="2714513238"/>
                    </a:ext>
                  </a:extLst>
                </a:gridCol>
              </a:tblGrid>
              <a:tr h="1616149">
                <a:tc>
                  <a:txBody>
                    <a:bodyPr/>
                    <a:lstStyle/>
                    <a:p>
                      <a:r>
                        <a:rPr lang="en-QA" sz="2400" b="1" kern="100">
                          <a:effectLst/>
                        </a:rPr>
                        <a:t>Model</a:t>
                      </a:r>
                      <a:endParaRPr lang="en-QA" sz="24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a:effectLst/>
                        </a:rPr>
                        <a:t>Mean Squared Error</a:t>
                      </a:r>
                      <a:endParaRPr lang="en-QA" sz="24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a:effectLst/>
                        </a:rPr>
                        <a:t>Mean Absolute Error</a:t>
                      </a:r>
                      <a:endParaRPr lang="en-QA" sz="24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a:effectLst/>
                        </a:rPr>
                        <a:t>Root Mean Squared Error</a:t>
                      </a:r>
                      <a:endParaRPr lang="en-QA" sz="24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67577430"/>
                  </a:ext>
                </a:extLst>
              </a:tr>
              <a:tr h="808074">
                <a:tc>
                  <a:txBody>
                    <a:bodyPr/>
                    <a:lstStyle/>
                    <a:p>
                      <a:r>
                        <a:rPr lang="en-QA" sz="2400" b="1" kern="100" dirty="0">
                          <a:effectLst/>
                        </a:rPr>
                        <a:t>Linear Regression [12]</a:t>
                      </a:r>
                      <a:endParaRPr lang="en-QA" sz="24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a:effectLst/>
                        </a:rPr>
                        <a:t>3.16 * 10^17</a:t>
                      </a:r>
                      <a:endParaRPr lang="en-QA" sz="24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a:effectLst/>
                        </a:rPr>
                        <a:t>2950231.855</a:t>
                      </a:r>
                      <a:endParaRPr lang="en-QA" sz="24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a:effectLst/>
                        </a:rPr>
                        <a:t>562512458.347</a:t>
                      </a:r>
                      <a:endParaRPr lang="en-QA" sz="24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60433541"/>
                  </a:ext>
                </a:extLst>
              </a:tr>
              <a:tr h="808074">
                <a:tc>
                  <a:txBody>
                    <a:bodyPr/>
                    <a:lstStyle/>
                    <a:p>
                      <a:r>
                        <a:rPr lang="en-QA" sz="2400" b="1" kern="100" dirty="0">
                          <a:effectLst/>
                        </a:rPr>
                        <a:t>Lasso Regression [3]</a:t>
                      </a:r>
                      <a:endParaRPr lang="en-QA" sz="24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a:effectLst/>
                        </a:rPr>
                        <a:t>0.86</a:t>
                      </a:r>
                      <a:endParaRPr lang="en-QA" sz="24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a:effectLst/>
                        </a:rPr>
                        <a:t>0.75</a:t>
                      </a:r>
                      <a:endParaRPr lang="en-QA" sz="24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a:effectLst/>
                        </a:rPr>
                        <a:t>0.92</a:t>
                      </a:r>
                      <a:endParaRPr lang="en-QA" sz="24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128639044"/>
                  </a:ext>
                </a:extLst>
              </a:tr>
              <a:tr h="808074">
                <a:tc>
                  <a:txBody>
                    <a:bodyPr/>
                    <a:lstStyle/>
                    <a:p>
                      <a:r>
                        <a:rPr lang="en-QA" sz="2400" b="1" kern="100">
                          <a:effectLst/>
                        </a:rPr>
                        <a:t>Ridge Regression</a:t>
                      </a:r>
                      <a:endParaRPr lang="en-QA" sz="24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a:effectLst/>
                        </a:rPr>
                        <a:t>0.77</a:t>
                      </a:r>
                      <a:endParaRPr lang="en-QA" sz="24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a:effectLst/>
                        </a:rPr>
                        <a:t>0.70</a:t>
                      </a:r>
                      <a:endParaRPr lang="en-QA" sz="24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dirty="0">
                          <a:effectLst/>
                        </a:rPr>
                        <a:t>0.88</a:t>
                      </a:r>
                      <a:endParaRPr lang="en-QA" sz="24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158490054"/>
                  </a:ext>
                </a:extLst>
              </a:tr>
            </a:tbl>
          </a:graphicData>
        </a:graphic>
      </p:graphicFrame>
      <p:sp>
        <p:nvSpPr>
          <p:cNvPr id="5" name="Rectangle 1">
            <a:extLst>
              <a:ext uri="{FF2B5EF4-FFF2-40B4-BE49-F238E27FC236}">
                <a16:creationId xmlns:a16="http://schemas.microsoft.com/office/drawing/2014/main" id="{3C6E3676-B3BD-61BC-D891-D3D44CC6B52F}"/>
              </a:ext>
            </a:extLst>
          </p:cNvPr>
          <p:cNvSpPr>
            <a:spLocks noChangeArrowheads="1"/>
          </p:cNvSpPr>
          <p:nvPr/>
        </p:nvSpPr>
        <p:spPr bwMode="auto">
          <a:xfrm>
            <a:off x="-5279391" y="-843369"/>
            <a:ext cx="19982002" cy="1706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QA"/>
          </a:p>
        </p:txBody>
      </p:sp>
    </p:spTree>
    <p:extLst>
      <p:ext uri="{BB962C8B-B14F-4D97-AF65-F5344CB8AC3E}">
        <p14:creationId xmlns:p14="http://schemas.microsoft.com/office/powerpoint/2010/main" val="71240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2BCB-5997-3C82-626E-66863FD49589}"/>
              </a:ext>
            </a:extLst>
          </p:cNvPr>
          <p:cNvSpPr>
            <a:spLocks noGrp="1"/>
          </p:cNvSpPr>
          <p:nvPr>
            <p:ph type="title"/>
          </p:nvPr>
        </p:nvSpPr>
        <p:spPr/>
        <p:txBody>
          <a:bodyPr/>
          <a:lstStyle/>
          <a:p>
            <a:r>
              <a:rPr lang="en-QA" dirty="0"/>
              <a:t>Model Evaluation</a:t>
            </a:r>
          </a:p>
        </p:txBody>
      </p:sp>
      <p:sp>
        <p:nvSpPr>
          <p:cNvPr id="3" name="Content Placeholder 2">
            <a:extLst>
              <a:ext uri="{FF2B5EF4-FFF2-40B4-BE49-F238E27FC236}">
                <a16:creationId xmlns:a16="http://schemas.microsoft.com/office/drawing/2014/main" id="{2ED81882-DC0F-CAC6-8F9E-86518B9BA83D}"/>
              </a:ext>
            </a:extLst>
          </p:cNvPr>
          <p:cNvSpPr>
            <a:spLocks noGrp="1"/>
          </p:cNvSpPr>
          <p:nvPr>
            <p:ph idx="1"/>
          </p:nvPr>
        </p:nvSpPr>
        <p:spPr>
          <a:xfrm>
            <a:off x="540000" y="1722475"/>
            <a:ext cx="11101136" cy="4586250"/>
          </a:xfrm>
        </p:spPr>
        <p:txBody>
          <a:bodyPr>
            <a:normAutofit/>
          </a:bodyPr>
          <a:lstStyle/>
          <a:p>
            <a:r>
              <a:rPr lang="en-QA" sz="2000" u="sng" dirty="0"/>
              <a:t>Non-Linear Models</a:t>
            </a:r>
            <a:endParaRPr lang="en-QA" sz="2000" dirty="0"/>
          </a:p>
          <a:p>
            <a:pPr lvl="1"/>
            <a:r>
              <a:rPr lang="en-US" dirty="0"/>
              <a:t>Perform </a:t>
            </a:r>
            <a:r>
              <a:rPr lang="en-QA" dirty="0"/>
              <a:t>very well on this dataset. </a:t>
            </a:r>
          </a:p>
          <a:p>
            <a:pPr lvl="1"/>
            <a:endParaRPr lang="en-QA" dirty="0"/>
          </a:p>
          <a:p>
            <a:pPr lvl="1"/>
            <a:r>
              <a:rPr lang="en-US" dirty="0"/>
              <a:t>Results </a:t>
            </a:r>
            <a:r>
              <a:rPr lang="en-QA" dirty="0"/>
              <a:t>of each of the models are shown in the next slide</a:t>
            </a:r>
            <a:endParaRPr lang="en-US" dirty="0"/>
          </a:p>
          <a:p>
            <a:pPr lvl="1"/>
            <a:endParaRPr lang="en-US" dirty="0"/>
          </a:p>
          <a:p>
            <a:pPr lvl="1"/>
            <a:r>
              <a:rPr lang="en-QA" dirty="0"/>
              <a:t>To make the results more robust, we performed cross validation</a:t>
            </a:r>
            <a:r>
              <a:rPr lang="en-US" dirty="0"/>
              <a:t>s</a:t>
            </a:r>
            <a:r>
              <a:rPr lang="en-QA" dirty="0"/>
              <a:t> [12] on </a:t>
            </a:r>
            <a:r>
              <a:rPr lang="en-US" dirty="0"/>
              <a:t>all </a:t>
            </a:r>
            <a:r>
              <a:rPr lang="en-QA" dirty="0"/>
              <a:t>models.</a:t>
            </a:r>
          </a:p>
          <a:p>
            <a:pPr lvl="1"/>
            <a:endParaRPr lang="en-US" dirty="0"/>
          </a:p>
          <a:p>
            <a:pPr lvl="1"/>
            <a:r>
              <a:rPr lang="en-US" dirty="0" err="1"/>
              <a:t>XGBoostRegressor</a:t>
            </a:r>
            <a:r>
              <a:rPr lang="en-US" dirty="0"/>
              <a:t> [5] is the best performer</a:t>
            </a:r>
          </a:p>
          <a:p>
            <a:pPr lvl="1"/>
            <a:endParaRPr lang="en-QA" dirty="0"/>
          </a:p>
          <a:p>
            <a:pPr lvl="1"/>
            <a:r>
              <a:rPr lang="en-US" dirty="0"/>
              <a:t>Randomized</a:t>
            </a:r>
            <a:r>
              <a:rPr lang="en-QA" dirty="0"/>
              <a:t>Search</a:t>
            </a:r>
            <a:r>
              <a:rPr lang="en-US" dirty="0"/>
              <a:t> was used for hyperparameters tuning</a:t>
            </a:r>
          </a:p>
          <a:p>
            <a:pPr lvl="2"/>
            <a:r>
              <a:rPr lang="en-US" dirty="0"/>
              <a:t>Achieved lowest mean-squared error of 0.642</a:t>
            </a:r>
            <a:endParaRPr lang="en-QA" dirty="0"/>
          </a:p>
          <a:p>
            <a:pPr marL="450000" lvl="1" indent="0">
              <a:buNone/>
            </a:pPr>
            <a:endParaRPr lang="en-QA" dirty="0"/>
          </a:p>
        </p:txBody>
      </p:sp>
    </p:spTree>
    <p:extLst>
      <p:ext uri="{BB962C8B-B14F-4D97-AF65-F5344CB8AC3E}">
        <p14:creationId xmlns:p14="http://schemas.microsoft.com/office/powerpoint/2010/main" val="12798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10B1-A399-F5B3-59E8-38B03BB79348}"/>
              </a:ext>
            </a:extLst>
          </p:cNvPr>
          <p:cNvSpPr>
            <a:spLocks noGrp="1"/>
          </p:cNvSpPr>
          <p:nvPr>
            <p:ph type="title"/>
          </p:nvPr>
        </p:nvSpPr>
        <p:spPr>
          <a:xfrm>
            <a:off x="540000" y="540000"/>
            <a:ext cx="11101135" cy="1341963"/>
          </a:xfrm>
        </p:spPr>
        <p:txBody>
          <a:bodyPr/>
          <a:lstStyle/>
          <a:p>
            <a:r>
              <a:rPr lang="en-QA" dirty="0"/>
              <a:t>Table</a:t>
            </a:r>
            <a:r>
              <a:rPr lang="en-US" dirty="0"/>
              <a:t> – Non-Linear Models</a:t>
            </a:r>
            <a:endParaRPr lang="en-QA" dirty="0"/>
          </a:p>
        </p:txBody>
      </p:sp>
      <p:graphicFrame>
        <p:nvGraphicFramePr>
          <p:cNvPr id="4" name="Content Placeholder 3">
            <a:extLst>
              <a:ext uri="{FF2B5EF4-FFF2-40B4-BE49-F238E27FC236}">
                <a16:creationId xmlns:a16="http://schemas.microsoft.com/office/drawing/2014/main" id="{F2614FD6-842F-A5F9-F9D8-79348BCDFFD8}"/>
              </a:ext>
            </a:extLst>
          </p:cNvPr>
          <p:cNvGraphicFramePr>
            <a:graphicFrameLocks noGrp="1"/>
          </p:cNvGraphicFramePr>
          <p:nvPr>
            <p:ph idx="1"/>
            <p:extLst>
              <p:ext uri="{D42A27DB-BD31-4B8C-83A1-F6EECF244321}">
                <p14:modId xmlns:p14="http://schemas.microsoft.com/office/powerpoint/2010/main" val="1091813423"/>
              </p:ext>
            </p:extLst>
          </p:nvPr>
        </p:nvGraphicFramePr>
        <p:xfrm>
          <a:off x="914400" y="1573619"/>
          <a:ext cx="10228522" cy="4646857"/>
        </p:xfrm>
        <a:graphic>
          <a:graphicData uri="http://schemas.openxmlformats.org/drawingml/2006/table">
            <a:tbl>
              <a:tblPr firstRow="1" firstCol="1" bandRow="1">
                <a:tableStyleId>{5C22544A-7EE6-4342-B048-85BDC9FD1C3A}</a:tableStyleId>
              </a:tblPr>
              <a:tblGrid>
                <a:gridCol w="3797134">
                  <a:extLst>
                    <a:ext uri="{9D8B030D-6E8A-4147-A177-3AD203B41FA5}">
                      <a16:colId xmlns:a16="http://schemas.microsoft.com/office/drawing/2014/main" val="457164622"/>
                    </a:ext>
                  </a:extLst>
                </a:gridCol>
                <a:gridCol w="2137597">
                  <a:extLst>
                    <a:ext uri="{9D8B030D-6E8A-4147-A177-3AD203B41FA5}">
                      <a16:colId xmlns:a16="http://schemas.microsoft.com/office/drawing/2014/main" val="1221355486"/>
                    </a:ext>
                  </a:extLst>
                </a:gridCol>
                <a:gridCol w="2155100">
                  <a:extLst>
                    <a:ext uri="{9D8B030D-6E8A-4147-A177-3AD203B41FA5}">
                      <a16:colId xmlns:a16="http://schemas.microsoft.com/office/drawing/2014/main" val="3537126472"/>
                    </a:ext>
                  </a:extLst>
                </a:gridCol>
                <a:gridCol w="2138691">
                  <a:extLst>
                    <a:ext uri="{9D8B030D-6E8A-4147-A177-3AD203B41FA5}">
                      <a16:colId xmlns:a16="http://schemas.microsoft.com/office/drawing/2014/main" val="1603494439"/>
                    </a:ext>
                  </a:extLst>
                </a:gridCol>
              </a:tblGrid>
              <a:tr h="1048102">
                <a:tc>
                  <a:txBody>
                    <a:bodyPr/>
                    <a:lstStyle/>
                    <a:p>
                      <a:r>
                        <a:rPr lang="en-QA" sz="2400" kern="100" dirty="0">
                          <a:effectLst/>
                        </a:rPr>
                        <a:t>Model</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dirty="0">
                          <a:effectLst/>
                        </a:rPr>
                        <a:t>Mean Squared Error</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a:effectLst/>
                        </a:rPr>
                        <a:t>Mean Absolute Error</a:t>
                      </a:r>
                      <a:endParaRPr lang="en-QA" sz="2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a:effectLst/>
                        </a:rPr>
                        <a:t>Root Mean Squared Error</a:t>
                      </a:r>
                      <a:endParaRPr lang="en-QA" sz="2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90949334"/>
                  </a:ext>
                </a:extLst>
              </a:tr>
              <a:tr h="417307">
                <a:tc>
                  <a:txBody>
                    <a:bodyPr/>
                    <a:lstStyle/>
                    <a:p>
                      <a:r>
                        <a:rPr lang="en-QA" sz="2400" b="1" kern="100" dirty="0">
                          <a:effectLst/>
                        </a:rPr>
                        <a:t>XGBoostRegressor [5]</a:t>
                      </a:r>
                      <a:endParaRPr lang="en-QA" sz="24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dirty="0">
                          <a:effectLst/>
                        </a:rPr>
                        <a:t>0.6</a:t>
                      </a:r>
                      <a:r>
                        <a:rPr lang="en-US" sz="2400" b="1" kern="100" dirty="0">
                          <a:effectLst/>
                        </a:rPr>
                        <a:t>42</a:t>
                      </a:r>
                      <a:endParaRPr lang="en-QA" sz="24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dirty="0">
                          <a:effectLst/>
                        </a:rPr>
                        <a:t>0.6</a:t>
                      </a:r>
                      <a:r>
                        <a:rPr lang="en-US" sz="2400" b="1" kern="100" dirty="0">
                          <a:effectLst/>
                        </a:rPr>
                        <a:t>32</a:t>
                      </a:r>
                      <a:endParaRPr lang="en-QA" sz="24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b="1" kern="100" dirty="0">
                          <a:effectLst/>
                        </a:rPr>
                        <a:t>0.8</a:t>
                      </a:r>
                      <a:r>
                        <a:rPr lang="en-US" sz="2400" b="1" kern="100" dirty="0">
                          <a:effectLst/>
                        </a:rPr>
                        <a:t>01</a:t>
                      </a:r>
                      <a:endParaRPr lang="en-QA" sz="2400" b="1"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66411691"/>
                  </a:ext>
                </a:extLst>
              </a:tr>
              <a:tr h="698735">
                <a:tc>
                  <a:txBody>
                    <a:bodyPr/>
                    <a:lstStyle/>
                    <a:p>
                      <a:r>
                        <a:rPr lang="en-QA" sz="2400" kern="100" dirty="0">
                          <a:effectLst/>
                        </a:rPr>
                        <a:t>RandomForestRegressor [2]</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dirty="0">
                          <a:effectLst/>
                        </a:rPr>
                        <a:t> 0.70</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dirty="0">
                          <a:effectLst/>
                        </a:rPr>
                        <a:t>0.67</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dirty="0">
                          <a:effectLst/>
                        </a:rPr>
                        <a:t>0.84</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5320527"/>
                  </a:ext>
                </a:extLst>
              </a:tr>
              <a:tr h="834616">
                <a:tc>
                  <a:txBody>
                    <a:bodyPr/>
                    <a:lstStyle/>
                    <a:p>
                      <a:r>
                        <a:rPr lang="en-QA" sz="2400" kern="100" dirty="0">
                          <a:effectLst/>
                        </a:rPr>
                        <a:t>HistGradientBoostingRegressor [7]</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a:effectLst/>
                        </a:rPr>
                        <a:t>0.67</a:t>
                      </a:r>
                      <a:endParaRPr lang="en-QA" sz="2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a:effectLst/>
                        </a:rPr>
                        <a:t>0.65</a:t>
                      </a:r>
                      <a:endParaRPr lang="en-QA" sz="2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a:effectLst/>
                        </a:rPr>
                        <a:t>0.81</a:t>
                      </a:r>
                      <a:endParaRPr lang="en-QA" sz="2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688066828"/>
                  </a:ext>
                </a:extLst>
              </a:tr>
              <a:tr h="698735">
                <a:tc>
                  <a:txBody>
                    <a:bodyPr/>
                    <a:lstStyle/>
                    <a:p>
                      <a:r>
                        <a:rPr lang="en-QA" sz="2400" kern="100" dirty="0">
                          <a:effectLst/>
                        </a:rPr>
                        <a:t>GradientBoostingRegressor [8]</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a:effectLst/>
                        </a:rPr>
                        <a:t>0.715</a:t>
                      </a:r>
                      <a:endParaRPr lang="en-QA" sz="2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a:effectLst/>
                        </a:rPr>
                        <a:t>0.677</a:t>
                      </a:r>
                      <a:endParaRPr lang="en-QA" sz="2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dirty="0">
                          <a:effectLst/>
                        </a:rPr>
                        <a:t>0.845</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721751285"/>
                  </a:ext>
                </a:extLst>
              </a:tr>
              <a:tr h="417307">
                <a:tc>
                  <a:txBody>
                    <a:bodyPr/>
                    <a:lstStyle/>
                    <a:p>
                      <a:r>
                        <a:rPr lang="en-US" sz="2400" kern="100" dirty="0">
                          <a:effectLst/>
                        </a:rPr>
                        <a:t>SVR</a:t>
                      </a:r>
                      <a:r>
                        <a:rPr lang="en-QA" sz="2400" kern="100" dirty="0">
                          <a:effectLst/>
                        </a:rPr>
                        <a:t> [6]</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US" sz="2400" kern="100" dirty="0">
                          <a:effectLst/>
                        </a:rPr>
                        <a:t>0.732</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US" sz="2400" kern="100" dirty="0">
                          <a:effectLst/>
                        </a:rPr>
                        <a:t>0.701</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US" sz="2400" kern="100" dirty="0">
                          <a:effectLst/>
                          <a:latin typeface="Aptos" panose="020B0004020202020204" pitchFamily="34" charset="0"/>
                          <a:ea typeface="Aptos" panose="020B0004020202020204" pitchFamily="34" charset="0"/>
                          <a:cs typeface="Arial" panose="020B0604020202020204" pitchFamily="34" charset="0"/>
                        </a:rPr>
                        <a:t>0.856</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548721710"/>
                  </a:ext>
                </a:extLst>
              </a:tr>
              <a:tr h="417307">
                <a:tc>
                  <a:txBody>
                    <a:bodyPr/>
                    <a:lstStyle/>
                    <a:p>
                      <a:r>
                        <a:rPr lang="en-QA" sz="2400" kern="100" dirty="0">
                          <a:effectLst/>
                        </a:rPr>
                        <a:t>AdaBoostRegressor [9]</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a:effectLst/>
                        </a:rPr>
                        <a:t>0.89</a:t>
                      </a:r>
                      <a:endParaRPr lang="en-QA" sz="2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a:effectLst/>
                        </a:rPr>
                        <a:t>0.79</a:t>
                      </a:r>
                      <a:endParaRPr lang="en-QA" sz="2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r>
                        <a:rPr lang="en-QA" sz="2400" kern="100" dirty="0">
                          <a:effectLst/>
                        </a:rPr>
                        <a:t>0.94</a:t>
                      </a:r>
                      <a:endParaRPr lang="en-QA" sz="2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773901575"/>
                  </a:ext>
                </a:extLst>
              </a:tr>
            </a:tbl>
          </a:graphicData>
        </a:graphic>
      </p:graphicFrame>
      <p:sp>
        <p:nvSpPr>
          <p:cNvPr id="5" name="Rectangle 1">
            <a:extLst>
              <a:ext uri="{FF2B5EF4-FFF2-40B4-BE49-F238E27FC236}">
                <a16:creationId xmlns:a16="http://schemas.microsoft.com/office/drawing/2014/main" id="{2DA17B45-D3D8-352A-E998-45A447F075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QA"/>
          </a:p>
        </p:txBody>
      </p:sp>
    </p:spTree>
    <p:extLst>
      <p:ext uri="{BB962C8B-B14F-4D97-AF65-F5344CB8AC3E}">
        <p14:creationId xmlns:p14="http://schemas.microsoft.com/office/powerpoint/2010/main" val="1587056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10B1-A399-F5B3-59E8-38B03BB79348}"/>
              </a:ext>
            </a:extLst>
          </p:cNvPr>
          <p:cNvSpPr>
            <a:spLocks noGrp="1"/>
          </p:cNvSpPr>
          <p:nvPr>
            <p:ph type="title"/>
          </p:nvPr>
        </p:nvSpPr>
        <p:spPr>
          <a:xfrm>
            <a:off x="540000" y="540000"/>
            <a:ext cx="11101135" cy="1341963"/>
          </a:xfrm>
        </p:spPr>
        <p:txBody>
          <a:bodyPr/>
          <a:lstStyle/>
          <a:p>
            <a:r>
              <a:rPr lang="en-US" dirty="0"/>
              <a:t>Cross Validations</a:t>
            </a:r>
            <a:endParaRPr lang="en-QA" dirty="0"/>
          </a:p>
        </p:txBody>
      </p:sp>
      <p:sp>
        <p:nvSpPr>
          <p:cNvPr id="5" name="Rectangle 1">
            <a:extLst>
              <a:ext uri="{FF2B5EF4-FFF2-40B4-BE49-F238E27FC236}">
                <a16:creationId xmlns:a16="http://schemas.microsoft.com/office/drawing/2014/main" id="{2DA17B45-D3D8-352A-E998-45A447F075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QA"/>
          </a:p>
        </p:txBody>
      </p:sp>
      <p:pic>
        <p:nvPicPr>
          <p:cNvPr id="4098" name="Picture 2">
            <a:extLst>
              <a:ext uri="{FF2B5EF4-FFF2-40B4-BE49-F238E27FC236}">
                <a16:creationId xmlns:a16="http://schemas.microsoft.com/office/drawing/2014/main" id="{CC2B12C3-C0A3-7ADE-816F-DD92AF42F2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1872" y="1511970"/>
            <a:ext cx="8297694" cy="5100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2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10B1-A399-F5B3-59E8-38B03BB79348}"/>
              </a:ext>
            </a:extLst>
          </p:cNvPr>
          <p:cNvSpPr>
            <a:spLocks noGrp="1"/>
          </p:cNvSpPr>
          <p:nvPr>
            <p:ph type="title"/>
          </p:nvPr>
        </p:nvSpPr>
        <p:spPr>
          <a:xfrm>
            <a:off x="540000" y="540000"/>
            <a:ext cx="11101135" cy="1341963"/>
          </a:xfrm>
        </p:spPr>
        <p:txBody>
          <a:bodyPr>
            <a:normAutofit/>
          </a:bodyPr>
          <a:lstStyle/>
          <a:p>
            <a:r>
              <a:rPr lang="en-US" dirty="0"/>
              <a:t>Learning Curves</a:t>
            </a:r>
            <a:endParaRPr lang="en-QA" dirty="0"/>
          </a:p>
        </p:txBody>
      </p:sp>
      <p:sp>
        <p:nvSpPr>
          <p:cNvPr id="5" name="Rectangle 1">
            <a:extLst>
              <a:ext uri="{FF2B5EF4-FFF2-40B4-BE49-F238E27FC236}">
                <a16:creationId xmlns:a16="http://schemas.microsoft.com/office/drawing/2014/main" id="{2DA17B45-D3D8-352A-E998-45A447F075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QA"/>
          </a:p>
        </p:txBody>
      </p:sp>
      <p:pic>
        <p:nvPicPr>
          <p:cNvPr id="5124" name="Picture 4">
            <a:extLst>
              <a:ext uri="{FF2B5EF4-FFF2-40B4-BE49-F238E27FC236}">
                <a16:creationId xmlns:a16="http://schemas.microsoft.com/office/drawing/2014/main" id="{107F3B09-A3BE-B867-034A-64958F9E30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0630" y="1730067"/>
            <a:ext cx="7548663" cy="4880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338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3940-912A-A4C7-6B3C-712B3F779620}"/>
              </a:ext>
            </a:extLst>
          </p:cNvPr>
          <p:cNvSpPr>
            <a:spLocks noGrp="1"/>
          </p:cNvSpPr>
          <p:nvPr>
            <p:ph type="title"/>
          </p:nvPr>
        </p:nvSpPr>
        <p:spPr/>
        <p:txBody>
          <a:bodyPr/>
          <a:lstStyle/>
          <a:p>
            <a:r>
              <a:rPr lang="en-US" dirty="0"/>
              <a:t>Neural Network</a:t>
            </a:r>
            <a:r>
              <a:rPr lang="en-QA" dirty="0"/>
              <a:t> </a:t>
            </a:r>
            <a:r>
              <a:rPr lang="en-US" dirty="0"/>
              <a:t>Build</a:t>
            </a:r>
            <a:endParaRPr lang="en-QA" dirty="0"/>
          </a:p>
        </p:txBody>
      </p:sp>
      <p:sp>
        <p:nvSpPr>
          <p:cNvPr id="3" name="Content Placeholder 2">
            <a:extLst>
              <a:ext uri="{FF2B5EF4-FFF2-40B4-BE49-F238E27FC236}">
                <a16:creationId xmlns:a16="http://schemas.microsoft.com/office/drawing/2014/main" id="{68081326-5FDB-AD75-D6B3-6DFC27E16C24}"/>
              </a:ext>
            </a:extLst>
          </p:cNvPr>
          <p:cNvSpPr>
            <a:spLocks noGrp="1"/>
          </p:cNvSpPr>
          <p:nvPr>
            <p:ph idx="1"/>
          </p:nvPr>
        </p:nvSpPr>
        <p:spPr>
          <a:xfrm>
            <a:off x="540000" y="1424763"/>
            <a:ext cx="11101136" cy="4883961"/>
          </a:xfrm>
        </p:spPr>
        <p:txBody>
          <a:bodyPr>
            <a:normAutofit/>
          </a:bodyPr>
          <a:lstStyle/>
          <a:p>
            <a:r>
              <a:rPr lang="en-US" sz="2000" u="sng" dirty="0"/>
              <a:t>Build Details (</a:t>
            </a:r>
            <a:r>
              <a:rPr lang="en-US" sz="2000" u="sng" dirty="0" err="1"/>
              <a:t>GridSearchCV</a:t>
            </a:r>
            <a:r>
              <a:rPr lang="en-US" sz="2000" u="sng" dirty="0"/>
              <a:t> hyperparameters tuning)</a:t>
            </a:r>
            <a:endParaRPr lang="en-QA" sz="2000" u="sng" dirty="0"/>
          </a:p>
          <a:p>
            <a:pPr lvl="1"/>
            <a:r>
              <a:rPr lang="en-US" dirty="0"/>
              <a:t>Input layer (64 neurons, </a:t>
            </a:r>
            <a:r>
              <a:rPr lang="en-US" dirty="0" err="1"/>
              <a:t>ReLU</a:t>
            </a:r>
            <a:r>
              <a:rPr lang="en-US" dirty="0"/>
              <a:t> activation)</a:t>
            </a:r>
          </a:p>
          <a:p>
            <a:pPr lvl="1"/>
            <a:r>
              <a:rPr lang="en-US" dirty="0"/>
              <a:t>First hidden layer (32 neurons, </a:t>
            </a:r>
            <a:r>
              <a:rPr lang="en-US" dirty="0" err="1"/>
              <a:t>ReLU</a:t>
            </a:r>
            <a:r>
              <a:rPr lang="en-US" dirty="0"/>
              <a:t> activation)</a:t>
            </a:r>
          </a:p>
          <a:p>
            <a:pPr lvl="1"/>
            <a:r>
              <a:rPr lang="en-US" dirty="0"/>
              <a:t>Second hidden layer (16 neurons, </a:t>
            </a:r>
            <a:r>
              <a:rPr lang="en-US" dirty="0" err="1"/>
              <a:t>ReLU</a:t>
            </a:r>
            <a:r>
              <a:rPr lang="en-US" dirty="0"/>
              <a:t> activation)</a:t>
            </a:r>
          </a:p>
          <a:p>
            <a:pPr lvl="1"/>
            <a:r>
              <a:rPr lang="en-US" dirty="0"/>
              <a:t>Output layer (1 neuron, Linear activation)</a:t>
            </a:r>
          </a:p>
          <a:p>
            <a:pPr lvl="1"/>
            <a:r>
              <a:rPr lang="en-US" dirty="0"/>
              <a:t>Optimizer = Adam, learning rate = 0.01</a:t>
            </a:r>
          </a:p>
          <a:p>
            <a:pPr lvl="1"/>
            <a:r>
              <a:rPr lang="en-US" dirty="0"/>
              <a:t>Loss = Mean Squared Error</a:t>
            </a:r>
          </a:p>
          <a:p>
            <a:pPr marL="450000" lvl="1" indent="0">
              <a:buNone/>
            </a:pPr>
            <a:endParaRPr lang="en-US" dirty="0"/>
          </a:p>
        </p:txBody>
      </p:sp>
    </p:spTree>
    <p:extLst>
      <p:ext uri="{BB962C8B-B14F-4D97-AF65-F5344CB8AC3E}">
        <p14:creationId xmlns:p14="http://schemas.microsoft.com/office/powerpoint/2010/main" val="318749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4975-9BE6-7774-B982-1A160D99BF28}"/>
              </a:ext>
            </a:extLst>
          </p:cNvPr>
          <p:cNvSpPr>
            <a:spLocks noGrp="1"/>
          </p:cNvSpPr>
          <p:nvPr>
            <p:ph type="title"/>
          </p:nvPr>
        </p:nvSpPr>
        <p:spPr/>
        <p:txBody>
          <a:bodyPr/>
          <a:lstStyle/>
          <a:p>
            <a:r>
              <a:rPr lang="en-US" dirty="0"/>
              <a:t>Before Regularization</a:t>
            </a:r>
          </a:p>
        </p:txBody>
      </p:sp>
      <p:pic>
        <p:nvPicPr>
          <p:cNvPr id="7172" name="Picture 4">
            <a:extLst>
              <a:ext uri="{FF2B5EF4-FFF2-40B4-BE49-F238E27FC236}">
                <a16:creationId xmlns:a16="http://schemas.microsoft.com/office/drawing/2014/main" id="{E9F4D601-FF2A-EB7D-46A1-558D587FB3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5728" y="1413550"/>
            <a:ext cx="6721812" cy="532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102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3940-912A-A4C7-6B3C-712B3F779620}"/>
              </a:ext>
            </a:extLst>
          </p:cNvPr>
          <p:cNvSpPr>
            <a:spLocks noGrp="1"/>
          </p:cNvSpPr>
          <p:nvPr>
            <p:ph type="title"/>
          </p:nvPr>
        </p:nvSpPr>
        <p:spPr/>
        <p:txBody>
          <a:bodyPr/>
          <a:lstStyle/>
          <a:p>
            <a:r>
              <a:rPr lang="en-US" dirty="0"/>
              <a:t>Neural Network</a:t>
            </a:r>
            <a:r>
              <a:rPr lang="en-QA" dirty="0"/>
              <a:t> </a:t>
            </a:r>
            <a:r>
              <a:rPr lang="en-US" dirty="0"/>
              <a:t>Build</a:t>
            </a:r>
            <a:endParaRPr lang="en-QA" dirty="0"/>
          </a:p>
        </p:txBody>
      </p:sp>
      <p:sp>
        <p:nvSpPr>
          <p:cNvPr id="3" name="Content Placeholder 2">
            <a:extLst>
              <a:ext uri="{FF2B5EF4-FFF2-40B4-BE49-F238E27FC236}">
                <a16:creationId xmlns:a16="http://schemas.microsoft.com/office/drawing/2014/main" id="{68081326-5FDB-AD75-D6B3-6DFC27E16C24}"/>
              </a:ext>
            </a:extLst>
          </p:cNvPr>
          <p:cNvSpPr>
            <a:spLocks noGrp="1"/>
          </p:cNvSpPr>
          <p:nvPr>
            <p:ph idx="1"/>
          </p:nvPr>
        </p:nvSpPr>
        <p:spPr>
          <a:xfrm>
            <a:off x="540000" y="1424763"/>
            <a:ext cx="11101136" cy="4883961"/>
          </a:xfrm>
        </p:spPr>
        <p:txBody>
          <a:bodyPr>
            <a:normAutofit/>
          </a:bodyPr>
          <a:lstStyle/>
          <a:p>
            <a:r>
              <a:rPr lang="en-US" sz="2000" u="sng" dirty="0"/>
              <a:t>Regularization</a:t>
            </a:r>
            <a:endParaRPr lang="en-QA" sz="2000" u="sng" dirty="0"/>
          </a:p>
          <a:p>
            <a:pPr lvl="1"/>
            <a:r>
              <a:rPr lang="en-US" dirty="0"/>
              <a:t>Dropout layers for hidden layers </a:t>
            </a:r>
          </a:p>
          <a:p>
            <a:pPr lvl="2"/>
            <a:r>
              <a:rPr lang="en-US" dirty="0"/>
              <a:t>0.2 dropout rate</a:t>
            </a:r>
          </a:p>
          <a:p>
            <a:pPr lvl="1"/>
            <a:r>
              <a:rPr lang="en-US" dirty="0"/>
              <a:t>Batch normalization</a:t>
            </a:r>
          </a:p>
          <a:p>
            <a:pPr lvl="1"/>
            <a:r>
              <a:rPr lang="en-US" dirty="0"/>
              <a:t>Lower learning rate to 0.005</a:t>
            </a:r>
          </a:p>
          <a:p>
            <a:pPr marL="450000" lvl="1" indent="0">
              <a:buNone/>
            </a:pPr>
            <a:endParaRPr lang="en-US" dirty="0"/>
          </a:p>
        </p:txBody>
      </p:sp>
    </p:spTree>
    <p:extLst>
      <p:ext uri="{BB962C8B-B14F-4D97-AF65-F5344CB8AC3E}">
        <p14:creationId xmlns:p14="http://schemas.microsoft.com/office/powerpoint/2010/main" val="391432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D80A-1724-674A-F05B-6A6509BE3A1B}"/>
              </a:ext>
            </a:extLst>
          </p:cNvPr>
          <p:cNvSpPr>
            <a:spLocks noGrp="1"/>
          </p:cNvSpPr>
          <p:nvPr>
            <p:ph type="title"/>
          </p:nvPr>
        </p:nvSpPr>
        <p:spPr/>
        <p:txBody>
          <a:bodyPr/>
          <a:lstStyle/>
          <a:p>
            <a:r>
              <a:rPr lang="en-US" dirty="0"/>
              <a:t>After regularization</a:t>
            </a:r>
            <a:endParaRPr lang="en-QA" dirty="0"/>
          </a:p>
        </p:txBody>
      </p:sp>
      <p:pic>
        <p:nvPicPr>
          <p:cNvPr id="6146" name="Picture 2">
            <a:extLst>
              <a:ext uri="{FF2B5EF4-FFF2-40B4-BE49-F238E27FC236}">
                <a16:creationId xmlns:a16="http://schemas.microsoft.com/office/drawing/2014/main" id="{95638812-41D5-3F2D-1DA8-800E618B76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2460" y="1526226"/>
            <a:ext cx="6494988" cy="510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599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3940-912A-A4C7-6B3C-712B3F779620}"/>
              </a:ext>
            </a:extLst>
          </p:cNvPr>
          <p:cNvSpPr>
            <a:spLocks noGrp="1"/>
          </p:cNvSpPr>
          <p:nvPr>
            <p:ph type="title"/>
          </p:nvPr>
        </p:nvSpPr>
        <p:spPr/>
        <p:txBody>
          <a:bodyPr/>
          <a:lstStyle/>
          <a:p>
            <a:r>
              <a:rPr lang="en-US" dirty="0"/>
              <a:t>Model Evaluation</a:t>
            </a:r>
            <a:endParaRPr lang="en-QA" dirty="0"/>
          </a:p>
        </p:txBody>
      </p:sp>
      <p:sp>
        <p:nvSpPr>
          <p:cNvPr id="3" name="Content Placeholder 2">
            <a:extLst>
              <a:ext uri="{FF2B5EF4-FFF2-40B4-BE49-F238E27FC236}">
                <a16:creationId xmlns:a16="http://schemas.microsoft.com/office/drawing/2014/main" id="{68081326-5FDB-AD75-D6B3-6DFC27E16C24}"/>
              </a:ext>
            </a:extLst>
          </p:cNvPr>
          <p:cNvSpPr>
            <a:spLocks noGrp="1"/>
          </p:cNvSpPr>
          <p:nvPr>
            <p:ph idx="1"/>
          </p:nvPr>
        </p:nvSpPr>
        <p:spPr>
          <a:xfrm>
            <a:off x="540000" y="1424763"/>
            <a:ext cx="11101136" cy="4883961"/>
          </a:xfrm>
        </p:spPr>
        <p:txBody>
          <a:bodyPr/>
          <a:lstStyle/>
          <a:p>
            <a:r>
              <a:rPr lang="en-US" sz="2000" u="sng" dirty="0"/>
              <a:t>Neural</a:t>
            </a:r>
            <a:r>
              <a:rPr lang="en-QA" sz="2000" u="sng" dirty="0"/>
              <a:t> </a:t>
            </a:r>
            <a:r>
              <a:rPr lang="en-US" sz="2000" u="sng" dirty="0"/>
              <a:t>Network</a:t>
            </a:r>
            <a:endParaRPr lang="en-QA" sz="2000" dirty="0"/>
          </a:p>
          <a:p>
            <a:pPr lvl="1"/>
            <a:endParaRPr lang="en-US" dirty="0"/>
          </a:p>
          <a:p>
            <a:pPr lvl="1"/>
            <a:r>
              <a:rPr lang="en-US" dirty="0"/>
              <a:t>Mean Squared Error = 0.698</a:t>
            </a:r>
          </a:p>
          <a:p>
            <a:pPr lvl="1"/>
            <a:endParaRPr lang="en-US" dirty="0"/>
          </a:p>
          <a:p>
            <a:pPr lvl="1"/>
            <a:r>
              <a:rPr lang="en-US" dirty="0"/>
              <a:t>Performance is slightly worse than </a:t>
            </a:r>
            <a:r>
              <a:rPr lang="en-US" dirty="0" err="1"/>
              <a:t>XGBoostRegressor</a:t>
            </a:r>
            <a:endParaRPr lang="en-US" dirty="0"/>
          </a:p>
          <a:p>
            <a:pPr lvl="1"/>
            <a:endParaRPr lang="en-US" dirty="0"/>
          </a:p>
          <a:p>
            <a:pPr lvl="1"/>
            <a:r>
              <a:rPr lang="en-US" dirty="0"/>
              <a:t>Increasing the neurons and layers could improve accuracy but causes overfitting issue</a:t>
            </a:r>
          </a:p>
          <a:p>
            <a:pPr lvl="1"/>
            <a:endParaRPr lang="en-US" dirty="0"/>
          </a:p>
          <a:p>
            <a:pPr lvl="1"/>
            <a:r>
              <a:rPr lang="en-US" dirty="0"/>
              <a:t>Could be too complex to predict the delivery ETA</a:t>
            </a:r>
          </a:p>
          <a:p>
            <a:pPr lvl="1"/>
            <a:endParaRPr lang="en-US" dirty="0"/>
          </a:p>
          <a:p>
            <a:pPr lvl="1"/>
            <a:endParaRPr lang="en-US" dirty="0"/>
          </a:p>
          <a:p>
            <a:pPr lvl="1"/>
            <a:endParaRPr lang="en-QA" dirty="0"/>
          </a:p>
        </p:txBody>
      </p:sp>
    </p:spTree>
    <p:extLst>
      <p:ext uri="{BB962C8B-B14F-4D97-AF65-F5344CB8AC3E}">
        <p14:creationId xmlns:p14="http://schemas.microsoft.com/office/powerpoint/2010/main" val="311763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1EA4-BB6B-4279-9255-DDE83C1C00BA}"/>
              </a:ext>
            </a:extLst>
          </p:cNvPr>
          <p:cNvSpPr>
            <a:spLocks noGrp="1"/>
          </p:cNvSpPr>
          <p:nvPr>
            <p:ph type="title"/>
          </p:nvPr>
        </p:nvSpPr>
        <p:spPr/>
        <p:txBody>
          <a:bodyPr/>
          <a:lstStyle/>
          <a:p>
            <a:r>
              <a:rPr lang="en-QA" dirty="0"/>
              <a:t>Problem Statement and Objective</a:t>
            </a:r>
          </a:p>
        </p:txBody>
      </p:sp>
      <p:sp>
        <p:nvSpPr>
          <p:cNvPr id="3" name="Content Placeholder 2">
            <a:extLst>
              <a:ext uri="{FF2B5EF4-FFF2-40B4-BE49-F238E27FC236}">
                <a16:creationId xmlns:a16="http://schemas.microsoft.com/office/drawing/2014/main" id="{E1612BC1-4290-9EA3-0C6C-388DC27B152F}"/>
              </a:ext>
            </a:extLst>
          </p:cNvPr>
          <p:cNvSpPr>
            <a:spLocks noGrp="1"/>
          </p:cNvSpPr>
          <p:nvPr>
            <p:ph idx="1"/>
          </p:nvPr>
        </p:nvSpPr>
        <p:spPr>
          <a:xfrm>
            <a:off x="540000" y="1956391"/>
            <a:ext cx="11101136" cy="4352333"/>
          </a:xfrm>
        </p:spPr>
        <p:txBody>
          <a:bodyPr/>
          <a:lstStyle/>
          <a:p>
            <a:r>
              <a:rPr lang="en-US" dirty="0"/>
              <a:t>P</a:t>
            </a:r>
            <a:r>
              <a:rPr lang="en-QA" sz="2000" u="sng" dirty="0"/>
              <a:t>roblem Statement</a:t>
            </a:r>
          </a:p>
          <a:p>
            <a:pPr lvl="1"/>
            <a:r>
              <a:rPr lang="en-QA" dirty="0"/>
              <a:t>As mentioned in the DoorDash Dataset description, it is a crucial task for DoorDash to predict the correct Estimated Time of Arrival (ETA) of the Order for customers [1].</a:t>
            </a:r>
          </a:p>
          <a:p>
            <a:pPr lvl="1"/>
            <a:r>
              <a:rPr lang="en-QA" dirty="0"/>
              <a:t>The prediction of ETA is crucial to enhance the experience of customers when using DoorDash [1].</a:t>
            </a:r>
          </a:p>
          <a:p>
            <a:r>
              <a:rPr lang="en-QA" sz="2000" u="sng" dirty="0"/>
              <a:t>Objective</a:t>
            </a:r>
          </a:p>
          <a:p>
            <a:pPr lvl="1"/>
            <a:r>
              <a:rPr lang="en-QA" dirty="0"/>
              <a:t>To solve this problem, we aim to use the tools and techniques learnt in this course to predict to the best of our effort the Estimated Time of Arrival of DoorDash Orders. </a:t>
            </a:r>
          </a:p>
          <a:p>
            <a:pPr lvl="1"/>
            <a:endParaRPr lang="en-QA" dirty="0"/>
          </a:p>
          <a:p>
            <a:pPr lvl="1"/>
            <a:endParaRPr lang="en-QA" dirty="0"/>
          </a:p>
          <a:p>
            <a:endParaRPr lang="en-QA" dirty="0"/>
          </a:p>
        </p:txBody>
      </p:sp>
    </p:spTree>
    <p:extLst>
      <p:ext uri="{BB962C8B-B14F-4D97-AF65-F5344CB8AC3E}">
        <p14:creationId xmlns:p14="http://schemas.microsoft.com/office/powerpoint/2010/main" val="2350623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77A40-680D-B1E6-76B5-9E7909F9C7C3}"/>
              </a:ext>
            </a:extLst>
          </p:cNvPr>
          <p:cNvSpPr>
            <a:spLocks noGrp="1"/>
          </p:cNvSpPr>
          <p:nvPr>
            <p:ph type="title"/>
          </p:nvPr>
        </p:nvSpPr>
        <p:spPr/>
        <p:txBody>
          <a:bodyPr/>
          <a:lstStyle/>
          <a:p>
            <a:r>
              <a:rPr lang="en-QA" dirty="0"/>
              <a:t>Best Model</a:t>
            </a:r>
          </a:p>
        </p:txBody>
      </p:sp>
      <p:sp>
        <p:nvSpPr>
          <p:cNvPr id="3" name="Content Placeholder 2">
            <a:extLst>
              <a:ext uri="{FF2B5EF4-FFF2-40B4-BE49-F238E27FC236}">
                <a16:creationId xmlns:a16="http://schemas.microsoft.com/office/drawing/2014/main" id="{371E7E76-AA6B-DEFD-2574-40405308910C}"/>
              </a:ext>
            </a:extLst>
          </p:cNvPr>
          <p:cNvSpPr>
            <a:spLocks noGrp="1"/>
          </p:cNvSpPr>
          <p:nvPr>
            <p:ph idx="1"/>
          </p:nvPr>
        </p:nvSpPr>
        <p:spPr>
          <a:xfrm>
            <a:off x="540000" y="1499191"/>
            <a:ext cx="11101136" cy="4809533"/>
          </a:xfrm>
        </p:spPr>
        <p:txBody>
          <a:bodyPr/>
          <a:lstStyle/>
          <a:p>
            <a:endParaRPr lang="en-QA" dirty="0"/>
          </a:p>
          <a:p>
            <a:r>
              <a:rPr lang="en-QA" dirty="0"/>
              <a:t>Mean Squared Error as the major performance metric to select the best model </a:t>
            </a:r>
          </a:p>
          <a:p>
            <a:endParaRPr lang="en-QA" dirty="0"/>
          </a:p>
          <a:p>
            <a:r>
              <a:rPr lang="en-QA" dirty="0"/>
              <a:t>Based on all the models trained and hyperparameter tuned, we found the model with the least MSE was XGBoostRegressor [5]</a:t>
            </a:r>
            <a:r>
              <a:rPr lang="en-US" dirty="0"/>
              <a:t> </a:t>
            </a:r>
            <a:endParaRPr lang="en-QA" dirty="0"/>
          </a:p>
          <a:p>
            <a:endParaRPr lang="en-QA" dirty="0"/>
          </a:p>
          <a:p>
            <a:r>
              <a:rPr lang="en-US" dirty="0"/>
              <a:t>Next step: Further analysis and development of </a:t>
            </a:r>
            <a:r>
              <a:rPr lang="en-QA" dirty="0"/>
              <a:t>XGBoostRegresso</a:t>
            </a:r>
            <a:r>
              <a:rPr lang="en-US" dirty="0"/>
              <a:t>r for </a:t>
            </a:r>
            <a:r>
              <a:rPr lang="en-QA" dirty="0"/>
              <a:t>predict Estimated Time of Arrival of Deliveries for DoorDash [1]. </a:t>
            </a:r>
          </a:p>
          <a:p>
            <a:endParaRPr lang="en-QA" dirty="0"/>
          </a:p>
        </p:txBody>
      </p:sp>
    </p:spTree>
    <p:extLst>
      <p:ext uri="{BB962C8B-B14F-4D97-AF65-F5344CB8AC3E}">
        <p14:creationId xmlns:p14="http://schemas.microsoft.com/office/powerpoint/2010/main" val="736955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13C3-CBCC-A097-2DBC-F48E62DA11AF}"/>
              </a:ext>
            </a:extLst>
          </p:cNvPr>
          <p:cNvSpPr>
            <a:spLocks noGrp="1"/>
          </p:cNvSpPr>
          <p:nvPr>
            <p:ph type="title"/>
          </p:nvPr>
        </p:nvSpPr>
        <p:spPr/>
        <p:txBody>
          <a:bodyPr/>
          <a:lstStyle/>
          <a:p>
            <a:r>
              <a:rPr lang="en-US" dirty="0"/>
              <a:t>Reflection</a:t>
            </a:r>
            <a:endParaRPr lang="en-QA" dirty="0"/>
          </a:p>
        </p:txBody>
      </p:sp>
      <p:sp>
        <p:nvSpPr>
          <p:cNvPr id="3" name="Content Placeholder 2">
            <a:extLst>
              <a:ext uri="{FF2B5EF4-FFF2-40B4-BE49-F238E27FC236}">
                <a16:creationId xmlns:a16="http://schemas.microsoft.com/office/drawing/2014/main" id="{6462FBC3-A85E-3559-5337-03049FCABE3C}"/>
              </a:ext>
            </a:extLst>
          </p:cNvPr>
          <p:cNvSpPr>
            <a:spLocks noGrp="1"/>
          </p:cNvSpPr>
          <p:nvPr>
            <p:ph idx="1"/>
          </p:nvPr>
        </p:nvSpPr>
        <p:spPr>
          <a:xfrm>
            <a:off x="540000" y="1637415"/>
            <a:ext cx="11101136" cy="4671310"/>
          </a:xfrm>
        </p:spPr>
        <p:txBody>
          <a:bodyPr/>
          <a:lstStyle/>
          <a:p>
            <a:r>
              <a:rPr lang="en-US" sz="2000" u="sng" dirty="0"/>
              <a:t>Conclusion</a:t>
            </a:r>
          </a:p>
          <a:p>
            <a:pPr lvl="1"/>
            <a:r>
              <a:rPr lang="en-US" dirty="0"/>
              <a:t>Advanced algorithms perform better than neural network</a:t>
            </a:r>
          </a:p>
          <a:p>
            <a:pPr lvl="1"/>
            <a:r>
              <a:rPr lang="en-US" dirty="0"/>
              <a:t>All techniques were leveraged but they have minimal impacts to further lower the MSE</a:t>
            </a:r>
            <a:endParaRPr lang="en-QA" dirty="0"/>
          </a:p>
          <a:p>
            <a:pPr marL="0" indent="0">
              <a:buNone/>
            </a:pPr>
            <a:endParaRPr lang="en-US" dirty="0"/>
          </a:p>
          <a:p>
            <a:r>
              <a:rPr lang="en-US" sz="2000" u="sng" dirty="0"/>
              <a:t>Future improvements</a:t>
            </a:r>
          </a:p>
          <a:p>
            <a:pPr marL="0" indent="0">
              <a:buNone/>
            </a:pPr>
            <a:endParaRPr lang="en-US" sz="1800" u="sng" dirty="0"/>
          </a:p>
          <a:p>
            <a:pPr lvl="1"/>
            <a:r>
              <a:rPr lang="en-US" dirty="0"/>
              <a:t>Get more training data for model training</a:t>
            </a:r>
          </a:p>
          <a:p>
            <a:pPr lvl="1"/>
            <a:r>
              <a:rPr lang="en-US" dirty="0"/>
              <a:t>Further future engineering</a:t>
            </a:r>
          </a:p>
          <a:p>
            <a:pPr lvl="1"/>
            <a:r>
              <a:rPr lang="en-US" dirty="0"/>
              <a:t>Further hyperparameters tuning</a:t>
            </a:r>
            <a:endParaRPr lang="en-QA" dirty="0"/>
          </a:p>
        </p:txBody>
      </p:sp>
    </p:spTree>
    <p:extLst>
      <p:ext uri="{BB962C8B-B14F-4D97-AF65-F5344CB8AC3E}">
        <p14:creationId xmlns:p14="http://schemas.microsoft.com/office/powerpoint/2010/main" val="1193813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572A-8CB7-371E-951B-3CE23DB82577}"/>
              </a:ext>
            </a:extLst>
          </p:cNvPr>
          <p:cNvSpPr>
            <a:spLocks noGrp="1"/>
          </p:cNvSpPr>
          <p:nvPr>
            <p:ph type="title"/>
          </p:nvPr>
        </p:nvSpPr>
        <p:spPr/>
        <p:txBody>
          <a:bodyPr/>
          <a:lstStyle/>
          <a:p>
            <a:r>
              <a:rPr lang="en-QA" dirty="0"/>
              <a:t>References</a:t>
            </a:r>
          </a:p>
        </p:txBody>
      </p:sp>
      <p:sp>
        <p:nvSpPr>
          <p:cNvPr id="3" name="Content Placeholder 2">
            <a:extLst>
              <a:ext uri="{FF2B5EF4-FFF2-40B4-BE49-F238E27FC236}">
                <a16:creationId xmlns:a16="http://schemas.microsoft.com/office/drawing/2014/main" id="{7A781DF9-C7CB-2EFB-83F0-D2B15C9EAC7A}"/>
              </a:ext>
            </a:extLst>
          </p:cNvPr>
          <p:cNvSpPr>
            <a:spLocks noGrp="1"/>
          </p:cNvSpPr>
          <p:nvPr>
            <p:ph idx="1"/>
          </p:nvPr>
        </p:nvSpPr>
        <p:spPr/>
        <p:txBody>
          <a:bodyPr>
            <a:normAutofit lnSpcReduction="10000"/>
          </a:bodyPr>
          <a:lstStyle/>
          <a:p>
            <a:r>
              <a:rPr lang="en-QA" dirty="0"/>
              <a:t>[1]</a:t>
            </a:r>
            <a:r>
              <a:rPr lang="en-US" dirty="0">
                <a:effectLst/>
              </a:rPr>
              <a:t> D. </a:t>
            </a:r>
            <a:r>
              <a:rPr lang="en-US" dirty="0" err="1">
                <a:effectLst/>
              </a:rPr>
              <a:t>Suryaa</a:t>
            </a:r>
            <a:r>
              <a:rPr lang="en-US" dirty="0">
                <a:effectLst/>
              </a:rPr>
              <a:t>, “</a:t>
            </a:r>
            <a:r>
              <a:rPr lang="en-US" dirty="0" err="1">
                <a:effectLst/>
              </a:rPr>
              <a:t>Doordash</a:t>
            </a:r>
            <a:r>
              <a:rPr lang="en-US" dirty="0">
                <a:effectLst/>
              </a:rPr>
              <a:t> Eta Prediction,” Kaggle, https://</a:t>
            </a:r>
            <a:r>
              <a:rPr lang="en-US" dirty="0" err="1">
                <a:effectLst/>
              </a:rPr>
              <a:t>www.kaggle.com</a:t>
            </a:r>
            <a:r>
              <a:rPr lang="en-US" dirty="0">
                <a:effectLst/>
              </a:rPr>
              <a:t>/datasets/dharun4772/</a:t>
            </a:r>
            <a:r>
              <a:rPr lang="en-US" dirty="0" err="1">
                <a:effectLst/>
              </a:rPr>
              <a:t>doordash</a:t>
            </a:r>
            <a:r>
              <a:rPr lang="en-US" dirty="0">
                <a:effectLst/>
              </a:rPr>
              <a:t>-eta-prediction (accessed Aug. 1, 2024). </a:t>
            </a:r>
          </a:p>
          <a:p>
            <a:r>
              <a:rPr lang="en-US" dirty="0"/>
              <a:t>[2] L. </a:t>
            </a:r>
            <a:r>
              <a:rPr lang="en-US" b="0" i="0" dirty="0" err="1">
                <a:effectLst/>
                <a:latin typeface="Arial" panose="020B0604020202020204" pitchFamily="34" charset="0"/>
              </a:rPr>
              <a:t>Breiman</a:t>
            </a:r>
            <a:r>
              <a:rPr lang="en-US" b="0" i="0" dirty="0">
                <a:effectLst/>
                <a:latin typeface="Arial" panose="020B0604020202020204" pitchFamily="34" charset="0"/>
              </a:rPr>
              <a:t>. "Random forests." </a:t>
            </a:r>
            <a:r>
              <a:rPr lang="en-US" b="0" i="1" dirty="0">
                <a:effectLst/>
                <a:latin typeface="Arial" panose="020B0604020202020204" pitchFamily="34" charset="0"/>
              </a:rPr>
              <a:t>Machine learning</a:t>
            </a:r>
            <a:r>
              <a:rPr lang="en-US" b="0" i="0" dirty="0">
                <a:effectLst/>
                <a:latin typeface="Arial" panose="020B0604020202020204" pitchFamily="34" charset="0"/>
              </a:rPr>
              <a:t> 45 (2001): 5-32.</a:t>
            </a:r>
            <a:endParaRPr lang="en-US" dirty="0">
              <a:effectLst/>
            </a:endParaRPr>
          </a:p>
          <a:p>
            <a:r>
              <a:rPr lang="en-QA" dirty="0"/>
              <a:t>[3] R.</a:t>
            </a:r>
            <a:r>
              <a:rPr lang="en-US" b="0" i="0" dirty="0" err="1">
                <a:effectLst/>
                <a:latin typeface="Arial" panose="020B0604020202020204" pitchFamily="34" charset="0"/>
              </a:rPr>
              <a:t>Tibshirani</a:t>
            </a:r>
            <a:r>
              <a:rPr lang="en-US" dirty="0">
                <a:latin typeface="Arial" panose="020B0604020202020204" pitchFamily="34" charset="0"/>
              </a:rPr>
              <a:t>.</a:t>
            </a:r>
            <a:r>
              <a:rPr lang="en-US" b="0" i="0" dirty="0">
                <a:effectLst/>
                <a:latin typeface="Arial" panose="020B0604020202020204" pitchFamily="34" charset="0"/>
              </a:rPr>
              <a:t> "Regression shrinkage and selection via the lasso." </a:t>
            </a:r>
            <a:r>
              <a:rPr lang="en-US" b="0" i="1" dirty="0">
                <a:effectLst/>
                <a:latin typeface="Arial" panose="020B0604020202020204" pitchFamily="34" charset="0"/>
              </a:rPr>
              <a:t>Journal of the Royal Statistical Society Series B: Statistical Methodology</a:t>
            </a:r>
            <a:r>
              <a:rPr lang="en-US" b="0" i="0" dirty="0">
                <a:effectLst/>
                <a:latin typeface="Arial" panose="020B0604020202020204" pitchFamily="34" charset="0"/>
              </a:rPr>
              <a:t> 58.1 (1996): 267-288.</a:t>
            </a:r>
          </a:p>
          <a:p>
            <a:r>
              <a:rPr lang="en-US" dirty="0">
                <a:latin typeface="Arial" panose="020B0604020202020204" pitchFamily="34" charset="0"/>
              </a:rPr>
              <a:t>[4] A. E. </a:t>
            </a:r>
            <a:r>
              <a:rPr lang="en-US" b="0" i="0" dirty="0" err="1">
                <a:effectLst/>
                <a:latin typeface="Arial" panose="020B0604020202020204" pitchFamily="34" charset="0"/>
              </a:rPr>
              <a:t>Hoerl</a:t>
            </a:r>
            <a:r>
              <a:rPr lang="en-US" dirty="0">
                <a:latin typeface="Arial" panose="020B0604020202020204" pitchFamily="34" charset="0"/>
              </a:rPr>
              <a:t> </a:t>
            </a:r>
            <a:r>
              <a:rPr lang="en-US" b="0" i="0" dirty="0">
                <a:effectLst/>
                <a:latin typeface="Arial" panose="020B0604020202020204" pitchFamily="34" charset="0"/>
              </a:rPr>
              <a:t>and R. W. Kennard. "Ridge regression: Biased estimation for nonorthogonal problems." </a:t>
            </a:r>
            <a:r>
              <a:rPr lang="en-US" b="0" i="1" dirty="0" err="1">
                <a:effectLst/>
                <a:latin typeface="Arial" panose="020B0604020202020204" pitchFamily="34" charset="0"/>
              </a:rPr>
              <a:t>Technometrics</a:t>
            </a:r>
            <a:r>
              <a:rPr lang="en-US" b="0" i="0" dirty="0">
                <a:effectLst/>
                <a:latin typeface="Arial" panose="020B0604020202020204" pitchFamily="34" charset="0"/>
              </a:rPr>
              <a:t> 12.1 (1970): 55-67.</a:t>
            </a:r>
          </a:p>
          <a:p>
            <a:r>
              <a:rPr lang="en-US" dirty="0">
                <a:latin typeface="Arial" panose="020B0604020202020204" pitchFamily="34" charset="0"/>
              </a:rPr>
              <a:t>[5] T. </a:t>
            </a:r>
            <a:r>
              <a:rPr lang="en-US" b="0" i="0" dirty="0">
                <a:effectLst/>
                <a:latin typeface="Arial" panose="020B0604020202020204" pitchFamily="34" charset="0"/>
              </a:rPr>
              <a:t>Chen and C. </a:t>
            </a:r>
            <a:r>
              <a:rPr lang="en-US" b="0" i="0" dirty="0" err="1">
                <a:effectLst/>
                <a:latin typeface="Arial" panose="020B0604020202020204" pitchFamily="34" charset="0"/>
              </a:rPr>
              <a:t>Guestrin</a:t>
            </a:r>
            <a:r>
              <a:rPr lang="en-US" b="0" i="0" dirty="0">
                <a:effectLst/>
                <a:latin typeface="Arial" panose="020B0604020202020204" pitchFamily="34" charset="0"/>
              </a:rPr>
              <a:t>. "</a:t>
            </a:r>
            <a:r>
              <a:rPr lang="en-US" b="0" i="0" dirty="0" err="1">
                <a:effectLst/>
                <a:latin typeface="Arial" panose="020B0604020202020204" pitchFamily="34" charset="0"/>
              </a:rPr>
              <a:t>Xgboost</a:t>
            </a:r>
            <a:r>
              <a:rPr lang="en-US" b="0" i="0" dirty="0">
                <a:effectLst/>
                <a:latin typeface="Arial" panose="020B0604020202020204" pitchFamily="34" charset="0"/>
              </a:rPr>
              <a:t>: A scalable tree boosting system." </a:t>
            </a:r>
            <a:r>
              <a:rPr lang="en-US" b="0" i="1" dirty="0">
                <a:effectLst/>
                <a:latin typeface="Arial" panose="020B0604020202020204" pitchFamily="34" charset="0"/>
              </a:rPr>
              <a:t>Proceedings of the 22nd </a:t>
            </a:r>
            <a:r>
              <a:rPr lang="en-US" b="0" i="1" dirty="0" err="1">
                <a:effectLst/>
                <a:latin typeface="Arial" panose="020B0604020202020204" pitchFamily="34" charset="0"/>
              </a:rPr>
              <a:t>acm</a:t>
            </a:r>
            <a:r>
              <a:rPr lang="en-US" b="0" i="1" dirty="0">
                <a:effectLst/>
                <a:latin typeface="Arial" panose="020B0604020202020204" pitchFamily="34" charset="0"/>
              </a:rPr>
              <a:t> </a:t>
            </a:r>
            <a:r>
              <a:rPr lang="en-US" b="0" i="1" dirty="0" err="1">
                <a:effectLst/>
                <a:latin typeface="Arial" panose="020B0604020202020204" pitchFamily="34" charset="0"/>
              </a:rPr>
              <a:t>sigkdd</a:t>
            </a:r>
            <a:r>
              <a:rPr lang="en-US" b="0" i="1" dirty="0">
                <a:effectLst/>
                <a:latin typeface="Arial" panose="020B0604020202020204" pitchFamily="34" charset="0"/>
              </a:rPr>
              <a:t> international conference on knowledge discovery and data mining</a:t>
            </a:r>
            <a:r>
              <a:rPr lang="en-US" b="0" i="0" dirty="0">
                <a:effectLst/>
                <a:latin typeface="Arial" panose="020B0604020202020204" pitchFamily="34" charset="0"/>
              </a:rPr>
              <a:t>. 2016.</a:t>
            </a:r>
          </a:p>
          <a:p>
            <a:endParaRPr lang="en-QA" dirty="0"/>
          </a:p>
        </p:txBody>
      </p:sp>
    </p:spTree>
    <p:extLst>
      <p:ext uri="{BB962C8B-B14F-4D97-AF65-F5344CB8AC3E}">
        <p14:creationId xmlns:p14="http://schemas.microsoft.com/office/powerpoint/2010/main" val="3296192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C256-B6D8-6978-1C47-940EF07FFFF9}"/>
              </a:ext>
            </a:extLst>
          </p:cNvPr>
          <p:cNvSpPr>
            <a:spLocks noGrp="1"/>
          </p:cNvSpPr>
          <p:nvPr>
            <p:ph type="title"/>
          </p:nvPr>
        </p:nvSpPr>
        <p:spPr>
          <a:xfrm>
            <a:off x="540000" y="540000"/>
            <a:ext cx="11101135" cy="161749"/>
          </a:xfrm>
        </p:spPr>
        <p:txBody>
          <a:bodyPr>
            <a:noAutofit/>
          </a:bodyPr>
          <a:lstStyle/>
          <a:p>
            <a:r>
              <a:rPr lang="en-QA" dirty="0"/>
              <a:t>References</a:t>
            </a:r>
          </a:p>
        </p:txBody>
      </p:sp>
      <p:sp>
        <p:nvSpPr>
          <p:cNvPr id="3" name="Content Placeholder 2">
            <a:extLst>
              <a:ext uri="{FF2B5EF4-FFF2-40B4-BE49-F238E27FC236}">
                <a16:creationId xmlns:a16="http://schemas.microsoft.com/office/drawing/2014/main" id="{8AE33906-BCC7-0805-F8FB-888627F7780A}"/>
              </a:ext>
            </a:extLst>
          </p:cNvPr>
          <p:cNvSpPr>
            <a:spLocks noGrp="1"/>
          </p:cNvSpPr>
          <p:nvPr>
            <p:ph idx="1"/>
          </p:nvPr>
        </p:nvSpPr>
        <p:spPr>
          <a:xfrm>
            <a:off x="540000" y="1325217"/>
            <a:ext cx="11101136" cy="4983507"/>
          </a:xfrm>
        </p:spPr>
        <p:txBody>
          <a:bodyPr>
            <a:normAutofit/>
          </a:bodyPr>
          <a:lstStyle/>
          <a:p>
            <a:r>
              <a:rPr lang="en-QA" dirty="0"/>
              <a:t>[6] </a:t>
            </a:r>
            <a:r>
              <a:rPr lang="en-US" b="0" i="0" dirty="0">
                <a:effectLst/>
                <a:latin typeface="Arial" panose="020B0604020202020204" pitchFamily="34" charset="0"/>
              </a:rPr>
              <a:t>Smith, J. (2019). Introduction to Support Vector Regression</a:t>
            </a:r>
          </a:p>
          <a:p>
            <a:r>
              <a:rPr lang="en-US" dirty="0">
                <a:latin typeface="Arial" panose="020B0604020202020204" pitchFamily="34" charset="0"/>
              </a:rPr>
              <a:t>[7] </a:t>
            </a:r>
            <a:r>
              <a:rPr lang="en-US" b="0" i="0" dirty="0" err="1">
                <a:effectLst/>
                <a:latin typeface="Arial" panose="020B0604020202020204" pitchFamily="34" charset="0"/>
              </a:rPr>
              <a:t>Pedregosa</a:t>
            </a:r>
            <a:r>
              <a:rPr lang="en-US" b="0" i="0" dirty="0">
                <a:effectLst/>
                <a:latin typeface="Arial" panose="020B0604020202020204" pitchFamily="34" charset="0"/>
              </a:rPr>
              <a:t>, Fabian, et al. "Scikit-learn: Machine learning in Python." </a:t>
            </a:r>
            <a:r>
              <a:rPr lang="en-US" b="0" i="1" dirty="0">
                <a:effectLst/>
                <a:latin typeface="Arial" panose="020B0604020202020204" pitchFamily="34" charset="0"/>
              </a:rPr>
              <a:t>the Journal of machine Learning research</a:t>
            </a:r>
            <a:r>
              <a:rPr lang="en-US" b="0" i="0" dirty="0">
                <a:effectLst/>
                <a:latin typeface="Arial" panose="020B0604020202020204" pitchFamily="34" charset="0"/>
              </a:rPr>
              <a:t> 12 (2011): 2825-2830.</a:t>
            </a:r>
          </a:p>
          <a:p>
            <a:r>
              <a:rPr lang="en-US" dirty="0">
                <a:latin typeface="Arial" panose="020B0604020202020204" pitchFamily="34" charset="0"/>
              </a:rPr>
              <a:t>[8] </a:t>
            </a:r>
            <a:r>
              <a:rPr lang="en-US" b="0" i="0" dirty="0">
                <a:effectLst/>
                <a:latin typeface="Arial" panose="020B0604020202020204" pitchFamily="34" charset="0"/>
              </a:rPr>
              <a:t>Friedman, Jerome H. "Greedy function approximation: a gradient boosting machine." </a:t>
            </a:r>
            <a:r>
              <a:rPr lang="en-US" b="0" i="1" dirty="0">
                <a:effectLst/>
                <a:latin typeface="Arial" panose="020B0604020202020204" pitchFamily="34" charset="0"/>
              </a:rPr>
              <a:t>Annals of statistics</a:t>
            </a:r>
            <a:r>
              <a:rPr lang="en-US" b="0" i="0" dirty="0">
                <a:effectLst/>
                <a:latin typeface="Arial" panose="020B0604020202020204" pitchFamily="34" charset="0"/>
              </a:rPr>
              <a:t> (2001): 1189-1232.</a:t>
            </a:r>
          </a:p>
          <a:p>
            <a:r>
              <a:rPr lang="en-US" dirty="0">
                <a:latin typeface="Arial" panose="020B0604020202020204" pitchFamily="34" charset="0"/>
              </a:rPr>
              <a:t>[9]</a:t>
            </a:r>
            <a:r>
              <a:rPr lang="en-US" b="0" i="0" dirty="0">
                <a:effectLst/>
                <a:latin typeface="Arial" panose="020B0604020202020204" pitchFamily="34" charset="0"/>
              </a:rPr>
              <a:t> Freund, Yoav, and Robert E. </a:t>
            </a:r>
            <a:r>
              <a:rPr lang="en-US" b="0" i="0" dirty="0" err="1">
                <a:effectLst/>
                <a:latin typeface="Arial" panose="020B0604020202020204" pitchFamily="34" charset="0"/>
              </a:rPr>
              <a:t>Schapire</a:t>
            </a:r>
            <a:r>
              <a:rPr lang="en-US" b="0" i="0" dirty="0">
                <a:effectLst/>
                <a:latin typeface="Arial" panose="020B0604020202020204" pitchFamily="34" charset="0"/>
              </a:rPr>
              <a:t>. "A decision-theoretic generalization of on-line learning and an application to boosting." </a:t>
            </a:r>
            <a:r>
              <a:rPr lang="en-US" b="0" i="1" dirty="0">
                <a:effectLst/>
                <a:latin typeface="Arial" panose="020B0604020202020204" pitchFamily="34" charset="0"/>
              </a:rPr>
              <a:t>Journal of computer and system sciences</a:t>
            </a:r>
            <a:r>
              <a:rPr lang="en-US" b="0" i="0" dirty="0">
                <a:effectLst/>
                <a:latin typeface="Arial" panose="020B0604020202020204" pitchFamily="34" charset="0"/>
              </a:rPr>
              <a:t> 55.1 (1997): 119-139.</a:t>
            </a:r>
          </a:p>
          <a:p>
            <a:r>
              <a:rPr lang="en-US" dirty="0">
                <a:latin typeface="Arial" panose="020B0604020202020204" pitchFamily="34" charset="0"/>
              </a:rPr>
              <a:t>[10] </a:t>
            </a:r>
            <a:r>
              <a:rPr lang="en-US" b="0" i="0" dirty="0">
                <a:effectLst/>
                <a:latin typeface="Arial" panose="020B0604020202020204" pitchFamily="34" charset="0"/>
              </a:rPr>
              <a:t>LeCun, Yann, Yoshua Bengio, and Geoffrey Hinton. "Deep learning." </a:t>
            </a:r>
            <a:r>
              <a:rPr lang="en-US" b="0" i="1" dirty="0">
                <a:effectLst/>
                <a:latin typeface="Arial" panose="020B0604020202020204" pitchFamily="34" charset="0"/>
              </a:rPr>
              <a:t>nature</a:t>
            </a:r>
            <a:r>
              <a:rPr lang="en-US" b="0" i="0" dirty="0">
                <a:effectLst/>
                <a:latin typeface="Arial" panose="020B0604020202020204" pitchFamily="34" charset="0"/>
              </a:rPr>
              <a:t> 521.7553 (2015): 436-444.</a:t>
            </a:r>
          </a:p>
          <a:p>
            <a:r>
              <a:rPr lang="en-US" dirty="0">
                <a:latin typeface="Arial" panose="020B0604020202020204" pitchFamily="34" charset="0"/>
              </a:rPr>
              <a:t>[11] </a:t>
            </a:r>
            <a:r>
              <a:rPr lang="en-US" b="0" i="0" dirty="0">
                <a:effectLst/>
                <a:latin typeface="Arial" panose="020B0604020202020204" pitchFamily="34" charset="0"/>
              </a:rPr>
              <a:t>Chollet, François. "</a:t>
            </a:r>
            <a:r>
              <a:rPr lang="en-US" b="0" i="0" dirty="0" err="1">
                <a:effectLst/>
                <a:latin typeface="Arial" panose="020B0604020202020204" pitchFamily="34" charset="0"/>
              </a:rPr>
              <a:t>Keras</a:t>
            </a:r>
            <a:r>
              <a:rPr lang="en-US" b="0" i="0" dirty="0">
                <a:effectLst/>
                <a:latin typeface="Arial" panose="020B0604020202020204" pitchFamily="34" charset="0"/>
              </a:rPr>
              <a:t>: The python deep learning library." </a:t>
            </a:r>
            <a:r>
              <a:rPr lang="en-US" b="0" i="1" dirty="0">
                <a:effectLst/>
                <a:latin typeface="Arial" panose="020B0604020202020204" pitchFamily="34" charset="0"/>
              </a:rPr>
              <a:t>Astrophysics source code library</a:t>
            </a:r>
            <a:r>
              <a:rPr lang="en-US" b="0" i="0" dirty="0">
                <a:effectLst/>
                <a:latin typeface="Arial" panose="020B0604020202020204" pitchFamily="34" charset="0"/>
              </a:rPr>
              <a:t> (2018): ascl-1806.</a:t>
            </a:r>
          </a:p>
          <a:p>
            <a:r>
              <a:rPr lang="en-US" dirty="0">
                <a:latin typeface="Arial" panose="020B0604020202020204" pitchFamily="34" charset="0"/>
              </a:rPr>
              <a:t>[12] A. </a:t>
            </a:r>
            <a:r>
              <a:rPr lang="en-US" dirty="0" err="1">
                <a:latin typeface="Arial" panose="020B0604020202020204" pitchFamily="34" charset="0"/>
              </a:rPr>
              <a:t>Géron</a:t>
            </a:r>
            <a:r>
              <a:rPr lang="en-US" dirty="0">
                <a:latin typeface="Arial" panose="020B0604020202020204" pitchFamily="34" charset="0"/>
              </a:rPr>
              <a:t>. “Hands-On Machine Learning with Scikit-Learn, </a:t>
            </a:r>
            <a:r>
              <a:rPr lang="en-US" dirty="0" err="1">
                <a:latin typeface="Arial" panose="020B0604020202020204" pitchFamily="34" charset="0"/>
              </a:rPr>
              <a:t>Keras</a:t>
            </a:r>
            <a:r>
              <a:rPr lang="en-US" dirty="0">
                <a:latin typeface="Arial" panose="020B0604020202020204" pitchFamily="34" charset="0"/>
              </a:rPr>
              <a:t>, and TensorFlow, 2</a:t>
            </a:r>
            <a:r>
              <a:rPr lang="en-US" baseline="30000" dirty="0">
                <a:latin typeface="Arial" panose="020B0604020202020204" pitchFamily="34" charset="0"/>
              </a:rPr>
              <a:t>nd</a:t>
            </a:r>
            <a:r>
              <a:rPr lang="en-US" dirty="0">
                <a:latin typeface="Arial" panose="020B0604020202020204" pitchFamily="34" charset="0"/>
              </a:rPr>
              <a:t> Edition”. </a:t>
            </a:r>
            <a:endParaRPr lang="en-US" b="0" i="0" dirty="0">
              <a:effectLst/>
              <a:latin typeface="Arial" panose="020B0604020202020204" pitchFamily="34" charset="0"/>
            </a:endParaRPr>
          </a:p>
          <a:p>
            <a:pPr marL="0" indent="0">
              <a:buNone/>
            </a:pPr>
            <a:endParaRPr lang="en-QA" dirty="0"/>
          </a:p>
        </p:txBody>
      </p:sp>
    </p:spTree>
    <p:extLst>
      <p:ext uri="{BB962C8B-B14F-4D97-AF65-F5344CB8AC3E}">
        <p14:creationId xmlns:p14="http://schemas.microsoft.com/office/powerpoint/2010/main" val="179968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C5AF-2809-F4C3-DA13-EADE3DC4CC73}"/>
              </a:ext>
            </a:extLst>
          </p:cNvPr>
          <p:cNvSpPr>
            <a:spLocks noGrp="1"/>
          </p:cNvSpPr>
          <p:nvPr>
            <p:ph type="title"/>
          </p:nvPr>
        </p:nvSpPr>
        <p:spPr/>
        <p:txBody>
          <a:bodyPr/>
          <a:lstStyle/>
          <a:p>
            <a:r>
              <a:rPr lang="en-QA" dirty="0"/>
              <a:t>Data Pr</a:t>
            </a:r>
            <a:r>
              <a:rPr lang="en-US" dirty="0" err="1"/>
              <a:t>eprocessing</a:t>
            </a:r>
            <a:endParaRPr lang="en-QA" dirty="0"/>
          </a:p>
        </p:txBody>
      </p:sp>
      <p:sp>
        <p:nvSpPr>
          <p:cNvPr id="3" name="Content Placeholder 2">
            <a:extLst>
              <a:ext uri="{FF2B5EF4-FFF2-40B4-BE49-F238E27FC236}">
                <a16:creationId xmlns:a16="http://schemas.microsoft.com/office/drawing/2014/main" id="{34261316-129C-46BC-D50E-3127A3064BF4}"/>
              </a:ext>
            </a:extLst>
          </p:cNvPr>
          <p:cNvSpPr>
            <a:spLocks noGrp="1"/>
          </p:cNvSpPr>
          <p:nvPr>
            <p:ph idx="1"/>
          </p:nvPr>
        </p:nvSpPr>
        <p:spPr>
          <a:xfrm>
            <a:off x="540000" y="1520457"/>
            <a:ext cx="11101136" cy="4788268"/>
          </a:xfrm>
        </p:spPr>
        <p:txBody>
          <a:bodyPr>
            <a:normAutofit/>
          </a:bodyPr>
          <a:lstStyle/>
          <a:p>
            <a:r>
              <a:rPr lang="en-QA" dirty="0"/>
              <a:t>Dataset Selection [12]</a:t>
            </a:r>
          </a:p>
          <a:p>
            <a:pPr lvl="1"/>
            <a:r>
              <a:rPr lang="en-QA" dirty="0"/>
              <a:t>DoorDash ETA Prediction dataset </a:t>
            </a:r>
            <a:r>
              <a:rPr lang="en-US" dirty="0"/>
              <a:t> from Kaggle</a:t>
            </a:r>
            <a:endParaRPr lang="en-QA" dirty="0"/>
          </a:p>
          <a:p>
            <a:r>
              <a:rPr lang="en-QA" dirty="0"/>
              <a:t>Data Cleaning [12]</a:t>
            </a:r>
          </a:p>
          <a:p>
            <a:pPr lvl="1"/>
            <a:r>
              <a:rPr lang="en-US" dirty="0"/>
              <a:t>Dependent Variable calculation</a:t>
            </a:r>
          </a:p>
          <a:p>
            <a:pPr lvl="1"/>
            <a:r>
              <a:rPr lang="en-QA" dirty="0"/>
              <a:t>Filled missing values </a:t>
            </a:r>
            <a:endParaRPr lang="en-US" dirty="0"/>
          </a:p>
          <a:p>
            <a:pPr lvl="1"/>
            <a:r>
              <a:rPr lang="en-US" dirty="0"/>
              <a:t>Dropped missing values</a:t>
            </a:r>
          </a:p>
          <a:p>
            <a:pPr lvl="1"/>
            <a:r>
              <a:rPr lang="en-US" dirty="0"/>
              <a:t>Dropped</a:t>
            </a:r>
            <a:r>
              <a:rPr lang="en-QA" dirty="0"/>
              <a:t> </a:t>
            </a:r>
            <a:r>
              <a:rPr lang="en-US" dirty="0"/>
              <a:t>unreasonable data</a:t>
            </a:r>
          </a:p>
          <a:p>
            <a:pPr lvl="1"/>
            <a:r>
              <a:rPr lang="en-QA" dirty="0"/>
              <a:t>Removed outliers </a:t>
            </a:r>
            <a:endParaRPr lang="en-US" dirty="0"/>
          </a:p>
          <a:p>
            <a:pPr lvl="2"/>
            <a:r>
              <a:rPr lang="en-US" dirty="0"/>
              <a:t>Out </a:t>
            </a:r>
            <a:r>
              <a:rPr lang="en-QA" dirty="0"/>
              <a:t>of interquartile range</a:t>
            </a:r>
            <a:endParaRPr lang="en-US" dirty="0"/>
          </a:p>
          <a:p>
            <a:pPr lvl="2"/>
            <a:r>
              <a:rPr lang="en-US" dirty="0"/>
              <a:t>Extreme values </a:t>
            </a:r>
          </a:p>
          <a:p>
            <a:r>
              <a:rPr lang="en-QA" dirty="0"/>
              <a:t>Feature Scaling</a:t>
            </a:r>
            <a:r>
              <a:rPr lang="en-US" dirty="0"/>
              <a:t> </a:t>
            </a:r>
            <a:r>
              <a:rPr lang="en-QA" dirty="0"/>
              <a:t>[12]</a:t>
            </a:r>
          </a:p>
        </p:txBody>
      </p:sp>
    </p:spTree>
    <p:extLst>
      <p:ext uri="{BB962C8B-B14F-4D97-AF65-F5344CB8AC3E}">
        <p14:creationId xmlns:p14="http://schemas.microsoft.com/office/powerpoint/2010/main" val="357394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C5AF-2809-F4C3-DA13-EADE3DC4CC73}"/>
              </a:ext>
            </a:extLst>
          </p:cNvPr>
          <p:cNvSpPr>
            <a:spLocks noGrp="1"/>
          </p:cNvSpPr>
          <p:nvPr>
            <p:ph type="title"/>
          </p:nvPr>
        </p:nvSpPr>
        <p:spPr/>
        <p:txBody>
          <a:bodyPr/>
          <a:lstStyle/>
          <a:p>
            <a:r>
              <a:rPr lang="en-QA" dirty="0"/>
              <a:t>Data Pr</a:t>
            </a:r>
            <a:r>
              <a:rPr lang="en-US" dirty="0" err="1"/>
              <a:t>eprocessing</a:t>
            </a:r>
            <a:endParaRPr lang="en-QA" dirty="0"/>
          </a:p>
        </p:txBody>
      </p:sp>
      <p:sp>
        <p:nvSpPr>
          <p:cNvPr id="3" name="Content Placeholder 2">
            <a:extLst>
              <a:ext uri="{FF2B5EF4-FFF2-40B4-BE49-F238E27FC236}">
                <a16:creationId xmlns:a16="http://schemas.microsoft.com/office/drawing/2014/main" id="{34261316-129C-46BC-D50E-3127A3064BF4}"/>
              </a:ext>
            </a:extLst>
          </p:cNvPr>
          <p:cNvSpPr>
            <a:spLocks noGrp="1"/>
          </p:cNvSpPr>
          <p:nvPr>
            <p:ph idx="1"/>
          </p:nvPr>
        </p:nvSpPr>
        <p:spPr>
          <a:xfrm>
            <a:off x="540000" y="1520457"/>
            <a:ext cx="11101136" cy="4788268"/>
          </a:xfrm>
        </p:spPr>
        <p:txBody>
          <a:bodyPr>
            <a:normAutofit/>
          </a:bodyPr>
          <a:lstStyle/>
          <a:p>
            <a:r>
              <a:rPr lang="en-QA" dirty="0"/>
              <a:t>Feature Engineering </a:t>
            </a:r>
          </a:p>
          <a:p>
            <a:pPr lvl="1"/>
            <a:r>
              <a:rPr lang="en-US" dirty="0"/>
              <a:t>Combination of features</a:t>
            </a:r>
          </a:p>
          <a:p>
            <a:pPr lvl="2"/>
            <a:r>
              <a:rPr lang="en-US" dirty="0"/>
              <a:t>Correlated features</a:t>
            </a:r>
            <a:endParaRPr lang="en-QA" dirty="0"/>
          </a:p>
          <a:p>
            <a:pPr lvl="1"/>
            <a:r>
              <a:rPr lang="en-US" dirty="0"/>
              <a:t>One-hot encoding</a:t>
            </a:r>
          </a:p>
          <a:p>
            <a:pPr lvl="2"/>
            <a:r>
              <a:rPr lang="en-US" dirty="0"/>
              <a:t>Categorical features</a:t>
            </a:r>
          </a:p>
          <a:p>
            <a:pPr lvl="1"/>
            <a:r>
              <a:rPr lang="en-US" dirty="0"/>
              <a:t>Bins</a:t>
            </a:r>
          </a:p>
          <a:p>
            <a:pPr lvl="2"/>
            <a:r>
              <a:rPr lang="en-US" dirty="0"/>
              <a:t>Uneven distribution </a:t>
            </a:r>
          </a:p>
          <a:p>
            <a:pPr lvl="1"/>
            <a:r>
              <a:rPr lang="en-US" dirty="0"/>
              <a:t>Clustering</a:t>
            </a:r>
          </a:p>
          <a:p>
            <a:pPr lvl="2"/>
            <a:r>
              <a:rPr lang="en-US" dirty="0"/>
              <a:t>K-means</a:t>
            </a:r>
          </a:p>
          <a:p>
            <a:pPr lvl="2"/>
            <a:r>
              <a:rPr lang="en-US" dirty="0"/>
              <a:t>Reduce categorical features </a:t>
            </a:r>
          </a:p>
          <a:p>
            <a:pPr lvl="1"/>
            <a:endParaRPr lang="en-QA" dirty="0"/>
          </a:p>
          <a:p>
            <a:pPr marL="450000" lvl="1" indent="0">
              <a:buNone/>
            </a:pPr>
            <a:endParaRPr lang="en-QA" dirty="0"/>
          </a:p>
        </p:txBody>
      </p:sp>
    </p:spTree>
    <p:extLst>
      <p:ext uri="{BB962C8B-B14F-4D97-AF65-F5344CB8AC3E}">
        <p14:creationId xmlns:p14="http://schemas.microsoft.com/office/powerpoint/2010/main" val="368677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FCEB-62FB-790A-1F63-177D443E5A39}"/>
              </a:ext>
            </a:extLst>
          </p:cNvPr>
          <p:cNvSpPr>
            <a:spLocks noGrp="1"/>
          </p:cNvSpPr>
          <p:nvPr>
            <p:ph type="title"/>
          </p:nvPr>
        </p:nvSpPr>
        <p:spPr/>
        <p:txBody>
          <a:bodyPr/>
          <a:lstStyle/>
          <a:p>
            <a:r>
              <a:rPr lang="en-QA" dirty="0"/>
              <a:t>Data Pr</a:t>
            </a:r>
            <a:r>
              <a:rPr lang="en-US" dirty="0" err="1"/>
              <a:t>eprocessing</a:t>
            </a:r>
            <a:endParaRPr lang="en-US" dirty="0"/>
          </a:p>
        </p:txBody>
      </p:sp>
      <p:pic>
        <p:nvPicPr>
          <p:cNvPr id="2052" name="Picture 4">
            <a:extLst>
              <a:ext uri="{FF2B5EF4-FFF2-40B4-BE49-F238E27FC236}">
                <a16:creationId xmlns:a16="http://schemas.microsoft.com/office/drawing/2014/main" id="{C8403A5A-14A9-71B3-7926-FC5655FDC8F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6578" y="2105688"/>
            <a:ext cx="4701087" cy="35744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9E63797-5B4F-3FBA-A920-ECC83023857D}"/>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702667" y="2105688"/>
            <a:ext cx="6236377" cy="357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20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2EDA-3537-4A84-1CE9-C2AB0BD1BA3C}"/>
              </a:ext>
            </a:extLst>
          </p:cNvPr>
          <p:cNvSpPr>
            <a:spLocks noGrp="1"/>
          </p:cNvSpPr>
          <p:nvPr>
            <p:ph type="title"/>
          </p:nvPr>
        </p:nvSpPr>
        <p:spPr/>
        <p:txBody>
          <a:bodyPr/>
          <a:lstStyle/>
          <a:p>
            <a:r>
              <a:rPr lang="en-QA" dirty="0"/>
              <a:t>Model Design</a:t>
            </a:r>
          </a:p>
        </p:txBody>
      </p:sp>
      <p:sp>
        <p:nvSpPr>
          <p:cNvPr id="3" name="Content Placeholder 2">
            <a:extLst>
              <a:ext uri="{FF2B5EF4-FFF2-40B4-BE49-F238E27FC236}">
                <a16:creationId xmlns:a16="http://schemas.microsoft.com/office/drawing/2014/main" id="{4128386A-8380-39CF-0053-BB653EF7F974}"/>
              </a:ext>
            </a:extLst>
          </p:cNvPr>
          <p:cNvSpPr>
            <a:spLocks noGrp="1"/>
          </p:cNvSpPr>
          <p:nvPr>
            <p:ph idx="1"/>
          </p:nvPr>
        </p:nvSpPr>
        <p:spPr>
          <a:xfrm>
            <a:off x="540000" y="1499191"/>
            <a:ext cx="11101136" cy="4809533"/>
          </a:xfrm>
        </p:spPr>
        <p:txBody>
          <a:bodyPr>
            <a:normAutofit/>
          </a:bodyPr>
          <a:lstStyle/>
          <a:p>
            <a:r>
              <a:rPr lang="en-QA" sz="2000" u="sng" dirty="0"/>
              <a:t>Linear Models</a:t>
            </a:r>
          </a:p>
          <a:p>
            <a:pPr lvl="1"/>
            <a:r>
              <a:rPr lang="en-QA" dirty="0"/>
              <a:t>Linear Regression [12], Lasso Regression [3], and Ridge Regression [4].</a:t>
            </a:r>
          </a:p>
          <a:p>
            <a:pPr lvl="1"/>
            <a:endParaRPr lang="en-QA" dirty="0"/>
          </a:p>
          <a:p>
            <a:r>
              <a:rPr lang="en-QA" sz="2000" u="sng" dirty="0"/>
              <a:t>Non-Linear Models</a:t>
            </a:r>
          </a:p>
          <a:p>
            <a:pPr lvl="1"/>
            <a:r>
              <a:rPr lang="en-QA" dirty="0"/>
              <a:t>RandomForestRegressor [2], XGBoostRegressor [5], HistGradientBoostRegressor [7], GradientBoostingRegressor [8]</a:t>
            </a:r>
            <a:r>
              <a:rPr lang="en-US" dirty="0"/>
              <a:t>, </a:t>
            </a:r>
            <a:r>
              <a:rPr lang="en-QA" dirty="0"/>
              <a:t>AdaBoostRegressor [9]</a:t>
            </a:r>
            <a:r>
              <a:rPr lang="en-US" dirty="0"/>
              <a:t> and Support Vector Regressor (SVR) </a:t>
            </a:r>
            <a:r>
              <a:rPr lang="en-QA" dirty="0"/>
              <a:t>[</a:t>
            </a:r>
            <a:r>
              <a:rPr lang="en-US" dirty="0"/>
              <a:t>6</a:t>
            </a:r>
            <a:r>
              <a:rPr lang="en-QA" dirty="0"/>
              <a:t>]</a:t>
            </a:r>
          </a:p>
          <a:p>
            <a:pPr marL="450000" lvl="1" indent="0">
              <a:buNone/>
            </a:pPr>
            <a:endParaRPr lang="en-QA" dirty="0"/>
          </a:p>
          <a:p>
            <a:r>
              <a:rPr lang="en-QA" sz="2000" u="sng" dirty="0"/>
              <a:t>Neural Network Model</a:t>
            </a:r>
          </a:p>
          <a:p>
            <a:pPr lvl="1"/>
            <a:r>
              <a:rPr lang="en-US" dirty="0"/>
              <a:t>One input and output layer, two hidden layers with fine-tuned hyperparameters</a:t>
            </a:r>
            <a:endParaRPr lang="en-QA" dirty="0"/>
          </a:p>
          <a:p>
            <a:pPr marL="450000" lvl="1" indent="0">
              <a:buNone/>
            </a:pPr>
            <a:endParaRPr lang="en-QA" dirty="0"/>
          </a:p>
        </p:txBody>
      </p:sp>
    </p:spTree>
    <p:extLst>
      <p:ext uri="{BB962C8B-B14F-4D97-AF65-F5344CB8AC3E}">
        <p14:creationId xmlns:p14="http://schemas.microsoft.com/office/powerpoint/2010/main" val="37778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01B7-B881-6E52-70B1-1D2559CA0078}"/>
              </a:ext>
            </a:extLst>
          </p:cNvPr>
          <p:cNvSpPr>
            <a:spLocks noGrp="1"/>
          </p:cNvSpPr>
          <p:nvPr>
            <p:ph type="title"/>
          </p:nvPr>
        </p:nvSpPr>
        <p:spPr/>
        <p:txBody>
          <a:bodyPr/>
          <a:lstStyle/>
          <a:p>
            <a:r>
              <a:rPr lang="en-QA" dirty="0"/>
              <a:t>Model Evaluation Metrics</a:t>
            </a:r>
          </a:p>
        </p:txBody>
      </p:sp>
      <p:sp>
        <p:nvSpPr>
          <p:cNvPr id="3" name="Content Placeholder 2">
            <a:extLst>
              <a:ext uri="{FF2B5EF4-FFF2-40B4-BE49-F238E27FC236}">
                <a16:creationId xmlns:a16="http://schemas.microsoft.com/office/drawing/2014/main" id="{8F43C297-38E7-314A-1260-2E64A6616F5E}"/>
              </a:ext>
            </a:extLst>
          </p:cNvPr>
          <p:cNvSpPr>
            <a:spLocks noGrp="1"/>
          </p:cNvSpPr>
          <p:nvPr>
            <p:ph idx="1"/>
          </p:nvPr>
        </p:nvSpPr>
        <p:spPr>
          <a:xfrm>
            <a:off x="540000" y="1892595"/>
            <a:ext cx="11101136" cy="4416129"/>
          </a:xfrm>
        </p:spPr>
        <p:txBody>
          <a:bodyPr/>
          <a:lstStyle/>
          <a:p>
            <a:pPr marL="0" indent="0">
              <a:buNone/>
            </a:pPr>
            <a:endParaRPr lang="en-QA" dirty="0"/>
          </a:p>
          <a:p>
            <a:pPr lvl="1"/>
            <a:r>
              <a:rPr lang="en-QA" dirty="0"/>
              <a:t>Mean Squared Error</a:t>
            </a:r>
            <a:r>
              <a:rPr lang="en-US" dirty="0"/>
              <a:t> (in terms of loss in Neural Network)</a:t>
            </a:r>
            <a:endParaRPr lang="en-QA" dirty="0"/>
          </a:p>
          <a:p>
            <a:pPr marL="450000" lvl="1" indent="0">
              <a:buNone/>
            </a:pPr>
            <a:endParaRPr lang="en-QA" dirty="0"/>
          </a:p>
          <a:p>
            <a:pPr lvl="1"/>
            <a:r>
              <a:rPr lang="en-QA" dirty="0"/>
              <a:t>Root Mean Squared Error</a:t>
            </a:r>
          </a:p>
          <a:p>
            <a:pPr lvl="1"/>
            <a:endParaRPr lang="en-QA" dirty="0"/>
          </a:p>
          <a:p>
            <a:pPr lvl="1"/>
            <a:r>
              <a:rPr lang="en-QA" dirty="0"/>
              <a:t>Mean Absolute Error</a:t>
            </a:r>
          </a:p>
          <a:p>
            <a:pPr lvl="1"/>
            <a:endParaRPr lang="en-QA" dirty="0"/>
          </a:p>
        </p:txBody>
      </p:sp>
    </p:spTree>
    <p:extLst>
      <p:ext uri="{BB962C8B-B14F-4D97-AF65-F5344CB8AC3E}">
        <p14:creationId xmlns:p14="http://schemas.microsoft.com/office/powerpoint/2010/main" val="3188904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1048-20F1-6F56-27EB-2E7D5AE1E424}"/>
              </a:ext>
            </a:extLst>
          </p:cNvPr>
          <p:cNvSpPr>
            <a:spLocks noGrp="1"/>
          </p:cNvSpPr>
          <p:nvPr>
            <p:ph type="title"/>
          </p:nvPr>
        </p:nvSpPr>
        <p:spPr/>
        <p:txBody>
          <a:bodyPr/>
          <a:lstStyle/>
          <a:p>
            <a:r>
              <a:rPr lang="en-QA" dirty="0"/>
              <a:t>Model Evaluation</a:t>
            </a:r>
          </a:p>
        </p:txBody>
      </p:sp>
      <p:sp>
        <p:nvSpPr>
          <p:cNvPr id="3" name="Content Placeholder 2">
            <a:extLst>
              <a:ext uri="{FF2B5EF4-FFF2-40B4-BE49-F238E27FC236}">
                <a16:creationId xmlns:a16="http://schemas.microsoft.com/office/drawing/2014/main" id="{DEA05865-42A5-0B12-0F9A-1A669B93391A}"/>
              </a:ext>
            </a:extLst>
          </p:cNvPr>
          <p:cNvSpPr>
            <a:spLocks noGrp="1"/>
          </p:cNvSpPr>
          <p:nvPr>
            <p:ph idx="1"/>
          </p:nvPr>
        </p:nvSpPr>
        <p:spPr>
          <a:xfrm>
            <a:off x="540000" y="1541721"/>
            <a:ext cx="11101136" cy="4767003"/>
          </a:xfrm>
        </p:spPr>
        <p:txBody>
          <a:bodyPr/>
          <a:lstStyle/>
          <a:p>
            <a:pPr lvl="1"/>
            <a:r>
              <a:rPr lang="en-QA" sz="2000" u="sng" dirty="0"/>
              <a:t>Linear Models</a:t>
            </a:r>
            <a:endParaRPr lang="en-QA" dirty="0"/>
          </a:p>
          <a:p>
            <a:pPr lvl="2"/>
            <a:r>
              <a:rPr lang="en-US" dirty="0"/>
              <a:t>Did </a:t>
            </a:r>
            <a:r>
              <a:rPr lang="en-QA" dirty="0"/>
              <a:t>not perform well on predicting </a:t>
            </a:r>
            <a:r>
              <a:rPr lang="en-US" dirty="0"/>
              <a:t>the delivery ETA </a:t>
            </a:r>
            <a:r>
              <a:rPr lang="en-QA" dirty="0"/>
              <a:t>on this dataset. </a:t>
            </a:r>
          </a:p>
          <a:p>
            <a:pPr marL="810000" lvl="2" indent="0">
              <a:buNone/>
            </a:pPr>
            <a:endParaRPr lang="en-QA" dirty="0"/>
          </a:p>
          <a:p>
            <a:pPr lvl="2"/>
            <a:r>
              <a:rPr lang="en-QA" dirty="0"/>
              <a:t>The best performing Lasso Regression [3] model of the three was chosen to formulate the </a:t>
            </a:r>
            <a:r>
              <a:rPr lang="en-US" dirty="0"/>
              <a:t>model equation in the next slide</a:t>
            </a:r>
          </a:p>
          <a:p>
            <a:pPr lvl="2"/>
            <a:endParaRPr lang="en-US" dirty="0"/>
          </a:p>
          <a:p>
            <a:pPr lvl="2"/>
            <a:r>
              <a:rPr lang="en-US" dirty="0"/>
              <a:t>Results </a:t>
            </a:r>
            <a:r>
              <a:rPr lang="en-QA" dirty="0"/>
              <a:t>are shown in the table</a:t>
            </a:r>
            <a:r>
              <a:rPr lang="en-US" dirty="0"/>
              <a:t> after the next slide</a:t>
            </a:r>
          </a:p>
          <a:p>
            <a:pPr lvl="2"/>
            <a:endParaRPr lang="en-US" dirty="0"/>
          </a:p>
          <a:p>
            <a:pPr lvl="2"/>
            <a:r>
              <a:rPr lang="en-US" dirty="0"/>
              <a:t>Conclusion is non-linear models are preferrable</a:t>
            </a:r>
            <a:endParaRPr lang="en-QA" dirty="0"/>
          </a:p>
          <a:p>
            <a:pPr marL="450000" lvl="1" indent="0">
              <a:buNone/>
            </a:pPr>
            <a:endParaRPr lang="en-QA" dirty="0"/>
          </a:p>
        </p:txBody>
      </p:sp>
    </p:spTree>
    <p:extLst>
      <p:ext uri="{BB962C8B-B14F-4D97-AF65-F5344CB8AC3E}">
        <p14:creationId xmlns:p14="http://schemas.microsoft.com/office/powerpoint/2010/main" val="4040392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E031-856D-70BC-A39C-1A647FC89CDF}"/>
              </a:ext>
            </a:extLst>
          </p:cNvPr>
          <p:cNvSpPr>
            <a:spLocks noGrp="1"/>
          </p:cNvSpPr>
          <p:nvPr>
            <p:ph type="title"/>
          </p:nvPr>
        </p:nvSpPr>
        <p:spPr/>
        <p:txBody>
          <a:bodyPr/>
          <a:lstStyle/>
          <a:p>
            <a:r>
              <a:rPr lang="en-QA" dirty="0"/>
              <a:t>Coefficients for Model Formulation</a:t>
            </a:r>
          </a:p>
        </p:txBody>
      </p:sp>
      <p:sp>
        <p:nvSpPr>
          <p:cNvPr id="3" name="Content Placeholder 2">
            <a:extLst>
              <a:ext uri="{FF2B5EF4-FFF2-40B4-BE49-F238E27FC236}">
                <a16:creationId xmlns:a16="http://schemas.microsoft.com/office/drawing/2014/main" id="{937303F8-F606-E099-0160-5EA2FD075FD3}"/>
              </a:ext>
            </a:extLst>
          </p:cNvPr>
          <p:cNvSpPr>
            <a:spLocks noGrp="1"/>
          </p:cNvSpPr>
          <p:nvPr>
            <p:ph idx="1"/>
          </p:nvPr>
        </p:nvSpPr>
        <p:spPr/>
        <p:txBody>
          <a:bodyPr>
            <a:noAutofit/>
          </a:bodyPr>
          <a:lstStyle/>
          <a:p>
            <a:r>
              <a:rPr lang="en-QA" sz="1100" dirty="0"/>
              <a:t>[0.003653011420601956, 0.001866154049894035, 0.1478753685057152, 0.0490623141365967, 0.004752181513870551, 0.024466915843793808, 0.33448827192901315, 0.10106820578804454, 0.26109260061137096, 0.016284628396457244, -0.014039430824844821, -0.08148398628960292, -0.13908553148300243, -0.05960491809596083, -0.1452745520524844, 0.09853981427034658, -0.21764173056964056, 0.3014933302411122, 0.16157358741491215, 0.24944590324255997, -0.22630091730810645, 0.16112322239855004, -0.1856979362015046, 0.09488495008463457, -0.09345522242424245, 0.02047415571285431, 0.059992887804594885, -0.1343935233878221, 0.08576416195424483, 0.0019418199233979566, 0.121779879074481, -0.052124143828089754, -0.1444405412882857, 0.595643987599396, 0.3379627962785311, -0.07433700384271107, -0.1174594675027641, 0.30766224518449936, 0.006303797807856211, 0.04307479339153727, -0.0017784687687277094, 0.038781106716558794, -0.016585268659483263, -0.08823957719347787, -0.0829625694796958, 0.0, -0.1586680927103278, -0.08184546931941966, 0.04046387744513118, -0.09396913922716796, 0.1556211971589354, -0.30727845860265757, -0.18351134693594812, 0.3131607306514623, -0.13667719081259944, -0.2035758408679297, -0.04215464722297647, -0.34745713409130186, 0.028105772799718442, -0.11918269270807032, 0.050751441918518825, -0.11670790059985132, 0.12134399780353197, 0.028357556791276214, 0.04744407254631359, -0.07324740764830785, -0.14853373346872953, -0.13542516462447038, 0.33562810194318277, 0.17779342014537147, -0.04677064764829697, -0.10372441940757235, 0.051151025357197746, 0.05629300630196202, 0.19865704189886085, 0.03014685894953744, 0.14867437688731233, -0.025033930584788366, -0.23144105672130025, -0.18017330530369843, 0.15764202917489895, 0.1864496764163184, 0.20598101744391709, 0.015507285149036744, -0.1049353407013884, -0.42777432377701485, -0.06547313137111609, -0.07073166760761757, 0.17964931536864728, 0.02948203243712013, 0.01597596568883823, 0.09114619517090485, 0.223489660137472, -0.04363949886913647, -0.10832499987619429, -0.064830059972382, -0.07578621166474181, -0.0991039106861251]</a:t>
            </a:r>
          </a:p>
        </p:txBody>
      </p:sp>
    </p:spTree>
    <p:extLst>
      <p:ext uri="{BB962C8B-B14F-4D97-AF65-F5344CB8AC3E}">
        <p14:creationId xmlns:p14="http://schemas.microsoft.com/office/powerpoint/2010/main" val="413305272"/>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301B27"/>
      </a:dk2>
      <a:lt2>
        <a:srgbClr val="F0F3F3"/>
      </a:lt2>
      <a:accent1>
        <a:srgbClr val="C34D5F"/>
      </a:accent1>
      <a:accent2>
        <a:srgbClr val="B13B7F"/>
      </a:accent2>
      <a:accent3>
        <a:srgbClr val="C34DC2"/>
      </a:accent3>
      <a:accent4>
        <a:srgbClr val="813BB1"/>
      </a:accent4>
      <a:accent5>
        <a:srgbClr val="614DC3"/>
      </a:accent5>
      <a:accent6>
        <a:srgbClr val="3B57B1"/>
      </a:accent6>
      <a:hlink>
        <a:srgbClr val="7C55C6"/>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284</TotalTime>
  <Words>1299</Words>
  <Application>Microsoft Office PowerPoint</Application>
  <PresentationFormat>Widescreen</PresentationFormat>
  <Paragraphs>181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Avenir Next LT Pro</vt:lpstr>
      <vt:lpstr>Bell MT</vt:lpstr>
      <vt:lpstr>Times New Roman</vt:lpstr>
      <vt:lpstr>GlowVTI</vt:lpstr>
      <vt:lpstr>SC3253 (Machine Learning) Project: DoorDash ETA Prediction</vt:lpstr>
      <vt:lpstr>Problem Statement and Objective</vt:lpstr>
      <vt:lpstr>Data Preprocessing</vt:lpstr>
      <vt:lpstr>Data Preprocessing</vt:lpstr>
      <vt:lpstr>Data Preprocessing</vt:lpstr>
      <vt:lpstr>Model Design</vt:lpstr>
      <vt:lpstr>Model Evaluation Metrics</vt:lpstr>
      <vt:lpstr>Model Evaluation</vt:lpstr>
      <vt:lpstr>Coefficients for Model Formulation</vt:lpstr>
      <vt:lpstr>Table – Linear Models</vt:lpstr>
      <vt:lpstr>Model Evaluation</vt:lpstr>
      <vt:lpstr>Table – Non-Linear Models</vt:lpstr>
      <vt:lpstr>Cross Validations</vt:lpstr>
      <vt:lpstr>Learning Curves</vt:lpstr>
      <vt:lpstr>Neural Network Build</vt:lpstr>
      <vt:lpstr>Before Regularization</vt:lpstr>
      <vt:lpstr>Neural Network Build</vt:lpstr>
      <vt:lpstr>After regularization</vt:lpstr>
      <vt:lpstr>Model Evaluation</vt:lpstr>
      <vt:lpstr>Best Model</vt:lpstr>
      <vt:lpstr>Reflection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SC3253 (Machine Learning) Project: DoorDash ETA Prediction</dc:title>
  <dc:creator>kamleshkumar modi</dc:creator>
  <cp:lastModifiedBy>Reynold Jong</cp:lastModifiedBy>
  <cp:revision>29</cp:revision>
  <dcterms:created xsi:type="dcterms:W3CDTF">2024-08-01T04:25:54Z</dcterms:created>
  <dcterms:modified xsi:type="dcterms:W3CDTF">2024-08-01T22:56:31Z</dcterms:modified>
</cp:coreProperties>
</file>