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Brittany" charset="1" panose="00000000000000000000"/>
      <p:regular r:id="rId12"/>
    </p:embeddedFont>
    <p:embeddedFont>
      <p:font typeface="Canva Sans" charset="1" panose="020B0503030501040103"/>
      <p:regular r:id="rId13"/>
    </p:embeddedFont>
    <p:embeddedFont>
      <p:font typeface="Canva Sans Bold" charset="1" panose="020B0803030501040103"/>
      <p:regular r:id="rId14"/>
    </p:embeddedFont>
    <p:embeddedFont>
      <p:font typeface="Canva Sans Italics" charset="1" panose="020B0503030501040103"/>
      <p:regular r:id="rId15"/>
    </p:embeddedFont>
    <p:embeddedFont>
      <p:font typeface="Canva Sans Bold Italics" charset="1" panose="020B0803030501040103"/>
      <p:regular r:id="rId16"/>
    </p:embeddedFont>
    <p:embeddedFont>
      <p:font typeface="Canva Sans Medium" charset="1" panose="020B0603030501040103"/>
      <p:regular r:id="rId17"/>
    </p:embeddedFont>
    <p:embeddedFont>
      <p:font typeface="Canva Sans Medium Italics" charset="1" panose="020B06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16" Target="../media/image18.png" Type="http://schemas.openxmlformats.org/officeDocument/2006/relationships/image"/><Relationship Id="rId17" Target="../media/image19.svg" Type="http://schemas.openxmlformats.org/officeDocument/2006/relationships/image"/><Relationship Id="rId18" Target="../media/image20.png" Type="http://schemas.openxmlformats.org/officeDocument/2006/relationships/image"/><Relationship Id="rId19" Target="../media/image21.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svg" Type="http://schemas.openxmlformats.org/officeDocument/2006/relationships/image"/><Relationship Id="rId11" Target="../media/image31.png" Type="http://schemas.openxmlformats.org/officeDocument/2006/relationships/image"/><Relationship Id="rId12" Target="../media/image32.svg" Type="http://schemas.openxmlformats.org/officeDocument/2006/relationships/image"/><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82027" y="3569948"/>
            <a:ext cx="14275988" cy="1870076"/>
          </a:xfrm>
          <a:prstGeom prst="rect">
            <a:avLst/>
          </a:prstGeom>
        </p:spPr>
        <p:txBody>
          <a:bodyPr anchor="t" rtlCol="false" tIns="0" lIns="0" bIns="0" rIns="0">
            <a:spAutoFit/>
          </a:bodyPr>
          <a:lstStyle/>
          <a:p>
            <a:pPr algn="ctr">
              <a:lnSpc>
                <a:spcPts val="14000"/>
              </a:lnSpc>
            </a:pPr>
            <a:r>
              <a:rPr lang="en-US" sz="14000">
                <a:solidFill>
                  <a:srgbClr val="000000"/>
                </a:solidFill>
                <a:latin typeface="Montserrat Classic Bold"/>
              </a:rPr>
              <a:t>CALCULATOR</a:t>
            </a:r>
          </a:p>
        </p:txBody>
      </p:sp>
      <p:grpSp>
        <p:nvGrpSpPr>
          <p:cNvPr name="Group 3" id="3"/>
          <p:cNvGrpSpPr/>
          <p:nvPr/>
        </p:nvGrpSpPr>
        <p:grpSpPr>
          <a:xfrm rot="0">
            <a:off x="2014170" y="2171700"/>
            <a:ext cx="5469649" cy="546964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70D29">
                <a:alpha val="93725"/>
              </a:srgbClr>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7483819" y="-44566"/>
            <a:ext cx="9235063" cy="2009775"/>
          </a:xfrm>
          <a:prstGeom prst="rect">
            <a:avLst/>
          </a:prstGeom>
        </p:spPr>
        <p:txBody>
          <a:bodyPr anchor="t" rtlCol="false" tIns="0" lIns="0" bIns="0" rIns="0">
            <a:spAutoFit/>
          </a:bodyPr>
          <a:lstStyle/>
          <a:p>
            <a:pPr algn="ctr">
              <a:lnSpc>
                <a:spcPts val="15000"/>
              </a:lnSpc>
            </a:pPr>
            <a:r>
              <a:rPr lang="en-US" sz="15000">
                <a:solidFill>
                  <a:srgbClr val="070D29"/>
                </a:solidFill>
                <a:latin typeface="Montserrat Classic"/>
              </a:rPr>
              <a:t>File Hash </a:t>
            </a:r>
          </a:p>
        </p:txBody>
      </p:sp>
      <p:sp>
        <p:nvSpPr>
          <p:cNvPr name="TextBox 7" id="7"/>
          <p:cNvSpPr txBox="true"/>
          <p:nvPr/>
        </p:nvSpPr>
        <p:spPr>
          <a:xfrm rot="0">
            <a:off x="2260610" y="3569948"/>
            <a:ext cx="12918822" cy="1870076"/>
          </a:xfrm>
          <a:prstGeom prst="rect">
            <a:avLst/>
          </a:prstGeom>
        </p:spPr>
        <p:txBody>
          <a:bodyPr anchor="t" rtlCol="false" tIns="0" lIns="0" bIns="0" rIns="0">
            <a:spAutoFit/>
          </a:bodyPr>
          <a:lstStyle/>
          <a:p>
            <a:pPr algn="ctr">
              <a:lnSpc>
                <a:spcPts val="14000"/>
              </a:lnSpc>
            </a:pPr>
            <a:r>
              <a:rPr lang="en-US" sz="14000">
                <a:solidFill>
                  <a:srgbClr val="FFFFFF">
                    <a:alpha val="67843"/>
                  </a:srgbClr>
                </a:solidFill>
                <a:latin typeface="Montserrat Classic Bold"/>
              </a:rPr>
              <a:t>CALCULATOR</a:t>
            </a:r>
          </a:p>
        </p:txBody>
      </p:sp>
      <p:sp>
        <p:nvSpPr>
          <p:cNvPr name="TextBox 8" id="8"/>
          <p:cNvSpPr txBox="true"/>
          <p:nvPr/>
        </p:nvSpPr>
        <p:spPr>
          <a:xfrm rot="0">
            <a:off x="5386234" y="5556134"/>
            <a:ext cx="7182157" cy="860425"/>
          </a:xfrm>
          <a:prstGeom prst="rect">
            <a:avLst/>
          </a:prstGeom>
        </p:spPr>
        <p:txBody>
          <a:bodyPr anchor="t" rtlCol="false" tIns="0" lIns="0" bIns="0" rIns="0">
            <a:spAutoFit/>
          </a:bodyPr>
          <a:lstStyle/>
          <a:p>
            <a:pPr algn="ctr">
              <a:lnSpc>
                <a:spcPts val="3499"/>
              </a:lnSpc>
            </a:pPr>
            <a:r>
              <a:rPr lang="en-US" sz="2499" spc="124">
                <a:solidFill>
                  <a:srgbClr val="FFFFFF"/>
                </a:solidFill>
                <a:latin typeface="Montserrat Classic"/>
              </a:rPr>
              <a:t>CRYPT</a:t>
            </a:r>
            <a:r>
              <a:rPr lang="en-US" sz="2499" spc="124">
                <a:solidFill>
                  <a:srgbClr val="000000"/>
                </a:solidFill>
                <a:latin typeface="Montserrat Classic"/>
              </a:rPr>
              <a:t>OGRAPHY AND NETWORK SECURITY</a:t>
            </a:r>
          </a:p>
        </p:txBody>
      </p:sp>
      <p:sp>
        <p:nvSpPr>
          <p:cNvPr name="TextBox 9" id="9"/>
          <p:cNvSpPr txBox="true"/>
          <p:nvPr/>
        </p:nvSpPr>
        <p:spPr>
          <a:xfrm rot="0">
            <a:off x="11208166" y="6578484"/>
            <a:ext cx="6051134" cy="1096293"/>
          </a:xfrm>
          <a:prstGeom prst="rect">
            <a:avLst/>
          </a:prstGeom>
        </p:spPr>
        <p:txBody>
          <a:bodyPr anchor="t" rtlCol="false" tIns="0" lIns="0" bIns="0" rIns="0">
            <a:spAutoFit/>
          </a:bodyPr>
          <a:lstStyle/>
          <a:p>
            <a:pPr algn="ctr">
              <a:lnSpc>
                <a:spcPts val="8256"/>
              </a:lnSpc>
            </a:pPr>
            <a:r>
              <a:rPr lang="en-US" sz="8256">
                <a:solidFill>
                  <a:srgbClr val="070D29"/>
                </a:solidFill>
                <a:latin typeface="Brittany Bold"/>
              </a:rPr>
              <a:t>team members </a:t>
            </a:r>
          </a:p>
        </p:txBody>
      </p:sp>
      <p:sp>
        <p:nvSpPr>
          <p:cNvPr name="TextBox 10" id="10"/>
          <p:cNvSpPr txBox="true"/>
          <p:nvPr/>
        </p:nvSpPr>
        <p:spPr>
          <a:xfrm rot="0">
            <a:off x="9144000" y="8096252"/>
            <a:ext cx="9294978" cy="1921118"/>
          </a:xfrm>
          <a:prstGeom prst="rect">
            <a:avLst/>
          </a:prstGeom>
        </p:spPr>
        <p:txBody>
          <a:bodyPr anchor="t" rtlCol="false" tIns="0" lIns="0" bIns="0" rIns="0">
            <a:spAutoFit/>
          </a:bodyPr>
          <a:lstStyle/>
          <a:p>
            <a:pPr algn="ctr">
              <a:lnSpc>
                <a:spcPts val="3808"/>
              </a:lnSpc>
            </a:pPr>
            <a:r>
              <a:rPr lang="en-US" sz="2720" spc="136">
                <a:solidFill>
                  <a:srgbClr val="070D29"/>
                </a:solidFill>
                <a:latin typeface="Montserrat Classic"/>
              </a:rPr>
              <a:t> B Pavithra - BU21CSEN0101991</a:t>
            </a:r>
          </a:p>
          <a:p>
            <a:pPr algn="ctr">
              <a:lnSpc>
                <a:spcPts val="3808"/>
              </a:lnSpc>
            </a:pPr>
            <a:r>
              <a:rPr lang="en-US" sz="2720" spc="136">
                <a:solidFill>
                  <a:srgbClr val="070D29"/>
                </a:solidFill>
                <a:latin typeface="Montserrat Classic"/>
              </a:rPr>
              <a:t>             Nikith Kumar K -   BU21CSEN0101990           </a:t>
            </a:r>
          </a:p>
          <a:p>
            <a:pPr algn="ctr">
              <a:lnSpc>
                <a:spcPts val="3808"/>
              </a:lnSpc>
            </a:pPr>
            <a:r>
              <a:rPr lang="en-US" sz="2720" spc="136">
                <a:solidFill>
                  <a:srgbClr val="070D29"/>
                </a:solidFill>
                <a:latin typeface="Montserrat Classic"/>
              </a:rPr>
              <a:t>             Chaitanyasree D -  BU21CSEN0102155</a:t>
            </a:r>
          </a:p>
          <a:p>
            <a:pPr algn="ctr">
              <a:lnSpc>
                <a:spcPts val="3808"/>
              </a:lnSpc>
            </a:pPr>
            <a:r>
              <a:rPr lang="en-US" sz="2720" spc="136">
                <a:solidFill>
                  <a:srgbClr val="070D29"/>
                </a:solidFill>
                <a:latin typeface="Montserrat Classic"/>
              </a:rPr>
              <a:t>Manish R - BU21CSEN0102079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94219" y="2041526"/>
            <a:ext cx="12186327" cy="3101974"/>
          </a:xfrm>
          <a:custGeom>
            <a:avLst/>
            <a:gdLst/>
            <a:ahLst/>
            <a:cxnLst/>
            <a:rect r="r" b="b" t="t" l="l"/>
            <a:pathLst>
              <a:path h="3101974" w="12186327">
                <a:moveTo>
                  <a:pt x="0" y="0"/>
                </a:moveTo>
                <a:lnTo>
                  <a:pt x="12186328" y="0"/>
                </a:lnTo>
                <a:lnTo>
                  <a:pt x="12186328" y="3101974"/>
                </a:lnTo>
                <a:lnTo>
                  <a:pt x="0" y="31019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5234872"/>
            <a:ext cx="8354077" cy="1508739"/>
          </a:xfrm>
          <a:prstGeom prst="rect">
            <a:avLst/>
          </a:prstGeom>
        </p:spPr>
        <p:txBody>
          <a:bodyPr anchor="t" rtlCol="false" tIns="0" lIns="0" bIns="0" rIns="0">
            <a:spAutoFit/>
          </a:bodyPr>
          <a:lstStyle/>
          <a:p>
            <a:pPr>
              <a:lnSpc>
                <a:spcPts val="11399"/>
              </a:lnSpc>
            </a:pPr>
            <a:r>
              <a:rPr lang="en-US" sz="11399">
                <a:solidFill>
                  <a:srgbClr val="070D29"/>
                </a:solidFill>
                <a:latin typeface="Montserrat Classic Bold"/>
              </a:rPr>
              <a:t>CONTENTS</a:t>
            </a:r>
          </a:p>
        </p:txBody>
      </p:sp>
      <p:sp>
        <p:nvSpPr>
          <p:cNvPr name="TextBox 3" id="3"/>
          <p:cNvSpPr txBox="true"/>
          <p:nvPr/>
        </p:nvSpPr>
        <p:spPr>
          <a:xfrm rot="0">
            <a:off x="1698141" y="3276489"/>
            <a:ext cx="5703935" cy="1867011"/>
          </a:xfrm>
          <a:prstGeom prst="rect">
            <a:avLst/>
          </a:prstGeom>
        </p:spPr>
        <p:txBody>
          <a:bodyPr anchor="t" rtlCol="false" tIns="0" lIns="0" bIns="0" rIns="0">
            <a:spAutoFit/>
          </a:bodyPr>
          <a:lstStyle/>
          <a:p>
            <a:pPr>
              <a:lnSpc>
                <a:spcPts val="14203"/>
              </a:lnSpc>
            </a:pPr>
            <a:r>
              <a:rPr lang="en-US" sz="13399">
                <a:solidFill>
                  <a:srgbClr val="070D29"/>
                </a:solidFill>
                <a:latin typeface="Brittany Bold"/>
              </a:rPr>
              <a:t>Table of</a:t>
            </a:r>
          </a:p>
        </p:txBody>
      </p:sp>
      <p:sp>
        <p:nvSpPr>
          <p:cNvPr name="TextBox 4" id="4"/>
          <p:cNvSpPr txBox="true"/>
          <p:nvPr/>
        </p:nvSpPr>
        <p:spPr>
          <a:xfrm rot="0">
            <a:off x="8911504" y="828675"/>
            <a:ext cx="991195" cy="1257300"/>
          </a:xfrm>
          <a:prstGeom prst="rect">
            <a:avLst/>
          </a:prstGeom>
        </p:spPr>
        <p:txBody>
          <a:bodyPr anchor="t" rtlCol="false" tIns="0" lIns="0" bIns="0" rIns="0">
            <a:spAutoFit/>
          </a:bodyPr>
          <a:lstStyle/>
          <a:p>
            <a:pPr algn="ctr">
              <a:lnSpc>
                <a:spcPts val="10499"/>
              </a:lnSpc>
              <a:spcBef>
                <a:spcPct val="0"/>
              </a:spcBef>
            </a:pPr>
            <a:r>
              <a:rPr lang="en-US" sz="6999">
                <a:solidFill>
                  <a:srgbClr val="000000"/>
                </a:solidFill>
                <a:latin typeface="Montserrat Classic Bold"/>
              </a:rPr>
              <a:t>01</a:t>
            </a:r>
          </a:p>
        </p:txBody>
      </p:sp>
      <p:grpSp>
        <p:nvGrpSpPr>
          <p:cNvPr name="Group 5" id="5"/>
          <p:cNvGrpSpPr/>
          <p:nvPr/>
        </p:nvGrpSpPr>
        <p:grpSpPr>
          <a:xfrm rot="-1330815">
            <a:off x="9529554" y="0"/>
            <a:ext cx="9235941" cy="10287000"/>
            <a:chOff x="0" y="0"/>
            <a:chExt cx="2432511" cy="2709333"/>
          </a:xfrm>
        </p:grpSpPr>
        <p:sp>
          <p:nvSpPr>
            <p:cNvPr name="Freeform 6" id="6"/>
            <p:cNvSpPr/>
            <p:nvPr/>
          </p:nvSpPr>
          <p:spPr>
            <a:xfrm flipH="false" flipV="false" rot="0">
              <a:off x="0" y="0"/>
              <a:ext cx="2432511" cy="2709333"/>
            </a:xfrm>
            <a:custGeom>
              <a:avLst/>
              <a:gdLst/>
              <a:ahLst/>
              <a:cxnLst/>
              <a:rect r="r" b="b" t="t" l="l"/>
              <a:pathLst>
                <a:path h="2709333" w="2432511">
                  <a:moveTo>
                    <a:pt x="0" y="0"/>
                  </a:moveTo>
                  <a:lnTo>
                    <a:pt x="2432511" y="0"/>
                  </a:lnTo>
                  <a:lnTo>
                    <a:pt x="2432511" y="2709333"/>
                  </a:lnTo>
                  <a:lnTo>
                    <a:pt x="0" y="2709333"/>
                  </a:lnTo>
                  <a:close/>
                </a:path>
              </a:pathLst>
            </a:custGeom>
            <a:solidFill>
              <a:srgbClr val="070D29"/>
            </a:solidFill>
          </p:spPr>
        </p:sp>
        <p:sp>
          <p:nvSpPr>
            <p:cNvPr name="TextBox 7" id="7"/>
            <p:cNvSpPr txBox="true"/>
            <p:nvPr/>
          </p:nvSpPr>
          <p:spPr>
            <a:xfrm>
              <a:off x="0" y="-152400"/>
              <a:ext cx="2432511" cy="2861733"/>
            </a:xfrm>
            <a:prstGeom prst="rect">
              <a:avLst/>
            </a:prstGeom>
          </p:spPr>
          <p:txBody>
            <a:bodyPr anchor="ctr" rtlCol="false" tIns="50800" lIns="50800" bIns="50800" rIns="50800"/>
            <a:lstStyle/>
            <a:p>
              <a:pPr algn="ctr">
                <a:lnSpc>
                  <a:spcPts val="3837"/>
                </a:lnSpc>
              </a:pPr>
            </a:p>
          </p:txBody>
        </p:sp>
      </p:grpSp>
      <p:grpSp>
        <p:nvGrpSpPr>
          <p:cNvPr name="Group 8" id="8"/>
          <p:cNvGrpSpPr/>
          <p:nvPr/>
        </p:nvGrpSpPr>
        <p:grpSpPr>
          <a:xfrm rot="0">
            <a:off x="8793881" y="977665"/>
            <a:ext cx="5353644" cy="1159345"/>
            <a:chOff x="0" y="0"/>
            <a:chExt cx="7138192" cy="1545794"/>
          </a:xfrm>
        </p:grpSpPr>
        <p:sp>
          <p:nvSpPr>
            <p:cNvPr name="TextBox 9" id="9"/>
            <p:cNvSpPr txBox="true"/>
            <p:nvPr/>
          </p:nvSpPr>
          <p:spPr>
            <a:xfrm rot="0">
              <a:off x="0" y="-63931"/>
              <a:ext cx="2005915" cy="1609725"/>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FFFFFF"/>
                  </a:solidFill>
                  <a:latin typeface="Montserrat Classic Bold"/>
                </a:rPr>
                <a:t>01</a:t>
              </a:r>
            </a:p>
          </p:txBody>
        </p:sp>
        <p:sp>
          <p:nvSpPr>
            <p:cNvPr name="TextBox 10" id="10"/>
            <p:cNvSpPr txBox="true"/>
            <p:nvPr/>
          </p:nvSpPr>
          <p:spPr>
            <a:xfrm rot="0">
              <a:off x="2360595" y="-95250"/>
              <a:ext cx="4777597" cy="704850"/>
            </a:xfrm>
            <a:prstGeom prst="rect">
              <a:avLst/>
            </a:prstGeom>
          </p:spPr>
          <p:txBody>
            <a:bodyPr anchor="t" rtlCol="false" tIns="0" lIns="0" bIns="0" rIns="0">
              <a:spAutoFit/>
            </a:bodyPr>
            <a:lstStyle/>
            <a:p>
              <a:pPr algn="l" marL="0" indent="0" lvl="1">
                <a:lnSpc>
                  <a:spcPts val="4500"/>
                </a:lnSpc>
                <a:spcBef>
                  <a:spcPct val="0"/>
                </a:spcBef>
              </a:pPr>
              <a:r>
                <a:rPr lang="en-US" sz="3000">
                  <a:solidFill>
                    <a:srgbClr val="FFFFFF"/>
                  </a:solidFill>
                  <a:latin typeface="Montserrat Classic Bold"/>
                </a:rPr>
                <a:t>INTRODUCTION</a:t>
              </a:r>
            </a:p>
          </p:txBody>
        </p:sp>
        <p:sp>
          <p:nvSpPr>
            <p:cNvPr name="TextBox 11" id="11"/>
            <p:cNvSpPr txBox="true"/>
            <p:nvPr/>
          </p:nvSpPr>
          <p:spPr>
            <a:xfrm rot="0">
              <a:off x="2321349" y="762196"/>
              <a:ext cx="4816843" cy="449792"/>
            </a:xfrm>
            <a:prstGeom prst="rect">
              <a:avLst/>
            </a:prstGeom>
          </p:spPr>
          <p:txBody>
            <a:bodyPr anchor="t" rtlCol="false" tIns="0" lIns="0" bIns="0" rIns="0">
              <a:spAutoFit/>
            </a:bodyPr>
            <a:lstStyle/>
            <a:p>
              <a:pPr algn="l" marL="0" indent="0" lvl="0">
                <a:lnSpc>
                  <a:spcPts val="2800"/>
                </a:lnSpc>
              </a:pPr>
              <a:r>
                <a:rPr lang="en-US" sz="2000">
                  <a:solidFill>
                    <a:srgbClr val="FFFFFF"/>
                  </a:solidFill>
                  <a:latin typeface="Montserrat Classic"/>
                </a:rPr>
                <a:t>About our Project</a:t>
              </a:r>
            </a:p>
          </p:txBody>
        </p:sp>
      </p:grpSp>
      <p:grpSp>
        <p:nvGrpSpPr>
          <p:cNvPr name="Group 12" id="12"/>
          <p:cNvGrpSpPr/>
          <p:nvPr/>
        </p:nvGrpSpPr>
        <p:grpSpPr>
          <a:xfrm rot="0">
            <a:off x="9567979" y="2613713"/>
            <a:ext cx="6090029" cy="1261415"/>
            <a:chOff x="0" y="0"/>
            <a:chExt cx="8120038" cy="1681887"/>
          </a:xfrm>
        </p:grpSpPr>
        <p:sp>
          <p:nvSpPr>
            <p:cNvPr name="TextBox 13" id="13"/>
            <p:cNvSpPr txBox="true"/>
            <p:nvPr/>
          </p:nvSpPr>
          <p:spPr>
            <a:xfrm rot="0">
              <a:off x="0" y="-63931"/>
              <a:ext cx="2281825" cy="1609725"/>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FFFFFF"/>
                  </a:solidFill>
                  <a:latin typeface="Montserrat Classic Bold"/>
                </a:rPr>
                <a:t>02</a:t>
              </a:r>
            </a:p>
          </p:txBody>
        </p:sp>
        <p:sp>
          <p:nvSpPr>
            <p:cNvPr name="TextBox 14" id="14"/>
            <p:cNvSpPr txBox="true"/>
            <p:nvPr/>
          </p:nvSpPr>
          <p:spPr>
            <a:xfrm rot="0">
              <a:off x="2685291" y="-95250"/>
              <a:ext cx="5434747" cy="704850"/>
            </a:xfrm>
            <a:prstGeom prst="rect">
              <a:avLst/>
            </a:prstGeom>
          </p:spPr>
          <p:txBody>
            <a:bodyPr anchor="t" rtlCol="false" tIns="0" lIns="0" bIns="0" rIns="0">
              <a:spAutoFit/>
            </a:bodyPr>
            <a:lstStyle/>
            <a:p>
              <a:pPr algn="l" marL="0" indent="0" lvl="1">
                <a:lnSpc>
                  <a:spcPts val="4500"/>
                </a:lnSpc>
                <a:spcBef>
                  <a:spcPct val="0"/>
                </a:spcBef>
              </a:pPr>
              <a:r>
                <a:rPr lang="en-US" sz="3000">
                  <a:solidFill>
                    <a:srgbClr val="FFFFFF"/>
                  </a:solidFill>
                  <a:latin typeface="Montserrat Classic Bold"/>
                </a:rPr>
                <a:t>Project</a:t>
              </a:r>
            </a:p>
          </p:txBody>
        </p:sp>
        <p:sp>
          <p:nvSpPr>
            <p:cNvPr name="TextBox 15" id="15"/>
            <p:cNvSpPr txBox="true"/>
            <p:nvPr/>
          </p:nvSpPr>
          <p:spPr>
            <a:xfrm rot="0">
              <a:off x="2640646" y="762196"/>
              <a:ext cx="5479392" cy="919692"/>
            </a:xfrm>
            <a:prstGeom prst="rect">
              <a:avLst/>
            </a:prstGeom>
          </p:spPr>
          <p:txBody>
            <a:bodyPr anchor="t" rtlCol="false" tIns="0" lIns="0" bIns="0" rIns="0">
              <a:spAutoFit/>
            </a:bodyPr>
            <a:lstStyle/>
            <a:p>
              <a:pPr algn="l" marL="0" indent="0" lvl="0">
                <a:lnSpc>
                  <a:spcPts val="2800"/>
                </a:lnSpc>
              </a:pPr>
              <a:r>
                <a:rPr lang="en-US" sz="2000">
                  <a:solidFill>
                    <a:srgbClr val="FFFFFF"/>
                  </a:solidFill>
                  <a:latin typeface="Montserrat Classic"/>
                </a:rPr>
                <a:t>Encryption, Hashing Algorithm, Block diagram of algorithm</a:t>
              </a:r>
            </a:p>
          </p:txBody>
        </p:sp>
      </p:grpSp>
      <p:grpSp>
        <p:nvGrpSpPr>
          <p:cNvPr name="Group 16" id="16"/>
          <p:cNvGrpSpPr/>
          <p:nvPr/>
        </p:nvGrpSpPr>
        <p:grpSpPr>
          <a:xfrm rot="0">
            <a:off x="10675486" y="4563827"/>
            <a:ext cx="5353644" cy="1159345"/>
            <a:chOff x="0" y="0"/>
            <a:chExt cx="7138192" cy="1545794"/>
          </a:xfrm>
        </p:grpSpPr>
        <p:sp>
          <p:nvSpPr>
            <p:cNvPr name="TextBox 17" id="17"/>
            <p:cNvSpPr txBox="true"/>
            <p:nvPr/>
          </p:nvSpPr>
          <p:spPr>
            <a:xfrm rot="0">
              <a:off x="0" y="-63931"/>
              <a:ext cx="2005915" cy="1609725"/>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FFFFFF"/>
                  </a:solidFill>
                  <a:latin typeface="Montserrat Classic Bold"/>
                </a:rPr>
                <a:t>03</a:t>
              </a:r>
            </a:p>
          </p:txBody>
        </p:sp>
        <p:sp>
          <p:nvSpPr>
            <p:cNvPr name="TextBox 18" id="18"/>
            <p:cNvSpPr txBox="true"/>
            <p:nvPr/>
          </p:nvSpPr>
          <p:spPr>
            <a:xfrm rot="0">
              <a:off x="2360595" y="-95250"/>
              <a:ext cx="4777597" cy="704850"/>
            </a:xfrm>
            <a:prstGeom prst="rect">
              <a:avLst/>
            </a:prstGeom>
          </p:spPr>
          <p:txBody>
            <a:bodyPr anchor="t" rtlCol="false" tIns="0" lIns="0" bIns="0" rIns="0">
              <a:spAutoFit/>
            </a:bodyPr>
            <a:lstStyle/>
            <a:p>
              <a:pPr algn="l" marL="0" indent="0" lvl="1">
                <a:lnSpc>
                  <a:spcPts val="4500"/>
                </a:lnSpc>
                <a:spcBef>
                  <a:spcPct val="0"/>
                </a:spcBef>
              </a:pPr>
              <a:r>
                <a:rPr lang="en-US" sz="3000">
                  <a:solidFill>
                    <a:srgbClr val="FFFFFF"/>
                  </a:solidFill>
                  <a:latin typeface="Montserrat Classic Bold"/>
                </a:rPr>
                <a:t>Requirements</a:t>
              </a:r>
            </a:p>
          </p:txBody>
        </p:sp>
        <p:sp>
          <p:nvSpPr>
            <p:cNvPr name="TextBox 19" id="19"/>
            <p:cNvSpPr txBox="true"/>
            <p:nvPr/>
          </p:nvSpPr>
          <p:spPr>
            <a:xfrm rot="0">
              <a:off x="2321349" y="762196"/>
              <a:ext cx="4816843" cy="449792"/>
            </a:xfrm>
            <a:prstGeom prst="rect">
              <a:avLst/>
            </a:prstGeom>
          </p:spPr>
          <p:txBody>
            <a:bodyPr anchor="t" rtlCol="false" tIns="0" lIns="0" bIns="0" rIns="0">
              <a:spAutoFit/>
            </a:bodyPr>
            <a:lstStyle/>
            <a:p>
              <a:pPr algn="l" marL="0" indent="0" lvl="0">
                <a:lnSpc>
                  <a:spcPts val="2800"/>
                </a:lnSpc>
              </a:pPr>
              <a:r>
                <a:rPr lang="en-US" sz="2000">
                  <a:solidFill>
                    <a:srgbClr val="FFFFFF"/>
                  </a:solidFill>
                  <a:latin typeface="Montserrat Classic"/>
                </a:rPr>
                <a:t>Hardware and Software</a:t>
              </a:r>
            </a:p>
          </p:txBody>
        </p:sp>
      </p:grpSp>
      <p:grpSp>
        <p:nvGrpSpPr>
          <p:cNvPr name="Group 20" id="20"/>
          <p:cNvGrpSpPr/>
          <p:nvPr/>
        </p:nvGrpSpPr>
        <p:grpSpPr>
          <a:xfrm rot="0">
            <a:off x="11604591" y="6165809"/>
            <a:ext cx="5353644" cy="1261415"/>
            <a:chOff x="0" y="0"/>
            <a:chExt cx="7138192" cy="1681887"/>
          </a:xfrm>
        </p:grpSpPr>
        <p:sp>
          <p:nvSpPr>
            <p:cNvPr name="TextBox 21" id="21"/>
            <p:cNvSpPr txBox="true"/>
            <p:nvPr/>
          </p:nvSpPr>
          <p:spPr>
            <a:xfrm rot="0">
              <a:off x="0" y="-63931"/>
              <a:ext cx="2005915" cy="1609725"/>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FFFFFF"/>
                  </a:solidFill>
                  <a:latin typeface="Montserrat Classic Bold"/>
                </a:rPr>
                <a:t>04</a:t>
              </a:r>
            </a:p>
          </p:txBody>
        </p:sp>
        <p:sp>
          <p:nvSpPr>
            <p:cNvPr name="TextBox 22" id="22"/>
            <p:cNvSpPr txBox="true"/>
            <p:nvPr/>
          </p:nvSpPr>
          <p:spPr>
            <a:xfrm rot="0">
              <a:off x="2360595" y="-95250"/>
              <a:ext cx="4777597" cy="704850"/>
            </a:xfrm>
            <a:prstGeom prst="rect">
              <a:avLst/>
            </a:prstGeom>
          </p:spPr>
          <p:txBody>
            <a:bodyPr anchor="t" rtlCol="false" tIns="0" lIns="0" bIns="0" rIns="0">
              <a:spAutoFit/>
            </a:bodyPr>
            <a:lstStyle/>
            <a:p>
              <a:pPr algn="l" marL="0" indent="0" lvl="1">
                <a:lnSpc>
                  <a:spcPts val="4500"/>
                </a:lnSpc>
                <a:spcBef>
                  <a:spcPct val="0"/>
                </a:spcBef>
              </a:pPr>
              <a:r>
                <a:rPr lang="en-US" sz="3000">
                  <a:solidFill>
                    <a:srgbClr val="FFFFFF"/>
                  </a:solidFill>
                  <a:latin typeface="Montserrat Classic Bold"/>
                </a:rPr>
                <a:t>Pros And Cons</a:t>
              </a:r>
            </a:p>
          </p:txBody>
        </p:sp>
        <p:sp>
          <p:nvSpPr>
            <p:cNvPr name="TextBox 23" id="23"/>
            <p:cNvSpPr txBox="true"/>
            <p:nvPr/>
          </p:nvSpPr>
          <p:spPr>
            <a:xfrm rot="0">
              <a:off x="2321349" y="762196"/>
              <a:ext cx="4816843" cy="919692"/>
            </a:xfrm>
            <a:prstGeom prst="rect">
              <a:avLst/>
            </a:prstGeom>
          </p:spPr>
          <p:txBody>
            <a:bodyPr anchor="t" rtlCol="false" tIns="0" lIns="0" bIns="0" rIns="0">
              <a:spAutoFit/>
            </a:bodyPr>
            <a:lstStyle/>
            <a:p>
              <a:pPr algn="l" marL="0" indent="0" lvl="0">
                <a:lnSpc>
                  <a:spcPts val="2800"/>
                </a:lnSpc>
              </a:pPr>
              <a:r>
                <a:rPr lang="en-US" sz="2000">
                  <a:solidFill>
                    <a:srgbClr val="FFFFFF"/>
                  </a:solidFill>
                  <a:latin typeface="Montserrat Classic"/>
                </a:rPr>
                <a:t>About the algorithm used in the project</a:t>
              </a:r>
            </a:p>
          </p:txBody>
        </p:sp>
      </p:grpSp>
      <p:grpSp>
        <p:nvGrpSpPr>
          <p:cNvPr name="Group 24" id="24"/>
          <p:cNvGrpSpPr/>
          <p:nvPr/>
        </p:nvGrpSpPr>
        <p:grpSpPr>
          <a:xfrm rot="0">
            <a:off x="12579521" y="7865374"/>
            <a:ext cx="5353644" cy="1261415"/>
            <a:chOff x="0" y="0"/>
            <a:chExt cx="7138192" cy="1681887"/>
          </a:xfrm>
        </p:grpSpPr>
        <p:sp>
          <p:nvSpPr>
            <p:cNvPr name="TextBox 25" id="25"/>
            <p:cNvSpPr txBox="true"/>
            <p:nvPr/>
          </p:nvSpPr>
          <p:spPr>
            <a:xfrm rot="0">
              <a:off x="0" y="-63931"/>
              <a:ext cx="2005915" cy="1609725"/>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FFFFFF"/>
                  </a:solidFill>
                  <a:latin typeface="Montserrat Classic Bold"/>
                </a:rPr>
                <a:t>05</a:t>
              </a:r>
            </a:p>
          </p:txBody>
        </p:sp>
        <p:sp>
          <p:nvSpPr>
            <p:cNvPr name="TextBox 26" id="26"/>
            <p:cNvSpPr txBox="true"/>
            <p:nvPr/>
          </p:nvSpPr>
          <p:spPr>
            <a:xfrm rot="0">
              <a:off x="2360595" y="-95250"/>
              <a:ext cx="4777597" cy="704850"/>
            </a:xfrm>
            <a:prstGeom prst="rect">
              <a:avLst/>
            </a:prstGeom>
          </p:spPr>
          <p:txBody>
            <a:bodyPr anchor="t" rtlCol="false" tIns="0" lIns="0" bIns="0" rIns="0">
              <a:spAutoFit/>
            </a:bodyPr>
            <a:lstStyle/>
            <a:p>
              <a:pPr algn="l" marL="0" indent="0" lvl="1">
                <a:lnSpc>
                  <a:spcPts val="4500"/>
                </a:lnSpc>
                <a:spcBef>
                  <a:spcPct val="0"/>
                </a:spcBef>
              </a:pPr>
              <a:r>
                <a:rPr lang="en-US" sz="3000">
                  <a:solidFill>
                    <a:srgbClr val="FFFFFF"/>
                  </a:solidFill>
                  <a:latin typeface="Montserrat Classic Bold"/>
                </a:rPr>
                <a:t>Outcomes</a:t>
              </a:r>
            </a:p>
          </p:txBody>
        </p:sp>
        <p:sp>
          <p:nvSpPr>
            <p:cNvPr name="TextBox 27" id="27"/>
            <p:cNvSpPr txBox="true"/>
            <p:nvPr/>
          </p:nvSpPr>
          <p:spPr>
            <a:xfrm rot="0">
              <a:off x="2321349" y="762196"/>
              <a:ext cx="4816843" cy="919692"/>
            </a:xfrm>
            <a:prstGeom prst="rect">
              <a:avLst/>
            </a:prstGeom>
          </p:spPr>
          <p:txBody>
            <a:bodyPr anchor="t" rtlCol="false" tIns="0" lIns="0" bIns="0" rIns="0">
              <a:spAutoFit/>
            </a:bodyPr>
            <a:lstStyle/>
            <a:p>
              <a:pPr algn="l" marL="0" indent="0" lvl="0">
                <a:lnSpc>
                  <a:spcPts val="2800"/>
                </a:lnSpc>
              </a:pPr>
              <a:r>
                <a:rPr lang="en-US" sz="2000">
                  <a:solidFill>
                    <a:srgbClr val="FFFFFF"/>
                  </a:solidFill>
                  <a:latin typeface="Montserrat Classic"/>
                </a:rPr>
                <a:t>Working prototype, Future works</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351" y="-276396"/>
            <a:ext cx="9335351" cy="10839793"/>
            <a:chOff x="0" y="0"/>
            <a:chExt cx="2458693" cy="2854925"/>
          </a:xfrm>
        </p:grpSpPr>
        <p:sp>
          <p:nvSpPr>
            <p:cNvPr name="Freeform 3" id="3"/>
            <p:cNvSpPr/>
            <p:nvPr/>
          </p:nvSpPr>
          <p:spPr>
            <a:xfrm flipH="false" flipV="false" rot="0">
              <a:off x="0" y="0"/>
              <a:ext cx="2458693" cy="2854925"/>
            </a:xfrm>
            <a:custGeom>
              <a:avLst/>
              <a:gdLst/>
              <a:ahLst/>
              <a:cxnLst/>
              <a:rect r="r" b="b" t="t" l="l"/>
              <a:pathLst>
                <a:path h="2854925" w="2458693">
                  <a:moveTo>
                    <a:pt x="0" y="0"/>
                  </a:moveTo>
                  <a:lnTo>
                    <a:pt x="2458693" y="0"/>
                  </a:lnTo>
                  <a:lnTo>
                    <a:pt x="2458693" y="2854925"/>
                  </a:lnTo>
                  <a:lnTo>
                    <a:pt x="0" y="2854925"/>
                  </a:lnTo>
                  <a:close/>
                </a:path>
              </a:pathLst>
            </a:custGeom>
            <a:solidFill>
              <a:srgbClr val="070D29"/>
            </a:solidFill>
          </p:spPr>
        </p:sp>
        <p:sp>
          <p:nvSpPr>
            <p:cNvPr name="TextBox 4" id="4"/>
            <p:cNvSpPr txBox="true"/>
            <p:nvPr/>
          </p:nvSpPr>
          <p:spPr>
            <a:xfrm>
              <a:off x="0" y="-38100"/>
              <a:ext cx="2458693" cy="289302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987152" y="1468001"/>
            <a:ext cx="7462718" cy="5852059"/>
          </a:xfrm>
          <a:custGeom>
            <a:avLst/>
            <a:gdLst/>
            <a:ahLst/>
            <a:cxnLst/>
            <a:rect r="r" b="b" t="t" l="l"/>
            <a:pathLst>
              <a:path h="5852059" w="7462718">
                <a:moveTo>
                  <a:pt x="0" y="0"/>
                </a:moveTo>
                <a:lnTo>
                  <a:pt x="7462717" y="0"/>
                </a:lnTo>
                <a:lnTo>
                  <a:pt x="7462717" y="5852059"/>
                </a:lnTo>
                <a:lnTo>
                  <a:pt x="0" y="5852059"/>
                </a:lnTo>
                <a:lnTo>
                  <a:pt x="0" y="0"/>
                </a:lnTo>
                <a:close/>
              </a:path>
            </a:pathLst>
          </a:custGeom>
          <a:blipFill>
            <a:blip r:embed="rId2"/>
            <a:stretch>
              <a:fillRect l="0" t="0" r="0" b="0"/>
            </a:stretch>
          </a:blipFill>
          <a:ln w="47625" cap="rnd">
            <a:solidFill>
              <a:srgbClr val="FFF6E3"/>
            </a:solidFill>
            <a:prstDash val="solid"/>
            <a:round/>
          </a:ln>
        </p:spPr>
      </p:sp>
      <p:sp>
        <p:nvSpPr>
          <p:cNvPr name="TextBox 6" id="6"/>
          <p:cNvSpPr txBox="true"/>
          <p:nvPr/>
        </p:nvSpPr>
        <p:spPr>
          <a:xfrm rot="0">
            <a:off x="701894" y="3672455"/>
            <a:ext cx="8165820" cy="5349716"/>
          </a:xfrm>
          <a:prstGeom prst="rect">
            <a:avLst/>
          </a:prstGeom>
        </p:spPr>
        <p:txBody>
          <a:bodyPr anchor="t" rtlCol="false" tIns="0" lIns="0" bIns="0" rIns="0">
            <a:spAutoFit/>
          </a:bodyPr>
          <a:lstStyle/>
          <a:p>
            <a:pPr marL="724618" indent="-362309" lvl="1">
              <a:lnSpc>
                <a:spcPts val="4698"/>
              </a:lnSpc>
              <a:buFont typeface="Arial"/>
              <a:buChar char="•"/>
            </a:pPr>
            <a:r>
              <a:rPr lang="en-US" sz="3356">
                <a:solidFill>
                  <a:srgbClr val="FFFFFF"/>
                </a:solidFill>
                <a:latin typeface="Montserrat Classic"/>
              </a:rPr>
              <a:t>A Python-based tool designed to ensure the integrity and confidentiality of your digital files.</a:t>
            </a:r>
          </a:p>
          <a:p>
            <a:pPr marL="724618" indent="-362309" lvl="1">
              <a:lnSpc>
                <a:spcPts val="4698"/>
              </a:lnSpc>
              <a:buFont typeface="Arial"/>
              <a:buChar char="•"/>
            </a:pPr>
            <a:r>
              <a:rPr lang="en-US" sz="3356">
                <a:solidFill>
                  <a:srgbClr val="FFFFFF"/>
                </a:solidFill>
                <a:latin typeface="Montserrat Classic"/>
              </a:rPr>
              <a:t>This project combines the robust SHA-256 hashing algorithm with AES encryption to provide comprehensive protection for your sensitive data.</a:t>
            </a:r>
          </a:p>
          <a:p>
            <a:pPr>
              <a:lnSpc>
                <a:spcPts val="5118"/>
              </a:lnSpc>
            </a:pPr>
          </a:p>
        </p:txBody>
      </p:sp>
      <p:sp>
        <p:nvSpPr>
          <p:cNvPr name="TextBox 7" id="7"/>
          <p:cNvSpPr txBox="true"/>
          <p:nvPr/>
        </p:nvSpPr>
        <p:spPr>
          <a:xfrm rot="0">
            <a:off x="1841219" y="840938"/>
            <a:ext cx="6354149" cy="1387475"/>
          </a:xfrm>
          <a:prstGeom prst="rect">
            <a:avLst/>
          </a:prstGeom>
        </p:spPr>
        <p:txBody>
          <a:bodyPr anchor="t" rtlCol="false" tIns="0" lIns="0" bIns="0" rIns="0">
            <a:spAutoFit/>
          </a:bodyPr>
          <a:lstStyle/>
          <a:p>
            <a:pPr>
              <a:lnSpc>
                <a:spcPts val="10599"/>
              </a:lnSpc>
            </a:pPr>
            <a:r>
              <a:rPr lang="en-US" sz="9999">
                <a:solidFill>
                  <a:srgbClr val="FFFFFF"/>
                </a:solidFill>
                <a:latin typeface="Brittany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1368" y="-130712"/>
            <a:ext cx="19089253" cy="5666482"/>
            <a:chOff x="0" y="0"/>
            <a:chExt cx="5027622" cy="1492407"/>
          </a:xfrm>
        </p:grpSpPr>
        <p:sp>
          <p:nvSpPr>
            <p:cNvPr name="Freeform 3" id="3"/>
            <p:cNvSpPr/>
            <p:nvPr/>
          </p:nvSpPr>
          <p:spPr>
            <a:xfrm flipH="false" flipV="false" rot="0">
              <a:off x="0" y="0"/>
              <a:ext cx="5027622" cy="1492407"/>
            </a:xfrm>
            <a:custGeom>
              <a:avLst/>
              <a:gdLst/>
              <a:ahLst/>
              <a:cxnLst/>
              <a:rect r="r" b="b" t="t" l="l"/>
              <a:pathLst>
                <a:path h="1492407" w="5027622">
                  <a:moveTo>
                    <a:pt x="0" y="0"/>
                  </a:moveTo>
                  <a:lnTo>
                    <a:pt x="5027622" y="0"/>
                  </a:lnTo>
                  <a:lnTo>
                    <a:pt x="5027622" y="1492407"/>
                  </a:lnTo>
                  <a:lnTo>
                    <a:pt x="0" y="1492407"/>
                  </a:lnTo>
                  <a:close/>
                </a:path>
              </a:pathLst>
            </a:custGeom>
            <a:solidFill>
              <a:srgbClr val="070D29"/>
            </a:solidFill>
          </p:spPr>
        </p:sp>
        <p:sp>
          <p:nvSpPr>
            <p:cNvPr name="TextBox 4" id="4"/>
            <p:cNvSpPr txBox="true"/>
            <p:nvPr/>
          </p:nvSpPr>
          <p:spPr>
            <a:xfrm>
              <a:off x="0" y="-38100"/>
              <a:ext cx="5027622" cy="153050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362996" y="6002496"/>
            <a:ext cx="7660861" cy="3961774"/>
            <a:chOff x="0" y="0"/>
            <a:chExt cx="1938364" cy="1002415"/>
          </a:xfrm>
        </p:grpSpPr>
        <p:sp>
          <p:nvSpPr>
            <p:cNvPr name="Freeform 6" id="6"/>
            <p:cNvSpPr/>
            <p:nvPr/>
          </p:nvSpPr>
          <p:spPr>
            <a:xfrm flipH="false" flipV="false" rot="0">
              <a:off x="0" y="0"/>
              <a:ext cx="1938364" cy="1002415"/>
            </a:xfrm>
            <a:custGeom>
              <a:avLst/>
              <a:gdLst/>
              <a:ahLst/>
              <a:cxnLst/>
              <a:rect r="r" b="b" t="t" l="l"/>
              <a:pathLst>
                <a:path h="1002415" w="1938364">
                  <a:moveTo>
                    <a:pt x="27286" y="0"/>
                  </a:moveTo>
                  <a:lnTo>
                    <a:pt x="1911079" y="0"/>
                  </a:lnTo>
                  <a:cubicBezTo>
                    <a:pt x="1926148" y="0"/>
                    <a:pt x="1938364" y="12216"/>
                    <a:pt x="1938364" y="27286"/>
                  </a:cubicBezTo>
                  <a:lnTo>
                    <a:pt x="1938364" y="975129"/>
                  </a:lnTo>
                  <a:cubicBezTo>
                    <a:pt x="1938364" y="990199"/>
                    <a:pt x="1926148" y="1002415"/>
                    <a:pt x="1911079" y="1002415"/>
                  </a:cubicBezTo>
                  <a:lnTo>
                    <a:pt x="27286" y="1002415"/>
                  </a:lnTo>
                  <a:cubicBezTo>
                    <a:pt x="12216" y="1002415"/>
                    <a:pt x="0" y="990199"/>
                    <a:pt x="0" y="975129"/>
                  </a:cubicBezTo>
                  <a:lnTo>
                    <a:pt x="0" y="27286"/>
                  </a:lnTo>
                  <a:cubicBezTo>
                    <a:pt x="0" y="12216"/>
                    <a:pt x="12216" y="0"/>
                    <a:pt x="27286" y="0"/>
                  </a:cubicBezTo>
                  <a:close/>
                </a:path>
              </a:pathLst>
            </a:custGeom>
            <a:solidFill>
              <a:srgbClr val="070D29"/>
            </a:solidFill>
          </p:spPr>
        </p:sp>
        <p:sp>
          <p:nvSpPr>
            <p:cNvPr name="TextBox 7" id="7"/>
            <p:cNvSpPr txBox="true"/>
            <p:nvPr/>
          </p:nvSpPr>
          <p:spPr>
            <a:xfrm>
              <a:off x="0" y="-38100"/>
              <a:ext cx="1938364" cy="104051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7037" y="685262"/>
            <a:ext cx="8464190" cy="3986922"/>
            <a:chOff x="0" y="0"/>
            <a:chExt cx="2141624" cy="1008778"/>
          </a:xfrm>
        </p:grpSpPr>
        <p:sp>
          <p:nvSpPr>
            <p:cNvPr name="Freeform 9" id="9"/>
            <p:cNvSpPr/>
            <p:nvPr/>
          </p:nvSpPr>
          <p:spPr>
            <a:xfrm flipH="false" flipV="false" rot="0">
              <a:off x="0" y="0"/>
              <a:ext cx="2141624" cy="1008778"/>
            </a:xfrm>
            <a:custGeom>
              <a:avLst/>
              <a:gdLst/>
              <a:ahLst/>
              <a:cxnLst/>
              <a:rect r="r" b="b" t="t" l="l"/>
              <a:pathLst>
                <a:path h="1008778" w="2141624">
                  <a:moveTo>
                    <a:pt x="24696" y="0"/>
                  </a:moveTo>
                  <a:lnTo>
                    <a:pt x="2116928" y="0"/>
                  </a:lnTo>
                  <a:cubicBezTo>
                    <a:pt x="2130567" y="0"/>
                    <a:pt x="2141624" y="11057"/>
                    <a:pt x="2141624" y="24696"/>
                  </a:cubicBezTo>
                  <a:lnTo>
                    <a:pt x="2141624" y="984082"/>
                  </a:lnTo>
                  <a:cubicBezTo>
                    <a:pt x="2141624" y="997721"/>
                    <a:pt x="2130567" y="1008778"/>
                    <a:pt x="2116928" y="1008778"/>
                  </a:cubicBezTo>
                  <a:lnTo>
                    <a:pt x="24696" y="1008778"/>
                  </a:lnTo>
                  <a:cubicBezTo>
                    <a:pt x="11057" y="1008778"/>
                    <a:pt x="0" y="997721"/>
                    <a:pt x="0" y="984082"/>
                  </a:cubicBezTo>
                  <a:lnTo>
                    <a:pt x="0" y="24696"/>
                  </a:lnTo>
                  <a:cubicBezTo>
                    <a:pt x="0" y="11057"/>
                    <a:pt x="11057" y="0"/>
                    <a:pt x="24696" y="0"/>
                  </a:cubicBezTo>
                  <a:close/>
                </a:path>
              </a:pathLst>
            </a:custGeom>
            <a:solidFill>
              <a:srgbClr val="FFFFFF"/>
            </a:solidFill>
          </p:spPr>
        </p:sp>
        <p:sp>
          <p:nvSpPr>
            <p:cNvPr name="TextBox 10" id="10"/>
            <p:cNvSpPr txBox="true"/>
            <p:nvPr/>
          </p:nvSpPr>
          <p:spPr>
            <a:xfrm>
              <a:off x="0" y="-38100"/>
              <a:ext cx="2141624" cy="104687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365555" y="1232227"/>
            <a:ext cx="9021056" cy="3439957"/>
            <a:chOff x="0" y="0"/>
            <a:chExt cx="12028075" cy="4586609"/>
          </a:xfrm>
        </p:grpSpPr>
        <p:pic>
          <p:nvPicPr>
            <p:cNvPr name="Picture 12" id="12"/>
            <p:cNvPicPr>
              <a:picLocks noChangeAspect="true"/>
            </p:cNvPicPr>
            <p:nvPr/>
          </p:nvPicPr>
          <p:blipFill>
            <a:blip r:embed="rId2"/>
            <a:srcRect l="2677" t="0" r="2677" b="0"/>
            <a:stretch>
              <a:fillRect/>
            </a:stretch>
          </p:blipFill>
          <p:spPr>
            <a:xfrm flipH="false" flipV="false">
              <a:off x="0" y="0"/>
              <a:ext cx="12028075" cy="4586609"/>
            </a:xfrm>
            <a:prstGeom prst="rect">
              <a:avLst/>
            </a:prstGeom>
          </p:spPr>
        </p:pic>
      </p:grpSp>
      <p:grpSp>
        <p:nvGrpSpPr>
          <p:cNvPr name="Group 13" id="13"/>
          <p:cNvGrpSpPr/>
          <p:nvPr/>
        </p:nvGrpSpPr>
        <p:grpSpPr>
          <a:xfrm rot="0">
            <a:off x="9386611" y="6245992"/>
            <a:ext cx="8259227" cy="3718279"/>
            <a:chOff x="0" y="0"/>
            <a:chExt cx="11012302" cy="4957705"/>
          </a:xfrm>
        </p:grpSpPr>
        <p:pic>
          <p:nvPicPr>
            <p:cNvPr name="Picture 14" id="14"/>
            <p:cNvPicPr>
              <a:picLocks noChangeAspect="true"/>
            </p:cNvPicPr>
            <p:nvPr/>
          </p:nvPicPr>
          <p:blipFill>
            <a:blip r:embed="rId3"/>
            <a:srcRect l="612" t="0" r="612" b="0"/>
            <a:stretch>
              <a:fillRect/>
            </a:stretch>
          </p:blipFill>
          <p:spPr>
            <a:xfrm flipH="false" flipV="false">
              <a:off x="0" y="0"/>
              <a:ext cx="11012302" cy="4957705"/>
            </a:xfrm>
            <a:prstGeom prst="rect">
              <a:avLst/>
            </a:prstGeom>
          </p:spPr>
        </p:pic>
      </p:grpSp>
      <p:sp>
        <p:nvSpPr>
          <p:cNvPr name="TextBox 15" id="15"/>
          <p:cNvSpPr txBox="true"/>
          <p:nvPr/>
        </p:nvSpPr>
        <p:spPr>
          <a:xfrm rot="0">
            <a:off x="10557851" y="396357"/>
            <a:ext cx="6698184" cy="1113790"/>
          </a:xfrm>
          <a:prstGeom prst="rect">
            <a:avLst/>
          </a:prstGeom>
        </p:spPr>
        <p:txBody>
          <a:bodyPr anchor="t" rtlCol="false" tIns="0" lIns="0" bIns="0" rIns="0">
            <a:spAutoFit/>
          </a:bodyPr>
          <a:lstStyle/>
          <a:p>
            <a:pPr algn="ctr">
              <a:lnSpc>
                <a:spcPts val="8480"/>
              </a:lnSpc>
            </a:pPr>
            <a:r>
              <a:rPr lang="en-US" sz="8000">
                <a:solidFill>
                  <a:srgbClr val="FFFFFF"/>
                </a:solidFill>
                <a:latin typeface="Montserrat Classic Bold"/>
              </a:rPr>
              <a:t>PROJECT </a:t>
            </a:r>
          </a:p>
        </p:txBody>
      </p:sp>
      <p:sp>
        <p:nvSpPr>
          <p:cNvPr name="TextBox 16" id="16"/>
          <p:cNvSpPr txBox="true"/>
          <p:nvPr/>
        </p:nvSpPr>
        <p:spPr>
          <a:xfrm rot="0">
            <a:off x="1614841" y="6188842"/>
            <a:ext cx="4888001" cy="521336"/>
          </a:xfrm>
          <a:prstGeom prst="rect">
            <a:avLst/>
          </a:prstGeom>
        </p:spPr>
        <p:txBody>
          <a:bodyPr anchor="t" rtlCol="false" tIns="0" lIns="0" bIns="0" rIns="0">
            <a:spAutoFit/>
          </a:bodyPr>
          <a:lstStyle/>
          <a:p>
            <a:pPr algn="ctr">
              <a:lnSpc>
                <a:spcPts val="4339"/>
              </a:lnSpc>
            </a:pPr>
            <a:r>
              <a:rPr lang="en-US" sz="3099">
                <a:solidFill>
                  <a:srgbClr val="000000"/>
                </a:solidFill>
                <a:latin typeface="Montserrat Classic"/>
              </a:rPr>
              <a:t>AES</a:t>
            </a:r>
          </a:p>
        </p:txBody>
      </p:sp>
      <p:sp>
        <p:nvSpPr>
          <p:cNvPr name="TextBox 17" id="17"/>
          <p:cNvSpPr txBox="true"/>
          <p:nvPr/>
        </p:nvSpPr>
        <p:spPr>
          <a:xfrm rot="0">
            <a:off x="10914886" y="1919619"/>
            <a:ext cx="4888001" cy="521336"/>
          </a:xfrm>
          <a:prstGeom prst="rect">
            <a:avLst/>
          </a:prstGeom>
        </p:spPr>
        <p:txBody>
          <a:bodyPr anchor="t" rtlCol="false" tIns="0" lIns="0" bIns="0" rIns="0">
            <a:spAutoFit/>
          </a:bodyPr>
          <a:lstStyle/>
          <a:p>
            <a:pPr algn="ctr">
              <a:lnSpc>
                <a:spcPts val="4339"/>
              </a:lnSpc>
            </a:pPr>
            <a:r>
              <a:rPr lang="en-US" sz="3099">
                <a:solidFill>
                  <a:srgbClr val="FFFFFF"/>
                </a:solidFill>
                <a:latin typeface="Montserrat Classic"/>
              </a:rPr>
              <a:t>SHA-256</a:t>
            </a:r>
          </a:p>
        </p:txBody>
      </p:sp>
      <p:sp>
        <p:nvSpPr>
          <p:cNvPr name="TextBox 18" id="18"/>
          <p:cNvSpPr txBox="true"/>
          <p:nvPr/>
        </p:nvSpPr>
        <p:spPr>
          <a:xfrm rot="0">
            <a:off x="9790028" y="2596592"/>
            <a:ext cx="8233829" cy="2271834"/>
          </a:xfrm>
          <a:prstGeom prst="rect">
            <a:avLst/>
          </a:prstGeom>
        </p:spPr>
        <p:txBody>
          <a:bodyPr anchor="t" rtlCol="false" tIns="0" lIns="0" bIns="0" rIns="0">
            <a:spAutoFit/>
          </a:bodyPr>
          <a:lstStyle/>
          <a:p>
            <a:pPr algn="ctr">
              <a:lnSpc>
                <a:spcPts val="3045"/>
              </a:lnSpc>
            </a:pPr>
            <a:r>
              <a:rPr lang="en-US" sz="2175">
                <a:solidFill>
                  <a:srgbClr val="FFFFFF"/>
                </a:solidFill>
                <a:latin typeface="Montserrat Classic"/>
              </a:rPr>
              <a:t>SHA-256, which stands for Secure Hash Algorithm 256-bit, is a cryptographic hash function that generates a 256-bit (32-byte) hash value from input data. It is part of the SHA-2 family of hashing algorithms developed by the National Security Agency (NSA) and published by the National Institute of Standards and Technology (NIST) in 2001.</a:t>
            </a:r>
          </a:p>
        </p:txBody>
      </p:sp>
      <p:sp>
        <p:nvSpPr>
          <p:cNvPr name="TextBox 19" id="19"/>
          <p:cNvSpPr txBox="true"/>
          <p:nvPr/>
        </p:nvSpPr>
        <p:spPr>
          <a:xfrm rot="0">
            <a:off x="1028700" y="6960063"/>
            <a:ext cx="6867392" cy="2278253"/>
          </a:xfrm>
          <a:prstGeom prst="rect">
            <a:avLst/>
          </a:prstGeom>
        </p:spPr>
        <p:txBody>
          <a:bodyPr anchor="t" rtlCol="false" tIns="0" lIns="0" bIns="0" rIns="0">
            <a:spAutoFit/>
          </a:bodyPr>
          <a:lstStyle/>
          <a:p>
            <a:pPr algn="ctr">
              <a:lnSpc>
                <a:spcPts val="3052"/>
              </a:lnSpc>
            </a:pPr>
            <a:r>
              <a:rPr lang="en-US" sz="2180">
                <a:solidFill>
                  <a:srgbClr val="000000"/>
                </a:solidFill>
                <a:latin typeface="Montserrat Classic"/>
              </a:rPr>
              <a:t>AES, or Advanced Encryption Standard, is a symmetric encryption algorithm widely used to secure sensitive data. It was established as the successor to the Data Encryption Standard (DES) by the National Institute of Standards and Technology (NIST) in 2001.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3996" y="0"/>
            <a:ext cx="10224351" cy="10627180"/>
            <a:chOff x="0" y="0"/>
            <a:chExt cx="2692833" cy="2798928"/>
          </a:xfrm>
        </p:grpSpPr>
        <p:sp>
          <p:nvSpPr>
            <p:cNvPr name="Freeform 3" id="3"/>
            <p:cNvSpPr/>
            <p:nvPr/>
          </p:nvSpPr>
          <p:spPr>
            <a:xfrm flipH="false" flipV="false" rot="0">
              <a:off x="0" y="0"/>
              <a:ext cx="2692833" cy="2798928"/>
            </a:xfrm>
            <a:custGeom>
              <a:avLst/>
              <a:gdLst/>
              <a:ahLst/>
              <a:cxnLst/>
              <a:rect r="r" b="b" t="t" l="l"/>
              <a:pathLst>
                <a:path h="2798928" w="2692833">
                  <a:moveTo>
                    <a:pt x="0" y="0"/>
                  </a:moveTo>
                  <a:lnTo>
                    <a:pt x="2692833" y="0"/>
                  </a:lnTo>
                  <a:lnTo>
                    <a:pt x="2692833" y="2798928"/>
                  </a:lnTo>
                  <a:lnTo>
                    <a:pt x="0" y="2798928"/>
                  </a:lnTo>
                  <a:close/>
                </a:path>
              </a:pathLst>
            </a:custGeom>
            <a:solidFill>
              <a:srgbClr val="070D29"/>
            </a:solidFill>
          </p:spPr>
        </p:sp>
        <p:sp>
          <p:nvSpPr>
            <p:cNvPr name="TextBox 4" id="4"/>
            <p:cNvSpPr txBox="true"/>
            <p:nvPr/>
          </p:nvSpPr>
          <p:spPr>
            <a:xfrm>
              <a:off x="0" y="-38100"/>
              <a:ext cx="2692833" cy="283702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122075" y="1912652"/>
            <a:ext cx="2027708" cy="2012961"/>
          </a:xfrm>
          <a:custGeom>
            <a:avLst/>
            <a:gdLst/>
            <a:ahLst/>
            <a:cxnLst/>
            <a:rect r="r" b="b" t="t" l="l"/>
            <a:pathLst>
              <a:path h="2012961" w="2027708">
                <a:moveTo>
                  <a:pt x="0" y="0"/>
                </a:moveTo>
                <a:lnTo>
                  <a:pt x="2027708" y="0"/>
                </a:lnTo>
                <a:lnTo>
                  <a:pt x="2027708" y="2012961"/>
                </a:lnTo>
                <a:lnTo>
                  <a:pt x="0" y="20129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67711" y="2812106"/>
            <a:ext cx="2133167" cy="2188884"/>
          </a:xfrm>
          <a:custGeom>
            <a:avLst/>
            <a:gdLst/>
            <a:ahLst/>
            <a:cxnLst/>
            <a:rect r="r" b="b" t="t" l="l"/>
            <a:pathLst>
              <a:path h="2188884" w="2133167">
                <a:moveTo>
                  <a:pt x="0" y="0"/>
                </a:moveTo>
                <a:lnTo>
                  <a:pt x="2133167" y="0"/>
                </a:lnTo>
                <a:lnTo>
                  <a:pt x="2133167" y="2188884"/>
                </a:lnTo>
                <a:lnTo>
                  <a:pt x="0" y="21888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809149" y="1764383"/>
            <a:ext cx="1558250" cy="2095446"/>
          </a:xfrm>
          <a:custGeom>
            <a:avLst/>
            <a:gdLst/>
            <a:ahLst/>
            <a:cxnLst/>
            <a:rect r="r" b="b" t="t" l="l"/>
            <a:pathLst>
              <a:path h="2095446" w="1558250">
                <a:moveTo>
                  <a:pt x="0" y="0"/>
                </a:moveTo>
                <a:lnTo>
                  <a:pt x="1558249" y="0"/>
                </a:lnTo>
                <a:lnTo>
                  <a:pt x="1558249" y="2095446"/>
                </a:lnTo>
                <a:lnTo>
                  <a:pt x="0" y="2095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7796780">
            <a:off x="3279784" y="2001436"/>
            <a:ext cx="984500" cy="1860738"/>
          </a:xfrm>
          <a:custGeom>
            <a:avLst/>
            <a:gdLst/>
            <a:ahLst/>
            <a:cxnLst/>
            <a:rect r="r" b="b" t="t" l="l"/>
            <a:pathLst>
              <a:path h="1860738" w="984500">
                <a:moveTo>
                  <a:pt x="0" y="0"/>
                </a:moveTo>
                <a:lnTo>
                  <a:pt x="984500" y="0"/>
                </a:lnTo>
                <a:lnTo>
                  <a:pt x="984500" y="1860737"/>
                </a:lnTo>
                <a:lnTo>
                  <a:pt x="0" y="18607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028700" y="5050481"/>
            <a:ext cx="5486668" cy="422275"/>
          </a:xfrm>
          <a:prstGeom prst="rect">
            <a:avLst/>
          </a:prstGeom>
        </p:spPr>
        <p:txBody>
          <a:bodyPr anchor="t" rtlCol="false" tIns="0" lIns="0" bIns="0" rIns="0">
            <a:spAutoFit/>
          </a:bodyPr>
          <a:lstStyle/>
          <a:p>
            <a:pPr algn="l" marL="0" indent="0" lvl="0">
              <a:lnSpc>
                <a:spcPts val="3499"/>
              </a:lnSpc>
            </a:pPr>
            <a:r>
              <a:rPr lang="en-US" sz="2499">
                <a:solidFill>
                  <a:srgbClr val="FFFFFF"/>
                </a:solidFill>
                <a:latin typeface="Montserrat Classic"/>
              </a:rPr>
              <a:t>FILE (M)</a:t>
            </a:r>
          </a:p>
        </p:txBody>
      </p:sp>
      <p:sp>
        <p:nvSpPr>
          <p:cNvPr name="Freeform 10" id="10"/>
          <p:cNvSpPr/>
          <p:nvPr/>
        </p:nvSpPr>
        <p:spPr>
          <a:xfrm flipH="true" flipV="false" rot="-3089322">
            <a:off x="2939594" y="4997795"/>
            <a:ext cx="1187513" cy="2244440"/>
          </a:xfrm>
          <a:custGeom>
            <a:avLst/>
            <a:gdLst/>
            <a:ahLst/>
            <a:cxnLst/>
            <a:rect r="r" b="b" t="t" l="l"/>
            <a:pathLst>
              <a:path h="2244440" w="1187513">
                <a:moveTo>
                  <a:pt x="1187514" y="0"/>
                </a:moveTo>
                <a:lnTo>
                  <a:pt x="0" y="0"/>
                </a:lnTo>
                <a:lnTo>
                  <a:pt x="0" y="2244441"/>
                </a:lnTo>
                <a:lnTo>
                  <a:pt x="1187514" y="2244441"/>
                </a:lnTo>
                <a:lnTo>
                  <a:pt x="118751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5400000">
            <a:off x="8582735" y="3522771"/>
            <a:ext cx="4998089" cy="2062848"/>
          </a:xfrm>
          <a:custGeom>
            <a:avLst/>
            <a:gdLst/>
            <a:ahLst/>
            <a:cxnLst/>
            <a:rect r="r" b="b" t="t" l="l"/>
            <a:pathLst>
              <a:path h="2062848" w="4998089">
                <a:moveTo>
                  <a:pt x="0" y="0"/>
                </a:moveTo>
                <a:lnTo>
                  <a:pt x="4998089" y="0"/>
                </a:lnTo>
                <a:lnTo>
                  <a:pt x="4998089" y="2062848"/>
                </a:lnTo>
                <a:lnTo>
                  <a:pt x="0" y="20628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5400000">
            <a:off x="7156351" y="3534206"/>
            <a:ext cx="5037033" cy="2078921"/>
          </a:xfrm>
          <a:custGeom>
            <a:avLst/>
            <a:gdLst/>
            <a:ahLst/>
            <a:cxnLst/>
            <a:rect r="r" b="b" t="t" l="l"/>
            <a:pathLst>
              <a:path h="2078921" w="5037033">
                <a:moveTo>
                  <a:pt x="0" y="0"/>
                </a:moveTo>
                <a:lnTo>
                  <a:pt x="5037032" y="0"/>
                </a:lnTo>
                <a:lnTo>
                  <a:pt x="5037032" y="2078921"/>
                </a:lnTo>
                <a:lnTo>
                  <a:pt x="0" y="207892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6700673">
            <a:off x="7009153" y="1881737"/>
            <a:ext cx="984500" cy="1860738"/>
          </a:xfrm>
          <a:custGeom>
            <a:avLst/>
            <a:gdLst/>
            <a:ahLst/>
            <a:cxnLst/>
            <a:rect r="r" b="b" t="t" l="l"/>
            <a:pathLst>
              <a:path h="1860738" w="984500">
                <a:moveTo>
                  <a:pt x="0" y="0"/>
                </a:moveTo>
                <a:lnTo>
                  <a:pt x="984499" y="0"/>
                </a:lnTo>
                <a:lnTo>
                  <a:pt x="984499" y="1860738"/>
                </a:lnTo>
                <a:lnTo>
                  <a:pt x="0" y="18607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false" rot="-5097816">
            <a:off x="7031362" y="5262531"/>
            <a:ext cx="1049966" cy="1984472"/>
          </a:xfrm>
          <a:custGeom>
            <a:avLst/>
            <a:gdLst/>
            <a:ahLst/>
            <a:cxnLst/>
            <a:rect r="r" b="b" t="t" l="l"/>
            <a:pathLst>
              <a:path h="1984472" w="1049966">
                <a:moveTo>
                  <a:pt x="1049966" y="0"/>
                </a:moveTo>
                <a:lnTo>
                  <a:pt x="0" y="0"/>
                </a:lnTo>
                <a:lnTo>
                  <a:pt x="0" y="1984472"/>
                </a:lnTo>
                <a:lnTo>
                  <a:pt x="1049966" y="1984472"/>
                </a:lnTo>
                <a:lnTo>
                  <a:pt x="104996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7249521">
            <a:off x="12578646" y="1783386"/>
            <a:ext cx="984500" cy="1860738"/>
          </a:xfrm>
          <a:custGeom>
            <a:avLst/>
            <a:gdLst/>
            <a:ahLst/>
            <a:cxnLst/>
            <a:rect r="r" b="b" t="t" l="l"/>
            <a:pathLst>
              <a:path h="1860738" w="984500">
                <a:moveTo>
                  <a:pt x="0" y="0"/>
                </a:moveTo>
                <a:lnTo>
                  <a:pt x="984500" y="0"/>
                </a:lnTo>
                <a:lnTo>
                  <a:pt x="984500" y="1860738"/>
                </a:lnTo>
                <a:lnTo>
                  <a:pt x="0" y="18607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14754281" y="4455580"/>
            <a:ext cx="763295" cy="1442654"/>
          </a:xfrm>
          <a:custGeom>
            <a:avLst/>
            <a:gdLst/>
            <a:ahLst/>
            <a:cxnLst/>
            <a:rect r="r" b="b" t="t" l="l"/>
            <a:pathLst>
              <a:path h="1442654" w="763295">
                <a:moveTo>
                  <a:pt x="0" y="0"/>
                </a:moveTo>
                <a:lnTo>
                  <a:pt x="763295" y="0"/>
                </a:lnTo>
                <a:lnTo>
                  <a:pt x="763295" y="1442655"/>
                </a:lnTo>
                <a:lnTo>
                  <a:pt x="0" y="144265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7" id="17"/>
          <p:cNvSpPr txBox="true"/>
          <p:nvPr/>
        </p:nvSpPr>
        <p:spPr>
          <a:xfrm rot="0">
            <a:off x="4407484" y="7505271"/>
            <a:ext cx="5486668" cy="422275"/>
          </a:xfrm>
          <a:prstGeom prst="rect">
            <a:avLst/>
          </a:prstGeom>
        </p:spPr>
        <p:txBody>
          <a:bodyPr anchor="t" rtlCol="false" tIns="0" lIns="0" bIns="0" rIns="0">
            <a:spAutoFit/>
          </a:bodyPr>
          <a:lstStyle/>
          <a:p>
            <a:pPr algn="l" marL="0" indent="0" lvl="0">
              <a:lnSpc>
                <a:spcPts val="3499"/>
              </a:lnSpc>
            </a:pPr>
            <a:r>
              <a:rPr lang="en-US" sz="2499">
                <a:solidFill>
                  <a:srgbClr val="FFFFFF"/>
                </a:solidFill>
                <a:latin typeface="Montserrat Classic"/>
              </a:rPr>
              <a:t>HASH FUNCTION</a:t>
            </a:r>
          </a:p>
        </p:txBody>
      </p:sp>
      <p:sp>
        <p:nvSpPr>
          <p:cNvPr name="TextBox 18" id="18"/>
          <p:cNvSpPr txBox="true"/>
          <p:nvPr/>
        </p:nvSpPr>
        <p:spPr>
          <a:xfrm rot="0">
            <a:off x="8547803" y="7267146"/>
            <a:ext cx="5486668" cy="537846"/>
          </a:xfrm>
          <a:prstGeom prst="rect">
            <a:avLst/>
          </a:prstGeom>
        </p:spPr>
        <p:txBody>
          <a:bodyPr anchor="t" rtlCol="false" tIns="0" lIns="0" bIns="0" rIns="0">
            <a:spAutoFit/>
          </a:bodyPr>
          <a:lstStyle/>
          <a:p>
            <a:pPr algn="l" marL="0" indent="0" lvl="0">
              <a:lnSpc>
                <a:spcPts val="4479"/>
              </a:lnSpc>
            </a:pPr>
            <a:r>
              <a:rPr lang="en-US" sz="3199">
                <a:solidFill>
                  <a:srgbClr val="FFFFFF"/>
                </a:solidFill>
                <a:latin typeface="Montserrat Classic"/>
              </a:rPr>
              <a:t>E(K,[M])</a:t>
            </a:r>
            <a:r>
              <a:rPr lang="en-US" sz="3199">
                <a:solidFill>
                  <a:srgbClr val="070D29"/>
                </a:solidFill>
                <a:latin typeface="Montserrat Classic"/>
              </a:rPr>
              <a:t>||H(M)</a:t>
            </a:r>
          </a:p>
        </p:txBody>
      </p:sp>
      <p:sp>
        <p:nvSpPr>
          <p:cNvPr name="TextBox 19" id="19"/>
          <p:cNvSpPr txBox="true"/>
          <p:nvPr/>
        </p:nvSpPr>
        <p:spPr>
          <a:xfrm rot="0">
            <a:off x="13906760" y="4033305"/>
            <a:ext cx="5486668" cy="422275"/>
          </a:xfrm>
          <a:prstGeom prst="rect">
            <a:avLst/>
          </a:prstGeom>
        </p:spPr>
        <p:txBody>
          <a:bodyPr anchor="t" rtlCol="false" tIns="0" lIns="0" bIns="0" rIns="0">
            <a:spAutoFit/>
          </a:bodyPr>
          <a:lstStyle/>
          <a:p>
            <a:pPr algn="l" marL="0" indent="0" lvl="0">
              <a:lnSpc>
                <a:spcPts val="3499"/>
              </a:lnSpc>
            </a:pPr>
            <a:r>
              <a:rPr lang="en-US" sz="2499">
                <a:solidFill>
                  <a:srgbClr val="070D29"/>
                </a:solidFill>
                <a:latin typeface="Montserrat Classic"/>
              </a:rPr>
              <a:t>AES DECRYPTION</a:t>
            </a:r>
          </a:p>
        </p:txBody>
      </p:sp>
      <p:sp>
        <p:nvSpPr>
          <p:cNvPr name="TextBox 20" id="20"/>
          <p:cNvSpPr txBox="true"/>
          <p:nvPr/>
        </p:nvSpPr>
        <p:spPr>
          <a:xfrm rot="0">
            <a:off x="13070896" y="7657671"/>
            <a:ext cx="5486668" cy="422275"/>
          </a:xfrm>
          <a:prstGeom prst="rect">
            <a:avLst/>
          </a:prstGeom>
        </p:spPr>
        <p:txBody>
          <a:bodyPr anchor="t" rtlCol="false" tIns="0" lIns="0" bIns="0" rIns="0">
            <a:spAutoFit/>
          </a:bodyPr>
          <a:lstStyle/>
          <a:p>
            <a:pPr algn="l" marL="0" indent="0" lvl="0">
              <a:lnSpc>
                <a:spcPts val="3499"/>
              </a:lnSpc>
            </a:pPr>
            <a:r>
              <a:rPr lang="en-US" sz="2499">
                <a:solidFill>
                  <a:srgbClr val="070D29"/>
                </a:solidFill>
                <a:latin typeface="Montserrat Classic"/>
              </a:rPr>
              <a:t>HASH FUNCTION</a:t>
            </a:r>
          </a:p>
        </p:txBody>
      </p:sp>
      <p:sp>
        <p:nvSpPr>
          <p:cNvPr name="AutoShape 21" id="21"/>
          <p:cNvSpPr/>
          <p:nvPr/>
        </p:nvSpPr>
        <p:spPr>
          <a:xfrm>
            <a:off x="17453820" y="2769861"/>
            <a:ext cx="0" cy="6488439"/>
          </a:xfrm>
          <a:prstGeom prst="line">
            <a:avLst/>
          </a:prstGeom>
          <a:ln cap="flat" w="38100">
            <a:solidFill>
              <a:srgbClr val="070D29"/>
            </a:solidFill>
            <a:prstDash val="solid"/>
            <a:headEnd type="none" len="sm" w="sm"/>
            <a:tailEnd type="arrow" len="sm" w="med"/>
          </a:ln>
        </p:spPr>
      </p:sp>
      <p:sp>
        <p:nvSpPr>
          <p:cNvPr name="AutoShape 22" id="22"/>
          <p:cNvSpPr/>
          <p:nvPr/>
        </p:nvSpPr>
        <p:spPr>
          <a:xfrm>
            <a:off x="14515309" y="8096396"/>
            <a:ext cx="2004535" cy="1170694"/>
          </a:xfrm>
          <a:prstGeom prst="line">
            <a:avLst/>
          </a:prstGeom>
          <a:ln cap="flat" w="38100">
            <a:solidFill>
              <a:srgbClr val="070D29"/>
            </a:solidFill>
            <a:prstDash val="solid"/>
            <a:headEnd type="none" len="sm" w="sm"/>
            <a:tailEnd type="arrow" len="sm" w="med"/>
          </a:ln>
        </p:spPr>
      </p:sp>
      <p:sp>
        <p:nvSpPr>
          <p:cNvPr name="Freeform 23" id="23"/>
          <p:cNvSpPr/>
          <p:nvPr/>
        </p:nvSpPr>
        <p:spPr>
          <a:xfrm flipH="false" flipV="false" rot="0">
            <a:off x="4543833" y="5811063"/>
            <a:ext cx="1823565" cy="1864240"/>
          </a:xfrm>
          <a:custGeom>
            <a:avLst/>
            <a:gdLst/>
            <a:ahLst/>
            <a:cxnLst/>
            <a:rect r="r" b="b" t="t" l="l"/>
            <a:pathLst>
              <a:path h="1864240" w="1823565">
                <a:moveTo>
                  <a:pt x="0" y="0"/>
                </a:moveTo>
                <a:lnTo>
                  <a:pt x="1823565" y="0"/>
                </a:lnTo>
                <a:lnTo>
                  <a:pt x="1823565" y="1864239"/>
                </a:lnTo>
                <a:lnTo>
                  <a:pt x="0" y="186423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24" id="24"/>
          <p:cNvSpPr txBox="true"/>
          <p:nvPr/>
        </p:nvSpPr>
        <p:spPr>
          <a:xfrm rot="0">
            <a:off x="5588274" y="28575"/>
            <a:ext cx="10252108" cy="1183640"/>
          </a:xfrm>
          <a:prstGeom prst="rect">
            <a:avLst/>
          </a:prstGeom>
        </p:spPr>
        <p:txBody>
          <a:bodyPr anchor="t" rtlCol="false" tIns="0" lIns="0" bIns="0" rIns="0">
            <a:spAutoFit/>
          </a:bodyPr>
          <a:lstStyle/>
          <a:p>
            <a:pPr algn="r">
              <a:lnSpc>
                <a:spcPts val="9280"/>
              </a:lnSpc>
            </a:pPr>
            <a:r>
              <a:rPr lang="en-US" sz="8000" spc="376">
                <a:solidFill>
                  <a:srgbClr val="FFFFFF"/>
                </a:solidFill>
                <a:latin typeface="Montserrat Classic Bold"/>
              </a:rPr>
              <a:t>BLOCK</a:t>
            </a:r>
            <a:r>
              <a:rPr lang="en-US" sz="8000" spc="376">
                <a:solidFill>
                  <a:srgbClr val="000000"/>
                </a:solidFill>
                <a:latin typeface="Montserrat Classic Bold"/>
              </a:rPr>
              <a:t> </a:t>
            </a:r>
            <a:r>
              <a:rPr lang="en-US" sz="8000" spc="376">
                <a:solidFill>
                  <a:srgbClr val="070D29"/>
                </a:solidFill>
                <a:latin typeface="Montserrat Classic Bold"/>
              </a:rPr>
              <a:t>DIAGRAM</a:t>
            </a:r>
          </a:p>
        </p:txBody>
      </p:sp>
      <p:sp>
        <p:nvSpPr>
          <p:cNvPr name="TextBox 25" id="25"/>
          <p:cNvSpPr txBox="true"/>
          <p:nvPr/>
        </p:nvSpPr>
        <p:spPr>
          <a:xfrm rot="0">
            <a:off x="4139708" y="3872104"/>
            <a:ext cx="5486668" cy="422275"/>
          </a:xfrm>
          <a:prstGeom prst="rect">
            <a:avLst/>
          </a:prstGeom>
        </p:spPr>
        <p:txBody>
          <a:bodyPr anchor="t" rtlCol="false" tIns="0" lIns="0" bIns="0" rIns="0">
            <a:spAutoFit/>
          </a:bodyPr>
          <a:lstStyle/>
          <a:p>
            <a:pPr algn="l" marL="0" indent="0" lvl="0">
              <a:lnSpc>
                <a:spcPts val="3499"/>
              </a:lnSpc>
            </a:pPr>
            <a:r>
              <a:rPr lang="en-US" sz="2499">
                <a:solidFill>
                  <a:srgbClr val="FFFFFF"/>
                </a:solidFill>
                <a:latin typeface="Montserrat Classic"/>
              </a:rPr>
              <a:t>AES ENCRYPTION</a:t>
            </a:r>
          </a:p>
        </p:txBody>
      </p:sp>
      <p:sp>
        <p:nvSpPr>
          <p:cNvPr name="TextBox 26" id="26"/>
          <p:cNvSpPr txBox="true"/>
          <p:nvPr/>
        </p:nvSpPr>
        <p:spPr>
          <a:xfrm rot="0">
            <a:off x="16149783" y="1909436"/>
            <a:ext cx="2608074" cy="860425"/>
          </a:xfrm>
          <a:prstGeom prst="rect">
            <a:avLst/>
          </a:prstGeom>
        </p:spPr>
        <p:txBody>
          <a:bodyPr anchor="t" rtlCol="false" tIns="0" lIns="0" bIns="0" rIns="0">
            <a:spAutoFit/>
          </a:bodyPr>
          <a:lstStyle/>
          <a:p>
            <a:pPr algn="l" marL="0" indent="0" lvl="0">
              <a:lnSpc>
                <a:spcPts val="3499"/>
              </a:lnSpc>
            </a:pPr>
            <a:r>
              <a:rPr lang="en-US" sz="2499">
                <a:solidFill>
                  <a:srgbClr val="070D29"/>
                </a:solidFill>
                <a:latin typeface="Montserrat Classic"/>
              </a:rPr>
              <a:t>HASH FUNCTION</a:t>
            </a:r>
          </a:p>
        </p:txBody>
      </p:sp>
      <p:sp>
        <p:nvSpPr>
          <p:cNvPr name="TextBox 27" id="27"/>
          <p:cNvSpPr txBox="true"/>
          <p:nvPr/>
        </p:nvSpPr>
        <p:spPr>
          <a:xfrm rot="0">
            <a:off x="16372930" y="9388315"/>
            <a:ext cx="5486668" cy="422275"/>
          </a:xfrm>
          <a:prstGeom prst="rect">
            <a:avLst/>
          </a:prstGeom>
        </p:spPr>
        <p:txBody>
          <a:bodyPr anchor="t" rtlCol="false" tIns="0" lIns="0" bIns="0" rIns="0">
            <a:spAutoFit/>
          </a:bodyPr>
          <a:lstStyle/>
          <a:p>
            <a:pPr algn="l" marL="0" indent="0" lvl="0">
              <a:lnSpc>
                <a:spcPts val="3499"/>
              </a:lnSpc>
            </a:pPr>
            <a:r>
              <a:rPr lang="en-US" sz="2499">
                <a:solidFill>
                  <a:srgbClr val="070D29"/>
                </a:solidFill>
                <a:latin typeface="Montserrat Classic"/>
              </a:rPr>
              <a:t>COMPARE</a:t>
            </a:r>
          </a:p>
        </p:txBody>
      </p:sp>
      <p:sp>
        <p:nvSpPr>
          <p:cNvPr name="Freeform 28" id="28"/>
          <p:cNvSpPr/>
          <p:nvPr/>
        </p:nvSpPr>
        <p:spPr>
          <a:xfrm flipH="false" flipV="false" rot="0">
            <a:off x="13570528" y="5841056"/>
            <a:ext cx="1823565" cy="1864240"/>
          </a:xfrm>
          <a:custGeom>
            <a:avLst/>
            <a:gdLst/>
            <a:ahLst/>
            <a:cxnLst/>
            <a:rect r="r" b="b" t="t" l="l"/>
            <a:pathLst>
              <a:path h="1864240" w="1823565">
                <a:moveTo>
                  <a:pt x="0" y="0"/>
                </a:moveTo>
                <a:lnTo>
                  <a:pt x="1823565" y="0"/>
                </a:lnTo>
                <a:lnTo>
                  <a:pt x="1823565" y="1864240"/>
                </a:lnTo>
                <a:lnTo>
                  <a:pt x="0" y="186424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3874" y="-276396"/>
            <a:ext cx="9377874" cy="10839793"/>
            <a:chOff x="0" y="0"/>
            <a:chExt cx="2469893" cy="2854925"/>
          </a:xfrm>
        </p:grpSpPr>
        <p:sp>
          <p:nvSpPr>
            <p:cNvPr name="Freeform 3" id="3"/>
            <p:cNvSpPr/>
            <p:nvPr/>
          </p:nvSpPr>
          <p:spPr>
            <a:xfrm flipH="false" flipV="false" rot="0">
              <a:off x="0" y="0"/>
              <a:ext cx="2469893" cy="2854925"/>
            </a:xfrm>
            <a:custGeom>
              <a:avLst/>
              <a:gdLst/>
              <a:ahLst/>
              <a:cxnLst/>
              <a:rect r="r" b="b" t="t" l="l"/>
              <a:pathLst>
                <a:path h="2854925" w="2469893">
                  <a:moveTo>
                    <a:pt x="0" y="0"/>
                  </a:moveTo>
                  <a:lnTo>
                    <a:pt x="2469893" y="0"/>
                  </a:lnTo>
                  <a:lnTo>
                    <a:pt x="2469893" y="2854925"/>
                  </a:lnTo>
                  <a:lnTo>
                    <a:pt x="0" y="2854925"/>
                  </a:lnTo>
                  <a:close/>
                </a:path>
              </a:pathLst>
            </a:custGeom>
            <a:solidFill>
              <a:srgbClr val="070D29"/>
            </a:solidFill>
          </p:spPr>
        </p:sp>
        <p:sp>
          <p:nvSpPr>
            <p:cNvPr name="TextBox 4" id="4"/>
            <p:cNvSpPr txBox="true"/>
            <p:nvPr/>
          </p:nvSpPr>
          <p:spPr>
            <a:xfrm>
              <a:off x="0" y="-38100"/>
              <a:ext cx="2469893" cy="289302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961495" y="3140099"/>
            <a:ext cx="2719159" cy="1671047"/>
          </a:xfrm>
          <a:custGeom>
            <a:avLst/>
            <a:gdLst/>
            <a:ahLst/>
            <a:cxnLst/>
            <a:rect r="r" b="b" t="t" l="l"/>
            <a:pathLst>
              <a:path h="1671047" w="2719159">
                <a:moveTo>
                  <a:pt x="0" y="0"/>
                </a:moveTo>
                <a:lnTo>
                  <a:pt x="2719159" y="0"/>
                </a:lnTo>
                <a:lnTo>
                  <a:pt x="2719159" y="1671047"/>
                </a:lnTo>
                <a:lnTo>
                  <a:pt x="0" y="16710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024516" y="4026108"/>
            <a:ext cx="2234784" cy="2234784"/>
          </a:xfrm>
          <a:custGeom>
            <a:avLst/>
            <a:gdLst/>
            <a:ahLst/>
            <a:cxnLst/>
            <a:rect r="r" b="b" t="t" l="l"/>
            <a:pathLst>
              <a:path h="2234784" w="2234784">
                <a:moveTo>
                  <a:pt x="0" y="0"/>
                </a:moveTo>
                <a:lnTo>
                  <a:pt x="2234784" y="0"/>
                </a:lnTo>
                <a:lnTo>
                  <a:pt x="2234784" y="2234784"/>
                </a:lnTo>
                <a:lnTo>
                  <a:pt x="0" y="22347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567470" y="5681898"/>
            <a:ext cx="2374255" cy="2374255"/>
          </a:xfrm>
          <a:custGeom>
            <a:avLst/>
            <a:gdLst/>
            <a:ahLst/>
            <a:cxnLst/>
            <a:rect r="r" b="b" t="t" l="l"/>
            <a:pathLst>
              <a:path h="2374255" w="2374255">
                <a:moveTo>
                  <a:pt x="0" y="0"/>
                </a:moveTo>
                <a:lnTo>
                  <a:pt x="2374255" y="0"/>
                </a:lnTo>
                <a:lnTo>
                  <a:pt x="2374255" y="2374254"/>
                </a:lnTo>
                <a:lnTo>
                  <a:pt x="0" y="23742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539510" y="7174222"/>
            <a:ext cx="2208277" cy="1763861"/>
          </a:xfrm>
          <a:custGeom>
            <a:avLst/>
            <a:gdLst/>
            <a:ahLst/>
            <a:cxnLst/>
            <a:rect r="r" b="b" t="t" l="l"/>
            <a:pathLst>
              <a:path h="1763861" w="2208277">
                <a:moveTo>
                  <a:pt x="0" y="0"/>
                </a:moveTo>
                <a:lnTo>
                  <a:pt x="2208277" y="0"/>
                </a:lnTo>
                <a:lnTo>
                  <a:pt x="2208277" y="1763861"/>
                </a:lnTo>
                <a:lnTo>
                  <a:pt x="0" y="1763861"/>
                </a:lnTo>
                <a:lnTo>
                  <a:pt x="0" y="0"/>
                </a:lnTo>
                <a:close/>
              </a:path>
            </a:pathLst>
          </a:custGeom>
          <a:blipFill>
            <a:blip r:embed="rId8"/>
            <a:stretch>
              <a:fillRect l="0" t="0" r="0" b="0"/>
            </a:stretch>
          </a:blipFill>
        </p:spPr>
      </p:sp>
      <p:sp>
        <p:nvSpPr>
          <p:cNvPr name="Freeform 9" id="9"/>
          <p:cNvSpPr/>
          <p:nvPr/>
        </p:nvSpPr>
        <p:spPr>
          <a:xfrm flipH="false" flipV="false" rot="0">
            <a:off x="14704530" y="723461"/>
            <a:ext cx="1939118" cy="1939118"/>
          </a:xfrm>
          <a:custGeom>
            <a:avLst/>
            <a:gdLst/>
            <a:ahLst/>
            <a:cxnLst/>
            <a:rect r="r" b="b" t="t" l="l"/>
            <a:pathLst>
              <a:path h="1939118" w="1939118">
                <a:moveTo>
                  <a:pt x="0" y="0"/>
                </a:moveTo>
                <a:lnTo>
                  <a:pt x="1939119" y="0"/>
                </a:lnTo>
                <a:lnTo>
                  <a:pt x="1939119" y="1939118"/>
                </a:lnTo>
                <a:lnTo>
                  <a:pt x="0" y="19391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2902099" y="8056152"/>
            <a:ext cx="1961433" cy="1961433"/>
          </a:xfrm>
          <a:custGeom>
            <a:avLst/>
            <a:gdLst/>
            <a:ahLst/>
            <a:cxnLst/>
            <a:rect r="r" b="b" t="t" l="l"/>
            <a:pathLst>
              <a:path h="1961433" w="1961433">
                <a:moveTo>
                  <a:pt x="0" y="0"/>
                </a:moveTo>
                <a:lnTo>
                  <a:pt x="1961433" y="0"/>
                </a:lnTo>
                <a:lnTo>
                  <a:pt x="1961433" y="1961433"/>
                </a:lnTo>
                <a:lnTo>
                  <a:pt x="0" y="196143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258947" y="2385084"/>
            <a:ext cx="8392232" cy="497841"/>
          </a:xfrm>
          <a:prstGeom prst="rect">
            <a:avLst/>
          </a:prstGeom>
        </p:spPr>
        <p:txBody>
          <a:bodyPr anchor="t" rtlCol="false" tIns="0" lIns="0" bIns="0" rIns="0">
            <a:spAutoFit/>
          </a:bodyPr>
          <a:lstStyle/>
          <a:p>
            <a:pPr algn="ctr">
              <a:lnSpc>
                <a:spcPts val="4059"/>
              </a:lnSpc>
            </a:pPr>
            <a:r>
              <a:rPr lang="en-US" sz="2899">
                <a:solidFill>
                  <a:srgbClr val="FFFFFF"/>
                </a:solidFill>
                <a:latin typeface="Montserrat Classic Bold"/>
              </a:rPr>
              <a:t>Basic requirements need to run this project</a:t>
            </a:r>
          </a:p>
        </p:txBody>
      </p:sp>
      <p:sp>
        <p:nvSpPr>
          <p:cNvPr name="TextBox 12" id="12"/>
          <p:cNvSpPr txBox="true"/>
          <p:nvPr/>
        </p:nvSpPr>
        <p:spPr>
          <a:xfrm rot="0">
            <a:off x="5966926" y="401638"/>
            <a:ext cx="6354149" cy="1387475"/>
          </a:xfrm>
          <a:prstGeom prst="rect">
            <a:avLst/>
          </a:prstGeom>
        </p:spPr>
        <p:txBody>
          <a:bodyPr anchor="t" rtlCol="false" tIns="0" lIns="0" bIns="0" rIns="0">
            <a:spAutoFit/>
          </a:bodyPr>
          <a:lstStyle/>
          <a:p>
            <a:pPr>
              <a:lnSpc>
                <a:spcPts val="10599"/>
              </a:lnSpc>
            </a:pPr>
            <a:r>
              <a:rPr lang="en-US" sz="9999">
                <a:solidFill>
                  <a:srgbClr val="FFFFFF"/>
                </a:solidFill>
                <a:latin typeface="Brittany Bold"/>
              </a:rPr>
              <a:t>Requir</a:t>
            </a:r>
            <a:r>
              <a:rPr lang="en-US" sz="9999">
                <a:solidFill>
                  <a:srgbClr val="070D29"/>
                </a:solidFill>
                <a:latin typeface="Brittany Bold"/>
              </a:rPr>
              <a:t>ements</a:t>
            </a:r>
          </a:p>
        </p:txBody>
      </p:sp>
      <p:sp>
        <p:nvSpPr>
          <p:cNvPr name="TextBox 13" id="13"/>
          <p:cNvSpPr txBox="true"/>
          <p:nvPr/>
        </p:nvSpPr>
        <p:spPr>
          <a:xfrm rot="0">
            <a:off x="151360" y="3663819"/>
            <a:ext cx="9217875" cy="6155691"/>
          </a:xfrm>
          <a:prstGeom prst="rect">
            <a:avLst/>
          </a:prstGeom>
        </p:spPr>
        <p:txBody>
          <a:bodyPr anchor="t" rtlCol="false" tIns="0" lIns="0" bIns="0" rIns="0">
            <a:spAutoFit/>
          </a:bodyPr>
          <a:lstStyle/>
          <a:p>
            <a:pPr algn="ctr">
              <a:lnSpc>
                <a:spcPts val="4059"/>
              </a:lnSpc>
            </a:pPr>
            <a:r>
              <a:rPr lang="en-US" sz="2899">
                <a:solidFill>
                  <a:srgbClr val="FFFFFF"/>
                </a:solidFill>
                <a:latin typeface="Montserrat Classic Bold"/>
              </a:rPr>
              <a:t>Hardware Requirements:</a:t>
            </a:r>
          </a:p>
          <a:p>
            <a:pPr algn="ctr">
              <a:lnSpc>
                <a:spcPts val="4059"/>
              </a:lnSpc>
            </a:pPr>
            <a:r>
              <a:rPr lang="en-US" sz="2899">
                <a:solidFill>
                  <a:srgbClr val="FFFFFF"/>
                </a:solidFill>
                <a:latin typeface="Montserrat Classic"/>
              </a:rPr>
              <a:t>Server/Computer: Standard specifications sufficient.</a:t>
            </a:r>
          </a:p>
          <a:p>
            <a:pPr algn="ctr">
              <a:lnSpc>
                <a:spcPts val="4059"/>
              </a:lnSpc>
            </a:pPr>
            <a:r>
              <a:rPr lang="en-US" sz="2899">
                <a:solidFill>
                  <a:srgbClr val="FFFFFF"/>
                </a:solidFill>
                <a:latin typeface="Montserrat Classic"/>
              </a:rPr>
              <a:t>Client: Any device with a modern web browser.</a:t>
            </a:r>
          </a:p>
          <a:p>
            <a:pPr algn="ctr">
              <a:lnSpc>
                <a:spcPts val="4059"/>
              </a:lnSpc>
            </a:pPr>
          </a:p>
          <a:p>
            <a:pPr algn="ctr">
              <a:lnSpc>
                <a:spcPts val="4059"/>
              </a:lnSpc>
            </a:pPr>
            <a:r>
              <a:rPr lang="en-US" sz="2899">
                <a:solidFill>
                  <a:srgbClr val="FFFFFF"/>
                </a:solidFill>
                <a:latin typeface="Montserrat Classic Bold"/>
              </a:rPr>
              <a:t>Software Requirements:</a:t>
            </a:r>
          </a:p>
          <a:p>
            <a:pPr algn="ctr">
              <a:lnSpc>
                <a:spcPts val="4059"/>
              </a:lnSpc>
            </a:pPr>
            <a:r>
              <a:rPr lang="en-US" sz="2899">
                <a:solidFill>
                  <a:srgbClr val="FFFFFF"/>
                </a:solidFill>
                <a:latin typeface="Montserrat Classic"/>
              </a:rPr>
              <a:t>Operating System: Windows, macOS, Linux</a:t>
            </a:r>
          </a:p>
          <a:p>
            <a:pPr algn="ctr">
              <a:lnSpc>
                <a:spcPts val="4059"/>
              </a:lnSpc>
            </a:pPr>
            <a:r>
              <a:rPr lang="en-US" sz="2899">
                <a:solidFill>
                  <a:srgbClr val="FFFFFF"/>
                </a:solidFill>
                <a:latin typeface="Montserrat Classic"/>
              </a:rPr>
              <a:t>Python 3.x</a:t>
            </a:r>
          </a:p>
          <a:p>
            <a:pPr algn="ctr">
              <a:lnSpc>
                <a:spcPts val="4059"/>
              </a:lnSpc>
            </a:pPr>
            <a:r>
              <a:rPr lang="en-US" sz="2899">
                <a:solidFill>
                  <a:srgbClr val="FFFFFF"/>
                </a:solidFill>
                <a:latin typeface="Montserrat Classic"/>
              </a:rPr>
              <a:t>Flask (Web Framework)</a:t>
            </a:r>
          </a:p>
          <a:p>
            <a:pPr algn="ctr">
              <a:lnSpc>
                <a:spcPts val="4059"/>
              </a:lnSpc>
            </a:pPr>
            <a:r>
              <a:rPr lang="en-US" sz="2899">
                <a:solidFill>
                  <a:srgbClr val="FFFFFF"/>
                </a:solidFill>
                <a:latin typeface="Montserrat Classic"/>
              </a:rPr>
              <a:t>Cryptography (Fernet)</a:t>
            </a:r>
          </a:p>
          <a:p>
            <a:pPr algn="ctr">
              <a:lnSpc>
                <a:spcPts val="4059"/>
              </a:lnSpc>
            </a:pPr>
            <a:r>
              <a:rPr lang="en-US" sz="2899">
                <a:solidFill>
                  <a:srgbClr val="FFFFFF"/>
                </a:solidFill>
                <a:latin typeface="Montserrat Classic"/>
              </a:rPr>
              <a:t>Hashlib, Werkzeug, ... (other used libraries)</a:t>
            </a:r>
          </a:p>
          <a:p>
            <a:pPr algn="ctr">
              <a:lnSpc>
                <a:spcPts val="4059"/>
              </a:lnSpc>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300203" y="0"/>
            <a:ext cx="9377874" cy="10712225"/>
            <a:chOff x="0" y="0"/>
            <a:chExt cx="2469893" cy="2821327"/>
          </a:xfrm>
        </p:grpSpPr>
        <p:sp>
          <p:nvSpPr>
            <p:cNvPr name="Freeform 3" id="3"/>
            <p:cNvSpPr/>
            <p:nvPr/>
          </p:nvSpPr>
          <p:spPr>
            <a:xfrm flipH="false" flipV="false" rot="0">
              <a:off x="0" y="0"/>
              <a:ext cx="2469893" cy="2821327"/>
            </a:xfrm>
            <a:custGeom>
              <a:avLst/>
              <a:gdLst/>
              <a:ahLst/>
              <a:cxnLst/>
              <a:rect r="r" b="b" t="t" l="l"/>
              <a:pathLst>
                <a:path h="2821327" w="2469893">
                  <a:moveTo>
                    <a:pt x="0" y="0"/>
                  </a:moveTo>
                  <a:lnTo>
                    <a:pt x="2469893" y="0"/>
                  </a:lnTo>
                  <a:lnTo>
                    <a:pt x="2469893" y="2821327"/>
                  </a:lnTo>
                  <a:lnTo>
                    <a:pt x="0" y="2821327"/>
                  </a:lnTo>
                  <a:close/>
                </a:path>
              </a:pathLst>
            </a:custGeom>
            <a:solidFill>
              <a:srgbClr val="070D29"/>
            </a:solidFill>
          </p:spPr>
        </p:sp>
        <p:sp>
          <p:nvSpPr>
            <p:cNvPr name="TextBox 4" id="4"/>
            <p:cNvSpPr txBox="true"/>
            <p:nvPr/>
          </p:nvSpPr>
          <p:spPr>
            <a:xfrm>
              <a:off x="0" y="-38100"/>
              <a:ext cx="2469893" cy="285942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4478027" y="296095"/>
            <a:ext cx="9331947" cy="1136396"/>
          </a:xfrm>
          <a:prstGeom prst="rect">
            <a:avLst/>
          </a:prstGeom>
        </p:spPr>
        <p:txBody>
          <a:bodyPr anchor="t" rtlCol="false" tIns="0" lIns="0" bIns="0" rIns="0">
            <a:spAutoFit/>
          </a:bodyPr>
          <a:lstStyle/>
          <a:p>
            <a:pPr>
              <a:lnSpc>
                <a:spcPts val="8691"/>
              </a:lnSpc>
            </a:pPr>
            <a:r>
              <a:rPr lang="en-US" sz="8199">
                <a:solidFill>
                  <a:srgbClr val="000000"/>
                </a:solidFill>
                <a:latin typeface="Montserrat Classic Bold"/>
              </a:rPr>
              <a:t>PROS AN </a:t>
            </a:r>
            <a:r>
              <a:rPr lang="en-US" sz="8199">
                <a:solidFill>
                  <a:srgbClr val="FFFFFF"/>
                </a:solidFill>
                <a:latin typeface="Montserrat Classic Bold"/>
              </a:rPr>
              <a:t>D CONS</a:t>
            </a:r>
          </a:p>
        </p:txBody>
      </p:sp>
      <p:sp>
        <p:nvSpPr>
          <p:cNvPr name="TextBox 6" id="6"/>
          <p:cNvSpPr txBox="true"/>
          <p:nvPr/>
        </p:nvSpPr>
        <p:spPr>
          <a:xfrm rot="0">
            <a:off x="1704333" y="1853870"/>
            <a:ext cx="5095704" cy="705486"/>
          </a:xfrm>
          <a:prstGeom prst="rect">
            <a:avLst/>
          </a:prstGeom>
        </p:spPr>
        <p:txBody>
          <a:bodyPr anchor="t" rtlCol="false" tIns="0" lIns="0" bIns="0" rIns="0">
            <a:spAutoFit/>
          </a:bodyPr>
          <a:lstStyle/>
          <a:p>
            <a:pPr marL="885179" indent="-442590" lvl="1">
              <a:lnSpc>
                <a:spcPts val="5739"/>
              </a:lnSpc>
              <a:buFont typeface="Arial"/>
              <a:buChar char="•"/>
            </a:pPr>
            <a:r>
              <a:rPr lang="en-US" sz="4099" spc="65">
                <a:solidFill>
                  <a:srgbClr val="070D29"/>
                </a:solidFill>
                <a:latin typeface="Montserrat Classic"/>
              </a:rPr>
              <a:t>SHA-256</a:t>
            </a:r>
          </a:p>
        </p:txBody>
      </p:sp>
      <p:sp>
        <p:nvSpPr>
          <p:cNvPr name="TextBox 7" id="7"/>
          <p:cNvSpPr txBox="true"/>
          <p:nvPr/>
        </p:nvSpPr>
        <p:spPr>
          <a:xfrm rot="0">
            <a:off x="522378" y="2773247"/>
            <a:ext cx="8351877" cy="1980724"/>
          </a:xfrm>
          <a:prstGeom prst="rect">
            <a:avLst/>
          </a:prstGeom>
        </p:spPr>
        <p:txBody>
          <a:bodyPr anchor="t" rtlCol="false" tIns="0" lIns="0" bIns="0" rIns="0">
            <a:spAutoFit/>
          </a:bodyPr>
          <a:lstStyle/>
          <a:p>
            <a:pPr marL="813675" indent="-406837" lvl="1">
              <a:lnSpc>
                <a:spcPts val="5276"/>
              </a:lnSpc>
              <a:buAutoNum type="arabicPeriod" startAt="1"/>
            </a:pPr>
            <a:r>
              <a:rPr lang="en-US" sz="3768">
                <a:solidFill>
                  <a:srgbClr val="070D29"/>
                </a:solidFill>
                <a:latin typeface="Montserrat Classic"/>
              </a:rPr>
              <a:t> Data Integrity Assurance</a:t>
            </a:r>
          </a:p>
          <a:p>
            <a:pPr marL="813675" indent="-406837" lvl="1">
              <a:lnSpc>
                <a:spcPts val="5276"/>
              </a:lnSpc>
              <a:buAutoNum type="arabicPeriod" startAt="1"/>
            </a:pPr>
            <a:r>
              <a:rPr lang="en-US" sz="3768">
                <a:solidFill>
                  <a:srgbClr val="070D29"/>
                </a:solidFill>
                <a:latin typeface="Montserrat Classic"/>
              </a:rPr>
              <a:t> High Level of Security</a:t>
            </a:r>
          </a:p>
          <a:p>
            <a:pPr marL="813675" indent="-406837" lvl="1">
              <a:lnSpc>
                <a:spcPts val="5276"/>
              </a:lnSpc>
              <a:buAutoNum type="arabicPeriod" startAt="1"/>
            </a:pPr>
            <a:r>
              <a:rPr lang="en-US" sz="3768">
                <a:solidFill>
                  <a:srgbClr val="070D29"/>
                </a:solidFill>
                <a:latin typeface="Montserrat Classic"/>
              </a:rPr>
              <a:t>Computational Efficiency</a:t>
            </a:r>
          </a:p>
        </p:txBody>
      </p:sp>
      <p:sp>
        <p:nvSpPr>
          <p:cNvPr name="TextBox 8" id="8"/>
          <p:cNvSpPr txBox="true"/>
          <p:nvPr/>
        </p:nvSpPr>
        <p:spPr>
          <a:xfrm rot="0">
            <a:off x="10615644" y="1632354"/>
            <a:ext cx="5095704" cy="705486"/>
          </a:xfrm>
          <a:prstGeom prst="rect">
            <a:avLst/>
          </a:prstGeom>
        </p:spPr>
        <p:txBody>
          <a:bodyPr anchor="t" rtlCol="false" tIns="0" lIns="0" bIns="0" rIns="0">
            <a:spAutoFit/>
          </a:bodyPr>
          <a:lstStyle/>
          <a:p>
            <a:pPr marL="885179" indent="-442590" lvl="1">
              <a:lnSpc>
                <a:spcPts val="5739"/>
              </a:lnSpc>
              <a:buFont typeface="Arial"/>
              <a:buChar char="•"/>
            </a:pPr>
            <a:r>
              <a:rPr lang="en-US" sz="4099" spc="65">
                <a:solidFill>
                  <a:srgbClr val="FFFFFF"/>
                </a:solidFill>
                <a:latin typeface="Montserrat Classic"/>
              </a:rPr>
              <a:t>SHA-256</a:t>
            </a:r>
          </a:p>
        </p:txBody>
      </p:sp>
      <p:sp>
        <p:nvSpPr>
          <p:cNvPr name="TextBox 9" id="9"/>
          <p:cNvSpPr txBox="true"/>
          <p:nvPr/>
        </p:nvSpPr>
        <p:spPr>
          <a:xfrm rot="0">
            <a:off x="9969679" y="2556915"/>
            <a:ext cx="7458740" cy="2380107"/>
          </a:xfrm>
          <a:prstGeom prst="rect">
            <a:avLst/>
          </a:prstGeom>
        </p:spPr>
        <p:txBody>
          <a:bodyPr anchor="t" rtlCol="false" tIns="0" lIns="0" bIns="0" rIns="0">
            <a:spAutoFit/>
          </a:bodyPr>
          <a:lstStyle/>
          <a:p>
            <a:pPr marL="738376" indent="-369188" lvl="1">
              <a:lnSpc>
                <a:spcPts val="4787"/>
              </a:lnSpc>
              <a:buAutoNum type="arabicPeriod" startAt="1"/>
            </a:pPr>
            <a:r>
              <a:rPr lang="en-US" sz="3419">
                <a:solidFill>
                  <a:srgbClr val="FFFFFF"/>
                </a:solidFill>
                <a:latin typeface="Montserrat Classic"/>
              </a:rPr>
              <a:t> Possibility of Hash Collision</a:t>
            </a:r>
          </a:p>
          <a:p>
            <a:pPr marL="738376" indent="-369188" lvl="1">
              <a:lnSpc>
                <a:spcPts val="4787"/>
              </a:lnSpc>
              <a:buAutoNum type="arabicPeriod" startAt="1"/>
            </a:pPr>
            <a:r>
              <a:rPr lang="en-US" sz="3419">
                <a:solidFill>
                  <a:srgbClr val="FFFFFF"/>
                </a:solidFill>
                <a:latin typeface="Montserrat Classic"/>
              </a:rPr>
              <a:t>Deterministic Hashing</a:t>
            </a:r>
          </a:p>
          <a:p>
            <a:pPr marL="738376" indent="-369188" lvl="1">
              <a:lnSpc>
                <a:spcPts val="4787"/>
              </a:lnSpc>
              <a:buAutoNum type="arabicPeriod" startAt="1"/>
            </a:pPr>
            <a:r>
              <a:rPr lang="en-US" sz="3419">
                <a:solidFill>
                  <a:srgbClr val="FFFFFF"/>
                </a:solidFill>
                <a:latin typeface="Montserrat Classic"/>
              </a:rPr>
              <a:t>Theoretical Weakness in Pre-Image Attacks</a:t>
            </a:r>
          </a:p>
        </p:txBody>
      </p:sp>
      <p:sp>
        <p:nvSpPr>
          <p:cNvPr name="TextBox 10" id="10"/>
          <p:cNvSpPr txBox="true"/>
          <p:nvPr/>
        </p:nvSpPr>
        <p:spPr>
          <a:xfrm rot="0">
            <a:off x="2150465" y="5451372"/>
            <a:ext cx="5095704" cy="705486"/>
          </a:xfrm>
          <a:prstGeom prst="rect">
            <a:avLst/>
          </a:prstGeom>
        </p:spPr>
        <p:txBody>
          <a:bodyPr anchor="t" rtlCol="false" tIns="0" lIns="0" bIns="0" rIns="0">
            <a:spAutoFit/>
          </a:bodyPr>
          <a:lstStyle/>
          <a:p>
            <a:pPr marL="885179" indent="-442590" lvl="1">
              <a:lnSpc>
                <a:spcPts val="5739"/>
              </a:lnSpc>
              <a:buFont typeface="Arial"/>
              <a:buChar char="•"/>
            </a:pPr>
            <a:r>
              <a:rPr lang="en-US" sz="4099" spc="65">
                <a:solidFill>
                  <a:srgbClr val="070D29"/>
                </a:solidFill>
                <a:latin typeface="Montserrat Classic"/>
              </a:rPr>
              <a:t>AES</a:t>
            </a:r>
          </a:p>
        </p:txBody>
      </p:sp>
      <p:sp>
        <p:nvSpPr>
          <p:cNvPr name="TextBox 11" id="11"/>
          <p:cNvSpPr txBox="true"/>
          <p:nvPr/>
        </p:nvSpPr>
        <p:spPr>
          <a:xfrm rot="0">
            <a:off x="658234" y="6462585"/>
            <a:ext cx="8351877" cy="2426494"/>
          </a:xfrm>
          <a:prstGeom prst="rect">
            <a:avLst/>
          </a:prstGeom>
        </p:spPr>
        <p:txBody>
          <a:bodyPr anchor="t" rtlCol="false" tIns="0" lIns="0" bIns="0" rIns="0">
            <a:spAutoFit/>
          </a:bodyPr>
          <a:lstStyle/>
          <a:p>
            <a:pPr marL="748905" indent="-374452" lvl="1">
              <a:lnSpc>
                <a:spcPts val="4856"/>
              </a:lnSpc>
              <a:buAutoNum type="arabicPeriod" startAt="1"/>
            </a:pPr>
            <a:r>
              <a:rPr lang="en-US" sz="3468">
                <a:solidFill>
                  <a:srgbClr val="070D29"/>
                </a:solidFill>
                <a:latin typeface="Montserrat Classic"/>
              </a:rPr>
              <a:t> Robust Security Implementation</a:t>
            </a:r>
          </a:p>
          <a:p>
            <a:pPr marL="748905" indent="-374452" lvl="1">
              <a:lnSpc>
                <a:spcPts val="4856"/>
              </a:lnSpc>
              <a:buAutoNum type="arabicPeriod" startAt="1"/>
            </a:pPr>
            <a:r>
              <a:rPr lang="en-US" sz="3468">
                <a:solidFill>
                  <a:srgbClr val="070D29"/>
                </a:solidFill>
                <a:latin typeface="Montserrat Classic"/>
              </a:rPr>
              <a:t> Strong Key Sizes</a:t>
            </a:r>
          </a:p>
          <a:p>
            <a:pPr marL="748905" indent="-374452" lvl="1">
              <a:lnSpc>
                <a:spcPts val="4856"/>
              </a:lnSpc>
              <a:buAutoNum type="arabicPeriod" startAt="1"/>
            </a:pPr>
            <a:r>
              <a:rPr lang="en-US" sz="3468">
                <a:solidFill>
                  <a:srgbClr val="070D29"/>
                </a:solidFill>
                <a:latin typeface="Montserrat Classic"/>
              </a:rPr>
              <a:t>Wide Adoption</a:t>
            </a:r>
          </a:p>
          <a:p>
            <a:pPr marL="748905" indent="-374452" lvl="1">
              <a:lnSpc>
                <a:spcPts val="4856"/>
              </a:lnSpc>
              <a:buAutoNum type="arabicPeriod" startAt="1"/>
            </a:pPr>
            <a:r>
              <a:rPr lang="en-US" sz="3468">
                <a:solidFill>
                  <a:srgbClr val="070D29"/>
                </a:solidFill>
                <a:latin typeface="Montserrat Classic"/>
              </a:rPr>
              <a:t>High Level of Difficulty for Hacking</a:t>
            </a:r>
          </a:p>
        </p:txBody>
      </p:sp>
      <p:sp>
        <p:nvSpPr>
          <p:cNvPr name="TextBox 12" id="12"/>
          <p:cNvSpPr txBox="true"/>
          <p:nvPr/>
        </p:nvSpPr>
        <p:spPr>
          <a:xfrm rot="0">
            <a:off x="10148196" y="5451372"/>
            <a:ext cx="5095704" cy="705486"/>
          </a:xfrm>
          <a:prstGeom prst="rect">
            <a:avLst/>
          </a:prstGeom>
        </p:spPr>
        <p:txBody>
          <a:bodyPr anchor="t" rtlCol="false" tIns="0" lIns="0" bIns="0" rIns="0">
            <a:spAutoFit/>
          </a:bodyPr>
          <a:lstStyle/>
          <a:p>
            <a:pPr marL="885179" indent="-442590" lvl="1">
              <a:lnSpc>
                <a:spcPts val="5739"/>
              </a:lnSpc>
              <a:buFont typeface="Arial"/>
              <a:buChar char="•"/>
            </a:pPr>
            <a:r>
              <a:rPr lang="en-US" sz="4099" spc="65">
                <a:solidFill>
                  <a:srgbClr val="FFFFFF"/>
                </a:solidFill>
                <a:latin typeface="Montserrat Classic"/>
              </a:rPr>
              <a:t>AES</a:t>
            </a:r>
          </a:p>
        </p:txBody>
      </p:sp>
      <p:sp>
        <p:nvSpPr>
          <p:cNvPr name="TextBox 13" id="13"/>
          <p:cNvSpPr txBox="true"/>
          <p:nvPr/>
        </p:nvSpPr>
        <p:spPr>
          <a:xfrm rot="0">
            <a:off x="9810069" y="6328299"/>
            <a:ext cx="8868008" cy="2980182"/>
          </a:xfrm>
          <a:prstGeom prst="rect">
            <a:avLst/>
          </a:prstGeom>
        </p:spPr>
        <p:txBody>
          <a:bodyPr anchor="t" rtlCol="false" tIns="0" lIns="0" bIns="0" rIns="0">
            <a:spAutoFit/>
          </a:bodyPr>
          <a:lstStyle/>
          <a:p>
            <a:pPr marL="738376" indent="-369188" lvl="1">
              <a:lnSpc>
                <a:spcPts val="4787"/>
              </a:lnSpc>
              <a:buAutoNum type="arabicPeriod" startAt="1"/>
            </a:pPr>
            <a:r>
              <a:rPr lang="en-US" sz="3419">
                <a:solidFill>
                  <a:srgbClr val="FFFFFF"/>
                </a:solidFill>
                <a:latin typeface="Montserrat Classic"/>
              </a:rPr>
              <a:t>Uniform Encryption</a:t>
            </a:r>
          </a:p>
          <a:p>
            <a:pPr marL="738376" indent="-369188" lvl="1">
              <a:lnSpc>
                <a:spcPts val="4787"/>
              </a:lnSpc>
              <a:buAutoNum type="arabicPeriod" startAt="1"/>
            </a:pPr>
            <a:r>
              <a:rPr lang="en-US" sz="3419">
                <a:solidFill>
                  <a:srgbClr val="FFFFFF"/>
                </a:solidFill>
                <a:latin typeface="Montserrat Classic"/>
              </a:rPr>
              <a:t>Software Implementation Complexity</a:t>
            </a:r>
          </a:p>
          <a:p>
            <a:pPr marL="738376" indent="-369188" lvl="1">
              <a:lnSpc>
                <a:spcPts val="4787"/>
              </a:lnSpc>
              <a:buAutoNum type="arabicPeriod" startAt="1"/>
            </a:pPr>
            <a:r>
              <a:rPr lang="en-US" sz="3419">
                <a:solidFill>
                  <a:srgbClr val="FFFFFF"/>
                </a:solidFill>
                <a:latin typeface="Montserrat Classic"/>
              </a:rPr>
              <a:t> Key Management</a:t>
            </a:r>
          </a:p>
          <a:p>
            <a:pPr marL="738376" indent="-369188" lvl="1">
              <a:lnSpc>
                <a:spcPts val="4787"/>
              </a:lnSpc>
              <a:buAutoNum type="arabicPeriod" startAt="1"/>
            </a:pPr>
            <a:r>
              <a:rPr lang="en-US" sz="3419">
                <a:solidFill>
                  <a:srgbClr val="FFFFFF"/>
                </a:solidFill>
                <a:latin typeface="Montserrat Classic"/>
              </a:rPr>
              <a:t>Algorithmic Aging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297658"/>
            <a:ext cx="18564396" cy="10882315"/>
            <a:chOff x="0" y="0"/>
            <a:chExt cx="4889388" cy="2866124"/>
          </a:xfrm>
        </p:grpSpPr>
        <p:sp>
          <p:nvSpPr>
            <p:cNvPr name="Freeform 3" id="3"/>
            <p:cNvSpPr/>
            <p:nvPr/>
          </p:nvSpPr>
          <p:spPr>
            <a:xfrm flipH="false" flipV="false" rot="0">
              <a:off x="0" y="0"/>
              <a:ext cx="4889388" cy="2866124"/>
            </a:xfrm>
            <a:custGeom>
              <a:avLst/>
              <a:gdLst/>
              <a:ahLst/>
              <a:cxnLst/>
              <a:rect r="r" b="b" t="t" l="l"/>
              <a:pathLst>
                <a:path h="2866124" w="4889388">
                  <a:moveTo>
                    <a:pt x="0" y="0"/>
                  </a:moveTo>
                  <a:lnTo>
                    <a:pt x="4889388" y="0"/>
                  </a:lnTo>
                  <a:lnTo>
                    <a:pt x="4889388" y="2866124"/>
                  </a:lnTo>
                  <a:lnTo>
                    <a:pt x="0" y="2866124"/>
                  </a:lnTo>
                  <a:close/>
                </a:path>
              </a:pathLst>
            </a:custGeom>
            <a:solidFill>
              <a:srgbClr val="070D29"/>
            </a:solidFill>
          </p:spPr>
        </p:sp>
        <p:sp>
          <p:nvSpPr>
            <p:cNvPr name="TextBox 4" id="4"/>
            <p:cNvSpPr txBox="true"/>
            <p:nvPr/>
          </p:nvSpPr>
          <p:spPr>
            <a:xfrm>
              <a:off x="0" y="-38100"/>
              <a:ext cx="4889388" cy="2904224"/>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7809991" y="1629151"/>
            <a:ext cx="5135672" cy="1042799"/>
          </a:xfrm>
          <a:prstGeom prst="rect">
            <a:avLst/>
          </a:prstGeom>
        </p:spPr>
        <p:txBody>
          <a:bodyPr anchor="t" rtlCol="false" tIns="0" lIns="0" bIns="0" rIns="0">
            <a:spAutoFit/>
          </a:bodyPr>
          <a:lstStyle/>
          <a:p>
            <a:pPr>
              <a:lnSpc>
                <a:spcPts val="7854"/>
              </a:lnSpc>
            </a:pPr>
            <a:r>
              <a:rPr lang="en-US" sz="7700">
                <a:solidFill>
                  <a:srgbClr val="FFFFFF"/>
                </a:solidFill>
                <a:latin typeface="Montserrat Classic Bold"/>
              </a:rPr>
              <a:t>PROJECT</a:t>
            </a:r>
          </a:p>
        </p:txBody>
      </p:sp>
      <p:sp>
        <p:nvSpPr>
          <p:cNvPr name="TextBox 6" id="6"/>
          <p:cNvSpPr txBox="true"/>
          <p:nvPr/>
        </p:nvSpPr>
        <p:spPr>
          <a:xfrm rot="0">
            <a:off x="2121471" y="471488"/>
            <a:ext cx="6162147" cy="1617150"/>
          </a:xfrm>
          <a:prstGeom prst="rect">
            <a:avLst/>
          </a:prstGeom>
        </p:spPr>
        <p:txBody>
          <a:bodyPr anchor="t" rtlCol="false" tIns="0" lIns="0" bIns="0" rIns="0">
            <a:spAutoFit/>
          </a:bodyPr>
          <a:lstStyle/>
          <a:p>
            <a:pPr>
              <a:lnSpc>
                <a:spcPts val="12238"/>
              </a:lnSpc>
            </a:pPr>
            <a:r>
              <a:rPr lang="en-US" sz="11998">
                <a:solidFill>
                  <a:srgbClr val="FFFFFF"/>
                </a:solidFill>
                <a:latin typeface="Brittany Bold"/>
              </a:rPr>
              <a:t>Outcome of</a:t>
            </a:r>
          </a:p>
        </p:txBody>
      </p:sp>
      <p:sp>
        <p:nvSpPr>
          <p:cNvPr name="Freeform 7" id="7"/>
          <p:cNvSpPr/>
          <p:nvPr/>
        </p:nvSpPr>
        <p:spPr>
          <a:xfrm flipH="false" flipV="false" rot="0">
            <a:off x="2256191" y="2671950"/>
            <a:ext cx="12968254" cy="7372502"/>
          </a:xfrm>
          <a:custGeom>
            <a:avLst/>
            <a:gdLst/>
            <a:ahLst/>
            <a:cxnLst/>
            <a:rect r="r" b="b" t="t" l="l"/>
            <a:pathLst>
              <a:path h="7372502" w="12968254">
                <a:moveTo>
                  <a:pt x="0" y="0"/>
                </a:moveTo>
                <a:lnTo>
                  <a:pt x="12968254" y="0"/>
                </a:lnTo>
                <a:lnTo>
                  <a:pt x="12968254" y="7372502"/>
                </a:lnTo>
                <a:lnTo>
                  <a:pt x="0" y="7372502"/>
                </a:lnTo>
                <a:lnTo>
                  <a:pt x="0" y="0"/>
                </a:lnTo>
                <a:close/>
              </a:path>
            </a:pathLst>
          </a:custGeom>
          <a:blipFill>
            <a:blip r:embed="rId2"/>
            <a:stretch>
              <a:fillRect l="0" t="0" r="-1067" b="0"/>
            </a:stretch>
          </a:blipFill>
          <a:ln w="38100" cap="sq">
            <a:solidFill>
              <a:srgbClr val="000000"/>
            </a:solid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297658"/>
            <a:ext cx="18564396" cy="10882315"/>
            <a:chOff x="0" y="0"/>
            <a:chExt cx="4889388" cy="2866124"/>
          </a:xfrm>
        </p:grpSpPr>
        <p:sp>
          <p:nvSpPr>
            <p:cNvPr name="Freeform 3" id="3"/>
            <p:cNvSpPr/>
            <p:nvPr/>
          </p:nvSpPr>
          <p:spPr>
            <a:xfrm flipH="false" flipV="false" rot="0">
              <a:off x="0" y="0"/>
              <a:ext cx="4889388" cy="2866124"/>
            </a:xfrm>
            <a:custGeom>
              <a:avLst/>
              <a:gdLst/>
              <a:ahLst/>
              <a:cxnLst/>
              <a:rect r="r" b="b" t="t" l="l"/>
              <a:pathLst>
                <a:path h="2866124" w="4889388">
                  <a:moveTo>
                    <a:pt x="0" y="0"/>
                  </a:moveTo>
                  <a:lnTo>
                    <a:pt x="4889388" y="0"/>
                  </a:lnTo>
                  <a:lnTo>
                    <a:pt x="4889388" y="2866124"/>
                  </a:lnTo>
                  <a:lnTo>
                    <a:pt x="0" y="2866124"/>
                  </a:lnTo>
                  <a:close/>
                </a:path>
              </a:pathLst>
            </a:custGeom>
            <a:solidFill>
              <a:srgbClr val="070D29"/>
            </a:solidFill>
          </p:spPr>
        </p:sp>
        <p:sp>
          <p:nvSpPr>
            <p:cNvPr name="TextBox 4" id="4"/>
            <p:cNvSpPr txBox="true"/>
            <p:nvPr/>
          </p:nvSpPr>
          <p:spPr>
            <a:xfrm>
              <a:off x="0" y="-38100"/>
              <a:ext cx="4889388" cy="290422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01460" y="3464605"/>
            <a:ext cx="16761477" cy="6321695"/>
          </a:xfrm>
          <a:custGeom>
            <a:avLst/>
            <a:gdLst/>
            <a:ahLst/>
            <a:cxnLst/>
            <a:rect r="r" b="b" t="t" l="l"/>
            <a:pathLst>
              <a:path h="6321695" w="16761477">
                <a:moveTo>
                  <a:pt x="0" y="0"/>
                </a:moveTo>
                <a:lnTo>
                  <a:pt x="16761477" y="0"/>
                </a:lnTo>
                <a:lnTo>
                  <a:pt x="16761477" y="6321695"/>
                </a:lnTo>
                <a:lnTo>
                  <a:pt x="0" y="6321695"/>
                </a:lnTo>
                <a:lnTo>
                  <a:pt x="0" y="0"/>
                </a:lnTo>
                <a:close/>
              </a:path>
            </a:pathLst>
          </a:custGeom>
          <a:blipFill>
            <a:blip r:embed="rId2"/>
            <a:stretch>
              <a:fillRect l="0" t="0" r="0" b="0"/>
            </a:stretch>
          </a:blipFill>
          <a:ln w="38100" cap="sq">
            <a:solidFill>
              <a:srgbClr val="4974C4"/>
            </a:solidFill>
            <a:prstDash val="solid"/>
            <a:miter/>
          </a:ln>
        </p:spPr>
      </p:sp>
      <p:sp>
        <p:nvSpPr>
          <p:cNvPr name="TextBox 6" id="6"/>
          <p:cNvSpPr txBox="true"/>
          <p:nvPr/>
        </p:nvSpPr>
        <p:spPr>
          <a:xfrm rot="0">
            <a:off x="3153125" y="2191803"/>
            <a:ext cx="12126350" cy="955775"/>
          </a:xfrm>
          <a:prstGeom prst="rect">
            <a:avLst/>
          </a:prstGeom>
        </p:spPr>
        <p:txBody>
          <a:bodyPr anchor="t" rtlCol="false" tIns="0" lIns="0" bIns="0" rIns="0">
            <a:spAutoFit/>
          </a:bodyPr>
          <a:lstStyle/>
          <a:p>
            <a:pPr>
              <a:lnSpc>
                <a:spcPts val="7204"/>
              </a:lnSpc>
            </a:pPr>
            <a:r>
              <a:rPr lang="en-US" sz="7062">
                <a:solidFill>
                  <a:srgbClr val="FFFFFF"/>
                </a:solidFill>
                <a:latin typeface="Montserrat Classic Bold"/>
              </a:rPr>
              <a:t>FILE SIZE VS TIME TAKEN</a:t>
            </a:r>
          </a:p>
        </p:txBody>
      </p:sp>
      <p:sp>
        <p:nvSpPr>
          <p:cNvPr name="TextBox 7" id="7"/>
          <p:cNvSpPr txBox="true"/>
          <p:nvPr/>
        </p:nvSpPr>
        <p:spPr>
          <a:xfrm rot="0">
            <a:off x="6343079" y="614597"/>
            <a:ext cx="4450098" cy="952032"/>
          </a:xfrm>
          <a:prstGeom prst="rect">
            <a:avLst/>
          </a:prstGeom>
        </p:spPr>
        <p:txBody>
          <a:bodyPr anchor="t" rtlCol="false" tIns="0" lIns="0" bIns="0" rIns="0">
            <a:spAutoFit/>
          </a:bodyPr>
          <a:lstStyle/>
          <a:p>
            <a:pPr>
              <a:lnSpc>
                <a:spcPts val="7204"/>
              </a:lnSpc>
            </a:pPr>
            <a:r>
              <a:rPr lang="en-US" sz="7062">
                <a:solidFill>
                  <a:srgbClr val="FFFFFF"/>
                </a:solidFill>
                <a:latin typeface="Brittany"/>
              </a:rPr>
              <a:t>GRAPH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DAGBLxMxoIw</dc:identifier>
  <dcterms:modified xsi:type="dcterms:W3CDTF">2011-08-01T06:04:30Z</dcterms:modified>
  <cp:revision>1</cp:revision>
  <dc:title>File Hash</dc:title>
</cp:coreProperties>
</file>