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10/17/2023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85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10/17/2023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6334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10/17/2023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5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10/17/2023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647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10/17/2023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6103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10/17/2023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4371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10/17/2023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0254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10/17/2023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3537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10/17/2023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9155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10/17/2023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8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10/17/2023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5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10/17/2023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1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Pre-installed_iOS_apps#cite_note-4" TargetMode="External" /><Relationship Id="rId3" Type="http://schemas.openxmlformats.org/officeDocument/2006/relationships/hyperlink" Target="https://en.wikipedia.org/wiki/Digital_distribution" TargetMode="External" /><Relationship Id="rId7" Type="http://schemas.openxmlformats.org/officeDocument/2006/relationships/hyperlink" Target="https://en.wikipedia.org/wiki/Apple_Arcade" TargetMode="External" /><Relationship Id="rId2" Type="http://schemas.openxmlformats.org/officeDocument/2006/relationships/hyperlink" Target="https://en.wikipedia.org/wiki/App_Store_(iOS/iPadOS)" TargetMode="External" /><Relationship Id="rId1" Type="http://schemas.openxmlformats.org/officeDocument/2006/relationships/slideLayout" Target="../slideLayouts/slideLayout7.xml" /><Relationship Id="rId6" Type="http://schemas.openxmlformats.org/officeDocument/2006/relationships/hyperlink" Target="https://en.wikipedia.org/wiki/Pre-installed_iOS_apps#cite_note-3" TargetMode="External" /><Relationship Id="rId5" Type="http://schemas.openxmlformats.org/officeDocument/2006/relationships/hyperlink" Target="https://en.wikipedia.org/wiki/IPhone_OS_2" TargetMode="External" /><Relationship Id="rId4" Type="http://schemas.openxmlformats.org/officeDocument/2006/relationships/hyperlink" Target="https://en.wikipedia.org/wiki/IOS_Software_Development_Kit" TargetMode="External" /></Relationships>
</file>

<file path=ppt/slides/_rels/slide26.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4505C99-F41F-7015-23D0-5FBBF3927642}"/>
              </a:ext>
            </a:extLst>
          </p:cNvPr>
          <p:cNvPicPr>
            <a:picLocks noChangeAspect="1"/>
          </p:cNvPicPr>
          <p:nvPr/>
        </p:nvPicPr>
        <p:blipFill rotWithShape="1">
          <a:blip r:embed="rId2">
            <a:alphaModFix amt="40000"/>
          </a:blip>
          <a:srcRect l="-4576" t="23935" r="4464" b="12782"/>
          <a:stretch/>
        </p:blipFill>
        <p:spPr>
          <a:xfrm>
            <a:off x="-575074" y="-14365"/>
            <a:ext cx="12910898" cy="6868657"/>
          </a:xfrm>
          <a:prstGeom prst="rect">
            <a:avLst/>
          </a:prstGeom>
        </p:spPr>
      </p:pic>
      <p:sp>
        <p:nvSpPr>
          <p:cNvPr id="2" name="Title 1"/>
          <p:cNvSpPr>
            <a:spLocks noGrp="1"/>
          </p:cNvSpPr>
          <p:nvPr>
            <p:ph type="ctrTitle"/>
          </p:nvPr>
        </p:nvSpPr>
        <p:spPr>
          <a:xfrm>
            <a:off x="517870" y="877766"/>
            <a:ext cx="5840691" cy="2952474"/>
          </a:xfrm>
        </p:spPr>
        <p:txBody>
          <a:bodyPr anchor="t">
            <a:normAutofit/>
          </a:bodyPr>
          <a:lstStyle/>
          <a:p>
            <a:pPr>
              <a:lnSpc>
                <a:spcPct val="90000"/>
              </a:lnSpc>
            </a:pPr>
            <a:r>
              <a:rPr lang="en-US" b="0" i="1" dirty="0">
                <a:solidFill>
                  <a:srgbClr val="FFFFFF"/>
                </a:solidFill>
                <a:latin typeface="DaunPenh"/>
                <a:ea typeface="Calibri Light"/>
                <a:cs typeface="Calibri Light"/>
              </a:rPr>
              <a:t>A Data Driven Exploration of Apple's iPhone impact in India</a:t>
            </a:r>
            <a:br>
              <a:rPr lang="en-US" b="0" i="1" dirty="0">
                <a:latin typeface="DaunPenh"/>
                <a:ea typeface="Calibri Light"/>
                <a:cs typeface="Calibri Light"/>
              </a:rPr>
            </a:br>
            <a:endParaRPr lang="en-US" sz="3400">
              <a:solidFill>
                <a:srgbClr val="FFFFFF"/>
              </a:solidFill>
            </a:endParaRPr>
          </a:p>
        </p:txBody>
      </p:sp>
      <p:sp>
        <p:nvSpPr>
          <p:cNvPr id="3" name="Subtitle 2"/>
          <p:cNvSpPr>
            <a:spLocks noGrp="1"/>
          </p:cNvSpPr>
          <p:nvPr>
            <p:ph type="subTitle" idx="1"/>
          </p:nvPr>
        </p:nvSpPr>
        <p:spPr>
          <a:xfrm>
            <a:off x="9570970" y="4406005"/>
            <a:ext cx="5040785" cy="1713780"/>
          </a:xfrm>
          <a:noFill/>
        </p:spPr>
        <p:txBody>
          <a:bodyPr vert="horz" lIns="91440" tIns="45720" rIns="91440" bIns="45720" rtlCol="0" anchor="b">
            <a:noAutofit/>
          </a:bodyPr>
          <a:lstStyle/>
          <a:p>
            <a:r>
              <a:rPr lang="en-US" sz="2000" dirty="0">
                <a:solidFill>
                  <a:schemeClr val="bg1"/>
                </a:solidFill>
                <a:latin typeface="Bookman Old Style"/>
              </a:rPr>
              <a:t>Team </a:t>
            </a:r>
            <a:endParaRPr lang="en-US" sz="2000" b="1">
              <a:solidFill>
                <a:schemeClr val="bg1"/>
              </a:solidFill>
              <a:latin typeface="Bookman Old Style"/>
            </a:endParaRPr>
          </a:p>
          <a:p>
            <a:r>
              <a:rPr lang="en-US" sz="2000" dirty="0">
                <a:solidFill>
                  <a:schemeClr val="bg1"/>
                </a:solidFill>
                <a:latin typeface="Bookman Old Style"/>
              </a:rPr>
              <a:t>T Pavithra </a:t>
            </a:r>
            <a:endParaRPr lang="en-US" sz="2000" b="1">
              <a:solidFill>
                <a:schemeClr val="bg1"/>
              </a:solidFill>
              <a:latin typeface="Bookman Old Style"/>
            </a:endParaRPr>
          </a:p>
          <a:p>
            <a:r>
              <a:rPr lang="en-US" sz="2000" dirty="0">
                <a:solidFill>
                  <a:schemeClr val="bg1"/>
                </a:solidFill>
                <a:latin typeface="Bookman Old Style"/>
              </a:rPr>
              <a:t>K </a:t>
            </a:r>
            <a:r>
              <a:rPr lang="en-US" sz="2000" dirty="0" err="1">
                <a:solidFill>
                  <a:schemeClr val="bg1"/>
                </a:solidFill>
                <a:latin typeface="Bookman Old Style"/>
              </a:rPr>
              <a:t>Nithyavarshini</a:t>
            </a:r>
            <a:r>
              <a:rPr lang="en-US" sz="2000" dirty="0">
                <a:solidFill>
                  <a:schemeClr val="bg1"/>
                </a:solidFill>
                <a:latin typeface="Bookman Old Style"/>
              </a:rPr>
              <a:t> </a:t>
            </a:r>
            <a:endParaRPr lang="en-US" sz="2000" b="1" dirty="0">
              <a:solidFill>
                <a:schemeClr val="bg1"/>
              </a:solidFill>
              <a:latin typeface="Bookman Old Style"/>
            </a:endParaRPr>
          </a:p>
          <a:p>
            <a:r>
              <a:rPr lang="en-US" sz="2000" dirty="0">
                <a:solidFill>
                  <a:schemeClr val="bg1"/>
                </a:solidFill>
                <a:latin typeface="Bookman Old Style"/>
              </a:rPr>
              <a:t>M Nithyasri</a:t>
            </a:r>
            <a:endParaRPr lang="en-US" sz="2000" b="1" dirty="0">
              <a:solidFill>
                <a:schemeClr val="bg1"/>
              </a:solidFill>
              <a:latin typeface="Bookman Old Style"/>
            </a:endParaRPr>
          </a:p>
          <a:p>
            <a:r>
              <a:rPr lang="en-US" sz="2000" dirty="0">
                <a:solidFill>
                  <a:schemeClr val="bg1"/>
                </a:solidFill>
                <a:latin typeface="Bookman Old Style"/>
              </a:rPr>
              <a:t>S Narmatha</a:t>
            </a:r>
            <a:endParaRPr lang="en-US" sz="2000" b="1" dirty="0">
              <a:solidFill>
                <a:schemeClr val="bg1"/>
              </a:solidFill>
              <a:latin typeface="Bookman Old Style"/>
            </a:endParaRPr>
          </a:p>
        </p:txBody>
      </p:sp>
      <p:sp>
        <p:nvSpPr>
          <p:cNvPr id="38" name="Rectangle 3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1" nodeType="clickEffect">
                                  <p:stCondLst>
                                    <p:cond delay="0"/>
                                  </p:stCondLst>
                                  <p:iterate type="lt">
                                    <p:tmPct val="0"/>
                                  </p:iterate>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ell phone&#10;&#10;Description automatically generated">
            <a:extLst>
              <a:ext uri="{FF2B5EF4-FFF2-40B4-BE49-F238E27FC236}">
                <a16:creationId xmlns:a16="http://schemas.microsoft.com/office/drawing/2014/main" id="{D2E844EA-80D4-1904-0C2F-2ED9E1FE1FF4}"/>
              </a:ext>
            </a:extLst>
          </p:cNvPr>
          <p:cNvPicPr>
            <a:picLocks noChangeAspect="1"/>
          </p:cNvPicPr>
          <p:nvPr/>
        </p:nvPicPr>
        <p:blipFill>
          <a:blip r:embed="rId2"/>
          <a:stretch>
            <a:fillRect/>
          </a:stretch>
        </p:blipFill>
        <p:spPr>
          <a:xfrm>
            <a:off x="279192" y="48884"/>
            <a:ext cx="7722973" cy="6803365"/>
          </a:xfrm>
          <a:prstGeom prst="rect">
            <a:avLst/>
          </a:prstGeom>
        </p:spPr>
      </p:pic>
    </p:spTree>
    <p:extLst>
      <p:ext uri="{BB962C8B-B14F-4D97-AF65-F5344CB8AC3E}">
        <p14:creationId xmlns:p14="http://schemas.microsoft.com/office/powerpoint/2010/main" val="264356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graph of a number of cell phones&#10;&#10;Description automatically generated">
            <a:extLst>
              <a:ext uri="{FF2B5EF4-FFF2-40B4-BE49-F238E27FC236}">
                <a16:creationId xmlns:a16="http://schemas.microsoft.com/office/drawing/2014/main" id="{A58BCCBF-DDD9-DF13-3C86-D0895CE8CA19}"/>
              </a:ext>
            </a:extLst>
          </p:cNvPr>
          <p:cNvPicPr>
            <a:picLocks noChangeAspect="1"/>
          </p:cNvPicPr>
          <p:nvPr/>
        </p:nvPicPr>
        <p:blipFill rotWithShape="1">
          <a:blip r:embed="rId2"/>
          <a:srcRect l="1646" r="2378"/>
          <a:stretch/>
        </p:blipFill>
        <p:spPr>
          <a:xfrm>
            <a:off x="20" y="10"/>
            <a:ext cx="12188932" cy="6857990"/>
          </a:xfrm>
          <a:prstGeom prst="rect">
            <a:avLst/>
          </a:prstGeom>
        </p:spPr>
      </p:pic>
    </p:spTree>
    <p:extLst>
      <p:ext uri="{BB962C8B-B14F-4D97-AF65-F5344CB8AC3E}">
        <p14:creationId xmlns:p14="http://schemas.microsoft.com/office/powerpoint/2010/main" val="10660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map of india with text and numbers&#10;&#10;Description automatically generated">
            <a:extLst>
              <a:ext uri="{FF2B5EF4-FFF2-40B4-BE49-F238E27FC236}">
                <a16:creationId xmlns:a16="http://schemas.microsoft.com/office/drawing/2014/main" id="{D942DBB2-C48E-73CC-5BFD-05D0D0421323}"/>
              </a:ext>
            </a:extLst>
          </p:cNvPr>
          <p:cNvPicPr>
            <a:picLocks noChangeAspect="1"/>
          </p:cNvPicPr>
          <p:nvPr/>
        </p:nvPicPr>
        <p:blipFill rotWithShape="1">
          <a:blip r:embed="rId2"/>
          <a:srcRect t="77" b="9030"/>
          <a:stretch/>
        </p:blipFill>
        <p:spPr>
          <a:xfrm>
            <a:off x="517871" y="839337"/>
            <a:ext cx="8686800" cy="5349320"/>
          </a:xfrm>
          <a:prstGeom prst="rect">
            <a:avLst/>
          </a:prstGeom>
        </p:spPr>
      </p:pic>
    </p:spTree>
    <p:extLst>
      <p:ext uri="{BB962C8B-B14F-4D97-AF65-F5344CB8AC3E}">
        <p14:creationId xmlns:p14="http://schemas.microsoft.com/office/powerpoint/2010/main" val="85378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with numbers and a number on it&#10;&#10;Description automatically generated">
            <a:extLst>
              <a:ext uri="{FF2B5EF4-FFF2-40B4-BE49-F238E27FC236}">
                <a16:creationId xmlns:a16="http://schemas.microsoft.com/office/drawing/2014/main" id="{4B77BB9B-A7D7-1A0A-E11C-D3065BCAF2E3}"/>
              </a:ext>
            </a:extLst>
          </p:cNvPr>
          <p:cNvPicPr>
            <a:picLocks noChangeAspect="1"/>
          </p:cNvPicPr>
          <p:nvPr/>
        </p:nvPicPr>
        <p:blipFill>
          <a:blip r:embed="rId2"/>
          <a:stretch>
            <a:fillRect/>
          </a:stretch>
        </p:blipFill>
        <p:spPr>
          <a:xfrm>
            <a:off x="431321" y="860739"/>
            <a:ext cx="8080075" cy="5467202"/>
          </a:xfrm>
          <a:prstGeom prst="rect">
            <a:avLst/>
          </a:prstGeom>
        </p:spPr>
      </p:pic>
    </p:spTree>
    <p:extLst>
      <p:ext uri="{BB962C8B-B14F-4D97-AF65-F5344CB8AC3E}">
        <p14:creationId xmlns:p14="http://schemas.microsoft.com/office/powerpoint/2010/main" val="16203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graph with numbers and a line&#10;&#10;Description automatically generated">
            <a:extLst>
              <a:ext uri="{FF2B5EF4-FFF2-40B4-BE49-F238E27FC236}">
                <a16:creationId xmlns:a16="http://schemas.microsoft.com/office/drawing/2014/main" id="{E84C2283-EFFE-5DF7-B590-F6C29ECC1484}"/>
              </a:ext>
            </a:extLst>
          </p:cNvPr>
          <p:cNvPicPr>
            <a:picLocks noChangeAspect="1"/>
          </p:cNvPicPr>
          <p:nvPr/>
        </p:nvPicPr>
        <p:blipFill rotWithShape="1">
          <a:blip r:embed="rId2"/>
          <a:srcRect l="4913" r="1" b="1"/>
          <a:stretch/>
        </p:blipFill>
        <p:spPr>
          <a:xfrm>
            <a:off x="20" y="10"/>
            <a:ext cx="12188932" cy="6857990"/>
          </a:xfrm>
          <a:prstGeom prst="rect">
            <a:avLst/>
          </a:prstGeom>
        </p:spPr>
      </p:pic>
    </p:spTree>
    <p:extLst>
      <p:ext uri="{BB962C8B-B14F-4D97-AF65-F5344CB8AC3E}">
        <p14:creationId xmlns:p14="http://schemas.microsoft.com/office/powerpoint/2010/main" val="65716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graph&#10;&#10;Description automatically generated">
            <a:extLst>
              <a:ext uri="{FF2B5EF4-FFF2-40B4-BE49-F238E27FC236}">
                <a16:creationId xmlns:a16="http://schemas.microsoft.com/office/drawing/2014/main" id="{405DF661-6384-ECDC-9E2C-C49C5ACC51DA}"/>
              </a:ext>
            </a:extLst>
          </p:cNvPr>
          <p:cNvPicPr>
            <a:picLocks noChangeAspect="1"/>
          </p:cNvPicPr>
          <p:nvPr/>
        </p:nvPicPr>
        <p:blipFill rotWithShape="1">
          <a:blip r:embed="rId2"/>
          <a:srcRect r="-1" b="16335"/>
          <a:stretch/>
        </p:blipFill>
        <p:spPr>
          <a:xfrm>
            <a:off x="20" y="10"/>
            <a:ext cx="12188932" cy="6857990"/>
          </a:xfrm>
          <a:prstGeom prst="rect">
            <a:avLst/>
          </a:prstGeom>
        </p:spPr>
      </p:pic>
    </p:spTree>
    <p:extLst>
      <p:ext uri="{BB962C8B-B14F-4D97-AF65-F5344CB8AC3E}">
        <p14:creationId xmlns:p14="http://schemas.microsoft.com/office/powerpoint/2010/main" val="190240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numbers and a line&#10;&#10;Description automatically generated">
            <a:extLst>
              <a:ext uri="{FF2B5EF4-FFF2-40B4-BE49-F238E27FC236}">
                <a16:creationId xmlns:a16="http://schemas.microsoft.com/office/drawing/2014/main" id="{587BC40F-CE47-1824-E605-6DD28331B5ED}"/>
              </a:ext>
            </a:extLst>
          </p:cNvPr>
          <p:cNvPicPr>
            <a:picLocks noChangeAspect="1"/>
          </p:cNvPicPr>
          <p:nvPr/>
        </p:nvPicPr>
        <p:blipFill>
          <a:blip r:embed="rId2"/>
          <a:stretch>
            <a:fillRect/>
          </a:stretch>
        </p:blipFill>
        <p:spPr>
          <a:xfrm>
            <a:off x="-172528" y="59920"/>
            <a:ext cx="12652075" cy="6867554"/>
          </a:xfrm>
          <a:prstGeom prst="rect">
            <a:avLst/>
          </a:prstGeom>
        </p:spPr>
      </p:pic>
    </p:spTree>
    <p:extLst>
      <p:ext uri="{BB962C8B-B14F-4D97-AF65-F5344CB8AC3E}">
        <p14:creationId xmlns:p14="http://schemas.microsoft.com/office/powerpoint/2010/main" val="417353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F64F167-9914-60EF-2555-FBCF710E9685}"/>
              </a:ext>
            </a:extLst>
          </p:cNvPr>
          <p:cNvPicPr>
            <a:picLocks noChangeAspect="1"/>
          </p:cNvPicPr>
          <p:nvPr/>
        </p:nvPicPr>
        <p:blipFill>
          <a:blip r:embed="rId2"/>
          <a:stretch>
            <a:fillRect/>
          </a:stretch>
        </p:blipFill>
        <p:spPr>
          <a:xfrm>
            <a:off x="186906" y="689087"/>
            <a:ext cx="11329358" cy="6069298"/>
          </a:xfrm>
          <a:prstGeom prst="rect">
            <a:avLst/>
          </a:prstGeom>
        </p:spPr>
      </p:pic>
    </p:spTree>
    <p:extLst>
      <p:ext uri="{BB962C8B-B14F-4D97-AF65-F5344CB8AC3E}">
        <p14:creationId xmlns:p14="http://schemas.microsoft.com/office/powerpoint/2010/main" val="56390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096FBEA5-B925-6704-DA72-408FEA79EB60}"/>
              </a:ext>
            </a:extLst>
          </p:cNvPr>
          <p:cNvPicPr>
            <a:picLocks noChangeAspect="1"/>
          </p:cNvPicPr>
          <p:nvPr/>
        </p:nvPicPr>
        <p:blipFill>
          <a:blip r:embed="rId2"/>
          <a:stretch>
            <a:fillRect/>
          </a:stretch>
        </p:blipFill>
        <p:spPr>
          <a:xfrm>
            <a:off x="393439" y="759125"/>
            <a:ext cx="10446705" cy="6098875"/>
          </a:xfrm>
          <a:prstGeom prst="rect">
            <a:avLst/>
          </a:prstGeom>
        </p:spPr>
      </p:pic>
    </p:spTree>
    <p:extLst>
      <p:ext uri="{BB962C8B-B14F-4D97-AF65-F5344CB8AC3E}">
        <p14:creationId xmlns:p14="http://schemas.microsoft.com/office/powerpoint/2010/main" val="351897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FD42968-CAD6-9EED-5BC6-A98D337D5784}"/>
              </a:ext>
            </a:extLst>
          </p:cNvPr>
          <p:cNvPicPr>
            <a:picLocks noChangeAspect="1"/>
          </p:cNvPicPr>
          <p:nvPr/>
        </p:nvPicPr>
        <p:blipFill>
          <a:blip r:embed="rId2"/>
          <a:stretch>
            <a:fillRect/>
          </a:stretch>
        </p:blipFill>
        <p:spPr>
          <a:xfrm>
            <a:off x="143774" y="77860"/>
            <a:ext cx="11961961" cy="6846051"/>
          </a:xfrm>
          <a:prstGeom prst="rect">
            <a:avLst/>
          </a:prstGeom>
        </p:spPr>
      </p:pic>
    </p:spTree>
    <p:extLst>
      <p:ext uri="{BB962C8B-B14F-4D97-AF65-F5344CB8AC3E}">
        <p14:creationId xmlns:p14="http://schemas.microsoft.com/office/powerpoint/2010/main" val="403273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CD3845-4A76-211B-2E4D-5530B8172FAF}"/>
              </a:ext>
            </a:extLst>
          </p:cNvPr>
          <p:cNvSpPr>
            <a:spLocks noGrp="1"/>
          </p:cNvSpPr>
          <p:nvPr>
            <p:ph type="title"/>
          </p:nvPr>
        </p:nvSpPr>
        <p:spPr>
          <a:xfrm>
            <a:off x="5539121" y="976160"/>
            <a:ext cx="6144230" cy="1934172"/>
          </a:xfrm>
        </p:spPr>
        <p:txBody>
          <a:bodyPr vert="horz" lIns="91440" tIns="45720" rIns="91440" bIns="45720" rtlCol="0" anchor="t">
            <a:normAutofit/>
          </a:bodyPr>
          <a:lstStyle/>
          <a:p>
            <a:r>
              <a:rPr lang="en-US" i="1" dirty="0"/>
              <a:t>INTRODUCTION :</a:t>
            </a:r>
          </a:p>
        </p:txBody>
      </p:sp>
      <p:sp>
        <p:nvSpPr>
          <p:cNvPr id="26" name="Rectangle 2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olorful apple on a black background&#10;&#10;Description automatically generated">
            <a:extLst>
              <a:ext uri="{FF2B5EF4-FFF2-40B4-BE49-F238E27FC236}">
                <a16:creationId xmlns:a16="http://schemas.microsoft.com/office/drawing/2014/main" id="{F73D0EDB-8AAD-6D67-9B4D-C425EAF18F7A}"/>
              </a:ext>
            </a:extLst>
          </p:cNvPr>
          <p:cNvPicPr>
            <a:picLocks noGrp="1" noChangeAspect="1"/>
          </p:cNvPicPr>
          <p:nvPr>
            <p:ph idx="1"/>
          </p:nvPr>
        </p:nvPicPr>
        <p:blipFill rotWithShape="1">
          <a:blip r:embed="rId2"/>
          <a:srcRect l="237" t="-119" r="-237"/>
          <a:stretch/>
        </p:blipFill>
        <p:spPr>
          <a:xfrm>
            <a:off x="517870" y="129816"/>
            <a:ext cx="4023360" cy="5868448"/>
          </a:xfrm>
          <a:prstGeom prst="rect">
            <a:avLst/>
          </a:prstGeom>
        </p:spPr>
      </p:pic>
      <p:sp>
        <p:nvSpPr>
          <p:cNvPr id="5" name="TextBox 4">
            <a:extLst>
              <a:ext uri="{FF2B5EF4-FFF2-40B4-BE49-F238E27FC236}">
                <a16:creationId xmlns:a16="http://schemas.microsoft.com/office/drawing/2014/main" id="{E927855E-82D9-C2E4-F31A-9B183EB9605F}"/>
              </a:ext>
            </a:extLst>
          </p:cNvPr>
          <p:cNvSpPr txBox="1"/>
          <p:nvPr/>
        </p:nvSpPr>
        <p:spPr>
          <a:xfrm>
            <a:off x="5553498" y="2079891"/>
            <a:ext cx="6115476" cy="41377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spcAft>
                <a:spcPts val="600"/>
              </a:spcAft>
              <a:buFont typeface="Arial" panose="020B0604020202020204" pitchFamily="34" charset="0"/>
            </a:pPr>
            <a:r>
              <a:rPr lang="en-US" sz="2400" dirty="0">
                <a:latin typeface="Sitka Banner"/>
                <a:cs typeface="Browallia New"/>
              </a:rPr>
              <a:t>The world has changed as a consequence of the increasing use of smartphones, which have improved communication, connected people, and revolutionized many different businesses. With its main product, the iPhone, capturing markets around the world, Apple Inc. has emerged as a prominent player among the top smartphone makers. India, one of the economies with the greatest economic growth, has seen a tremendous increase in smartphone usage, making it an interesting market to study the effects of Apple's iPhone.</a:t>
            </a:r>
          </a:p>
        </p:txBody>
      </p:sp>
      <p:sp>
        <p:nvSpPr>
          <p:cNvPr id="28" name="Rectangle 27">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99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E7173FD-3990-BC84-7CBC-F5700CB3E8E5}"/>
              </a:ext>
            </a:extLst>
          </p:cNvPr>
          <p:cNvPicPr>
            <a:picLocks noChangeAspect="1"/>
          </p:cNvPicPr>
          <p:nvPr/>
        </p:nvPicPr>
        <p:blipFill>
          <a:blip r:embed="rId2"/>
          <a:stretch>
            <a:fillRect/>
          </a:stretch>
        </p:blipFill>
        <p:spPr>
          <a:xfrm>
            <a:off x="0" y="6805"/>
            <a:ext cx="12191999" cy="6743747"/>
          </a:xfrm>
          <a:prstGeom prst="rect">
            <a:avLst/>
          </a:prstGeom>
        </p:spPr>
      </p:pic>
    </p:spTree>
    <p:extLst>
      <p:ext uri="{BB962C8B-B14F-4D97-AF65-F5344CB8AC3E}">
        <p14:creationId xmlns:p14="http://schemas.microsoft.com/office/powerpoint/2010/main" val="136300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6CEF57-C374-9FB6-82FB-C51A965B0399}"/>
              </a:ext>
            </a:extLst>
          </p:cNvPr>
          <p:cNvPicPr>
            <a:picLocks noChangeAspect="1"/>
          </p:cNvPicPr>
          <p:nvPr/>
        </p:nvPicPr>
        <p:blipFill>
          <a:blip r:embed="rId2"/>
          <a:stretch>
            <a:fillRect/>
          </a:stretch>
        </p:blipFill>
        <p:spPr>
          <a:xfrm>
            <a:off x="1" y="48117"/>
            <a:ext cx="12105734" cy="6747390"/>
          </a:xfrm>
          <a:prstGeom prst="rect">
            <a:avLst/>
          </a:prstGeom>
        </p:spPr>
      </p:pic>
    </p:spTree>
    <p:extLst>
      <p:ext uri="{BB962C8B-B14F-4D97-AF65-F5344CB8AC3E}">
        <p14:creationId xmlns:p14="http://schemas.microsoft.com/office/powerpoint/2010/main" val="271846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india with text&#10;&#10;Description automatically generated">
            <a:extLst>
              <a:ext uri="{FF2B5EF4-FFF2-40B4-BE49-F238E27FC236}">
                <a16:creationId xmlns:a16="http://schemas.microsoft.com/office/drawing/2014/main" id="{C1548194-EF6C-5C7C-D479-8C72D81CCF48}"/>
              </a:ext>
            </a:extLst>
          </p:cNvPr>
          <p:cNvPicPr>
            <a:picLocks noChangeAspect="1"/>
          </p:cNvPicPr>
          <p:nvPr/>
        </p:nvPicPr>
        <p:blipFill>
          <a:blip r:embed="rId2"/>
          <a:stretch>
            <a:fillRect/>
          </a:stretch>
        </p:blipFill>
        <p:spPr>
          <a:xfrm>
            <a:off x="1" y="-214660"/>
            <a:ext cx="12278263" cy="7071659"/>
          </a:xfrm>
          <a:prstGeom prst="rect">
            <a:avLst/>
          </a:prstGeom>
        </p:spPr>
      </p:pic>
    </p:spTree>
    <p:extLst>
      <p:ext uri="{BB962C8B-B14F-4D97-AF65-F5344CB8AC3E}">
        <p14:creationId xmlns:p14="http://schemas.microsoft.com/office/powerpoint/2010/main" val="3124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7D888-6F5E-04F1-B365-479447EE2B0E}"/>
              </a:ext>
            </a:extLst>
          </p:cNvPr>
          <p:cNvSpPr txBox="1"/>
          <p:nvPr/>
        </p:nvSpPr>
        <p:spPr>
          <a:xfrm>
            <a:off x="756249" y="1072551"/>
            <a:ext cx="981685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dirty="0">
                <a:solidFill>
                  <a:srgbClr val="212121"/>
                </a:solidFill>
                <a:latin typeface="Franklin Gothic"/>
                <a:ea typeface="Open Sans"/>
                <a:cs typeface="Open Sans"/>
              </a:rPr>
              <a:t>Advantages of the iPhone:</a:t>
            </a:r>
          </a:p>
          <a:p>
            <a:pPr algn="just"/>
            <a:endParaRPr lang="en-US" b="1" dirty="0">
              <a:solidFill>
                <a:srgbClr val="212121"/>
              </a:solidFill>
              <a:latin typeface="Open Sans"/>
              <a:ea typeface="Open Sans"/>
              <a:cs typeface="Open Sans"/>
            </a:endParaRPr>
          </a:p>
          <a:p>
            <a:pPr algn="just"/>
            <a:r>
              <a:rPr lang="en-US" b="1" dirty="0">
                <a:solidFill>
                  <a:srgbClr val="212121"/>
                </a:solidFill>
                <a:latin typeface="Open Sans"/>
                <a:ea typeface="Open Sans"/>
                <a:cs typeface="Open Sans"/>
              </a:rPr>
              <a:t>1. User-Friendly Interface:</a:t>
            </a:r>
            <a:r>
              <a:rPr lang="en-US" dirty="0">
                <a:solidFill>
                  <a:srgbClr val="212121"/>
                </a:solidFill>
                <a:latin typeface="Open Sans"/>
                <a:ea typeface="Open Sans"/>
                <a:cs typeface="Open Sans"/>
              </a:rPr>
              <a:t> The iPhone has an intuitive user interface that makes it easy to navigate. The touch screen interface is easy to use, and the iPhone’s smooth operating system is simple to learn and use.</a:t>
            </a:r>
          </a:p>
          <a:p>
            <a:pPr algn="just"/>
            <a:r>
              <a:rPr lang="en-US" b="1" dirty="0">
                <a:solidFill>
                  <a:srgbClr val="212121"/>
                </a:solidFill>
                <a:latin typeface="Open Sans"/>
                <a:ea typeface="Open Sans"/>
                <a:cs typeface="Open Sans"/>
              </a:rPr>
              <a:t>2. High-Quality Display:</a:t>
            </a:r>
            <a:r>
              <a:rPr lang="en-US" dirty="0">
                <a:solidFill>
                  <a:srgbClr val="212121"/>
                </a:solidFill>
                <a:latin typeface="Open Sans"/>
                <a:ea typeface="Open Sans"/>
                <a:cs typeface="Open Sans"/>
              </a:rPr>
              <a:t> The iPhone’s Retina display is one of the best in the market. With a density of over 300ppi, pictures and videos appear clear and crisp. This high-quality display is perfect for streaming TV shows, movies, and graphic-intensive games.</a:t>
            </a:r>
          </a:p>
          <a:p>
            <a:pPr algn="just"/>
            <a:r>
              <a:rPr lang="en-US" b="1" dirty="0">
                <a:solidFill>
                  <a:srgbClr val="212121"/>
                </a:solidFill>
                <a:latin typeface="Open Sans"/>
                <a:ea typeface="Open Sans"/>
                <a:cs typeface="Open Sans"/>
              </a:rPr>
              <a:t>3. Advanced Camera</a:t>
            </a:r>
            <a:r>
              <a:rPr lang="en-US" dirty="0">
                <a:solidFill>
                  <a:srgbClr val="212121"/>
                </a:solidFill>
                <a:latin typeface="Open Sans"/>
                <a:ea typeface="Open Sans"/>
                <a:cs typeface="Open Sans"/>
              </a:rPr>
              <a:t>: iPhone devices have some of the best cameras in the market. They have been known to produce stunning images and videos of the highest quality. They also come with image stabilization features that help reduce blur and take better pictures in low light.</a:t>
            </a:r>
          </a:p>
          <a:p>
            <a:pPr algn="just"/>
            <a:r>
              <a:rPr lang="en-US" b="1" dirty="0">
                <a:solidFill>
                  <a:srgbClr val="212121"/>
                </a:solidFill>
                <a:latin typeface="Open Sans"/>
                <a:ea typeface="Open Sans"/>
                <a:cs typeface="Open Sans"/>
              </a:rPr>
              <a:t>4. Apps Ecosystem</a:t>
            </a:r>
            <a:r>
              <a:rPr lang="en-US" dirty="0">
                <a:solidFill>
                  <a:srgbClr val="212121"/>
                </a:solidFill>
                <a:latin typeface="Open Sans"/>
                <a:ea typeface="Open Sans"/>
                <a:cs typeface="Open Sans"/>
              </a:rPr>
              <a:t>: The App Store is unparalleled in terms of access and ease of use. With millions of apps to choose from, users have access to a plethora of tools, games, and services that cater to their needs.</a:t>
            </a:r>
          </a:p>
          <a:p>
            <a:pPr algn="just"/>
            <a:r>
              <a:rPr lang="en-US" b="1" dirty="0">
                <a:solidFill>
                  <a:srgbClr val="212121"/>
                </a:solidFill>
                <a:latin typeface="Open Sans"/>
                <a:ea typeface="Open Sans"/>
                <a:cs typeface="Open Sans"/>
              </a:rPr>
              <a:t>5. Seamless Integration with other Apple devices</a:t>
            </a:r>
            <a:r>
              <a:rPr lang="en-US" dirty="0">
                <a:solidFill>
                  <a:srgbClr val="212121"/>
                </a:solidFill>
                <a:latin typeface="Open Sans"/>
                <a:ea typeface="Open Sans"/>
                <a:cs typeface="Open Sans"/>
              </a:rPr>
              <a:t>: The iPhone has a seamless integration with other Apple devices such as MacBook, iPad, and Apple Watch. It allows users to access and transfer data across multiple devices.</a:t>
            </a:r>
          </a:p>
        </p:txBody>
      </p:sp>
    </p:spTree>
    <p:extLst>
      <p:ext uri="{BB962C8B-B14F-4D97-AF65-F5344CB8AC3E}">
        <p14:creationId xmlns:p14="http://schemas.microsoft.com/office/powerpoint/2010/main" val="97986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6DE06-7E2D-243F-6765-59E706BDFA34}"/>
              </a:ext>
            </a:extLst>
          </p:cNvPr>
          <p:cNvSpPr txBox="1"/>
          <p:nvPr/>
        </p:nvSpPr>
        <p:spPr>
          <a:xfrm>
            <a:off x="971017" y="181957"/>
            <a:ext cx="8329170"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i="1" dirty="0">
                <a:solidFill>
                  <a:srgbClr val="212121"/>
                </a:solidFill>
                <a:latin typeface="Franklin Gothic"/>
                <a:ea typeface="Open Sans"/>
                <a:cs typeface="Open Sans"/>
              </a:rPr>
              <a:t>Disadvantages of the iPhone:</a:t>
            </a:r>
          </a:p>
          <a:p>
            <a:pPr algn="just"/>
            <a:endParaRPr lang="en-US" b="1" dirty="0">
              <a:solidFill>
                <a:srgbClr val="212121"/>
              </a:solidFill>
              <a:latin typeface="Open Sans"/>
              <a:ea typeface="Open Sans"/>
              <a:cs typeface="Open Sans"/>
            </a:endParaRPr>
          </a:p>
          <a:p>
            <a:pPr algn="just"/>
            <a:r>
              <a:rPr lang="en-US" b="1" dirty="0">
                <a:solidFill>
                  <a:srgbClr val="212121"/>
                </a:solidFill>
                <a:latin typeface="Open Sans"/>
                <a:ea typeface="Open Sans"/>
                <a:cs typeface="Open Sans"/>
              </a:rPr>
              <a:t>1. Cost:</a:t>
            </a:r>
            <a:r>
              <a:rPr lang="en-US" dirty="0">
                <a:solidFill>
                  <a:srgbClr val="212121"/>
                </a:solidFill>
                <a:latin typeface="Open Sans"/>
                <a:ea typeface="Open Sans"/>
                <a:cs typeface="Open Sans"/>
              </a:rPr>
              <a:t> The iPhone is one of the most expensive smartphones on the market. High-end models can cost over $1000, which makes it a luxury item for many people.</a:t>
            </a:r>
          </a:p>
          <a:p>
            <a:pPr algn="just"/>
            <a:r>
              <a:rPr lang="en-US" b="1" dirty="0">
                <a:solidFill>
                  <a:srgbClr val="212121"/>
                </a:solidFill>
                <a:latin typeface="Open Sans"/>
                <a:ea typeface="Open Sans"/>
                <a:cs typeface="Open Sans"/>
              </a:rPr>
              <a:t>2. Non-Removable Battery</a:t>
            </a:r>
            <a:r>
              <a:rPr lang="en-US" dirty="0">
                <a:solidFill>
                  <a:srgbClr val="212121"/>
                </a:solidFill>
                <a:latin typeface="Open Sans"/>
                <a:ea typeface="Open Sans"/>
                <a:cs typeface="Open Sans"/>
              </a:rPr>
              <a:t>: The iPhone’s batteries are non-removable, which means that users cannot replace them. This can be a disadvantage for people who rely heavily on their phones and have to replace them regularly.</a:t>
            </a:r>
          </a:p>
          <a:p>
            <a:pPr algn="just"/>
            <a:r>
              <a:rPr lang="en-US" b="1" dirty="0">
                <a:solidFill>
                  <a:srgbClr val="212121"/>
                </a:solidFill>
                <a:latin typeface="Open Sans"/>
                <a:ea typeface="Open Sans"/>
                <a:cs typeface="Open Sans"/>
              </a:rPr>
              <a:t>3. Limited Customization</a:t>
            </a:r>
            <a:r>
              <a:rPr lang="en-US" dirty="0">
                <a:solidFill>
                  <a:srgbClr val="212121"/>
                </a:solidFill>
                <a:latin typeface="Open Sans"/>
                <a:ea typeface="Open Sans"/>
                <a:cs typeface="Open Sans"/>
              </a:rPr>
              <a:t>: One of the disadvantages of the iPhone is that it has limited customization options. Unlike Android devices, users cannot customize their phone’s interface, which can be a disadvantage for some people.</a:t>
            </a:r>
          </a:p>
          <a:p>
            <a:pPr algn="just"/>
            <a:r>
              <a:rPr lang="en-US" b="1" dirty="0">
                <a:solidFill>
                  <a:srgbClr val="212121"/>
                </a:solidFill>
                <a:latin typeface="Open Sans"/>
                <a:ea typeface="Open Sans"/>
                <a:cs typeface="Open Sans"/>
              </a:rPr>
              <a:t>4. No Expandable Storage</a:t>
            </a:r>
            <a:r>
              <a:rPr lang="en-US" dirty="0">
                <a:solidFill>
                  <a:srgbClr val="212121"/>
                </a:solidFill>
                <a:latin typeface="Open Sans"/>
                <a:ea typeface="Open Sans"/>
                <a:cs typeface="Open Sans"/>
              </a:rPr>
              <a:t>: Another disadvantage of the iPhone is that it has no expandable storage options. Users have to purchase iPhones with larger storage capacities, which can be costly.</a:t>
            </a:r>
          </a:p>
          <a:p>
            <a:pPr algn="just"/>
            <a:r>
              <a:rPr lang="en-US" b="1" dirty="0">
                <a:solidFill>
                  <a:srgbClr val="212121"/>
                </a:solidFill>
                <a:latin typeface="Open Sans"/>
                <a:ea typeface="Open Sans"/>
                <a:cs typeface="Open Sans"/>
              </a:rPr>
              <a:t>5. Frailty</a:t>
            </a:r>
            <a:r>
              <a:rPr lang="en-US" dirty="0">
                <a:solidFill>
                  <a:srgbClr val="212121"/>
                </a:solidFill>
                <a:latin typeface="Open Sans"/>
                <a:ea typeface="Open Sans"/>
                <a:cs typeface="Open Sans"/>
              </a:rPr>
              <a:t>: The iPhone is known to be fragile and prone to breaking if dropped. Many users have reported cracking or shattering their screens after accidentally dropping their devices.</a:t>
            </a:r>
          </a:p>
          <a:p>
            <a:pPr algn="just"/>
            <a:r>
              <a:rPr lang="en-US" dirty="0">
                <a:solidFill>
                  <a:srgbClr val="212121"/>
                </a:solidFill>
                <a:latin typeface="Open Sans"/>
                <a:ea typeface="Open Sans"/>
                <a:cs typeface="Open Sans"/>
              </a:rPr>
              <a:t>In conclusion, the iPhone has been a game-changer in the technological world. It has revolutionized the way people communicate and access information. However, its advantages and disadvantages must be weighed carefully by potential buyers. Ultimately, the choice of whether to purchase an iPhone depends on the user’s preference, needs, and budget.</a:t>
            </a:r>
          </a:p>
        </p:txBody>
      </p:sp>
    </p:spTree>
    <p:extLst>
      <p:ext uri="{BB962C8B-B14F-4D97-AF65-F5344CB8AC3E}">
        <p14:creationId xmlns:p14="http://schemas.microsoft.com/office/powerpoint/2010/main" val="364708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E76EB-128A-5414-022D-07228398FFB0}"/>
              </a:ext>
            </a:extLst>
          </p:cNvPr>
          <p:cNvSpPr txBox="1"/>
          <p:nvPr/>
        </p:nvSpPr>
        <p:spPr>
          <a:xfrm>
            <a:off x="1302589" y="914400"/>
            <a:ext cx="7947803"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Rockwell"/>
              </a:rPr>
              <a:t>Applications :</a:t>
            </a:r>
            <a:endParaRPr lang="en-US" sz="2000" b="1" i="1" dirty="0">
              <a:solidFill>
                <a:srgbClr val="54595D"/>
              </a:solidFill>
              <a:latin typeface="Rockwell"/>
              <a:cs typeface="Arial"/>
            </a:endParaRPr>
          </a:p>
          <a:p>
            <a:endParaRPr lang="en-US" dirty="0">
              <a:latin typeface="Linux Libertine"/>
              <a:cs typeface="Arial"/>
            </a:endParaRPr>
          </a:p>
          <a:p>
            <a:r>
              <a:rPr lang="en-US" sz="3200" b="1" i="1" dirty="0">
                <a:solidFill>
                  <a:schemeClr val="tx2"/>
                </a:solidFill>
                <a:latin typeface="Angsana New"/>
                <a:cs typeface="Arial"/>
              </a:rPr>
              <a:t>App Store</a:t>
            </a:r>
          </a:p>
          <a:p>
            <a:endParaRPr lang="en-US" b="1" dirty="0">
              <a:solidFill>
                <a:srgbClr val="000000"/>
              </a:solidFill>
              <a:latin typeface="Arial"/>
              <a:cs typeface="Arial"/>
            </a:endParaRPr>
          </a:p>
          <a:p>
            <a:r>
              <a:rPr lang="en-US" i="1" dirty="0">
                <a:solidFill>
                  <a:srgbClr val="202122"/>
                </a:solidFill>
                <a:latin typeface="Arial"/>
                <a:cs typeface="Arial"/>
              </a:rPr>
              <a:t>Main article: </a:t>
            </a:r>
            <a:r>
              <a:rPr lang="en-US" i="1" dirty="0">
                <a:solidFill>
                  <a:srgbClr val="3366CC"/>
                </a:solidFill>
                <a:latin typeface="Arial"/>
                <a:cs typeface="Arial"/>
                <a:hlinkClick r:id="rId2" tooltip="App Store (iOS/iPadOS)"/>
              </a:rPr>
              <a:t>App Store (iOS/iPadOS)</a:t>
            </a:r>
            <a:endParaRPr lang="en-US" i="1" dirty="0">
              <a:solidFill>
                <a:srgbClr val="3366CC"/>
              </a:solidFill>
              <a:latin typeface="Arial"/>
              <a:cs typeface="Arial"/>
              <a:hlinkClick r:id="rId2"/>
            </a:endParaRPr>
          </a:p>
          <a:p>
            <a:r>
              <a:rPr lang="en-US" dirty="0">
                <a:solidFill>
                  <a:srgbClr val="202122"/>
                </a:solidFill>
                <a:latin typeface="Arial"/>
                <a:cs typeface="Arial"/>
              </a:rPr>
              <a:t>The </a:t>
            </a:r>
            <a:r>
              <a:rPr lang="en-US" b="1" dirty="0">
                <a:solidFill>
                  <a:srgbClr val="202122"/>
                </a:solidFill>
                <a:latin typeface="Arial"/>
                <a:cs typeface="Arial"/>
              </a:rPr>
              <a:t>App Store</a:t>
            </a:r>
            <a:r>
              <a:rPr lang="en-US" dirty="0">
                <a:solidFill>
                  <a:srgbClr val="202122"/>
                </a:solidFill>
                <a:latin typeface="Arial"/>
                <a:cs typeface="Arial"/>
              </a:rPr>
              <a:t> is a </a:t>
            </a:r>
            <a:r>
              <a:rPr lang="en-US" dirty="0">
                <a:solidFill>
                  <a:srgbClr val="3366CC"/>
                </a:solidFill>
                <a:latin typeface="Arial"/>
                <a:cs typeface="Arial"/>
                <a:hlinkClick r:id="rId3" tooltip="Digital distribution"/>
              </a:rPr>
              <a:t>digital distribution</a:t>
            </a:r>
            <a:r>
              <a:rPr lang="en-US" dirty="0">
                <a:solidFill>
                  <a:srgbClr val="202122"/>
                </a:solidFill>
                <a:latin typeface="Arial"/>
                <a:cs typeface="Arial"/>
              </a:rPr>
              <a:t> platform which allows users to browse and download apps developed with Apple's </a:t>
            </a:r>
            <a:r>
              <a:rPr lang="en-US" dirty="0">
                <a:solidFill>
                  <a:srgbClr val="3366CC"/>
                </a:solidFill>
                <a:latin typeface="Arial"/>
                <a:cs typeface="Arial"/>
                <a:hlinkClick r:id="rId4" tooltip="IOS Software Development Kit"/>
              </a:rPr>
              <a:t>iOS Software Development Kit</a:t>
            </a:r>
            <a:r>
              <a:rPr lang="en-US" dirty="0">
                <a:solidFill>
                  <a:srgbClr val="202122"/>
                </a:solidFill>
                <a:latin typeface="Arial"/>
                <a:cs typeface="Arial"/>
              </a:rPr>
              <a:t>. The App Store opened on July 10, 2008 with the release of </a:t>
            </a:r>
            <a:r>
              <a:rPr lang="en-US" dirty="0">
                <a:solidFill>
                  <a:srgbClr val="3366CC"/>
                </a:solidFill>
                <a:latin typeface="Arial"/>
                <a:cs typeface="Arial"/>
                <a:hlinkClick r:id="rId5" tooltip="IPhone OS 2"/>
              </a:rPr>
              <a:t>IPhone OS 2</a:t>
            </a:r>
            <a:r>
              <a:rPr lang="en-US" dirty="0">
                <a:solidFill>
                  <a:srgbClr val="202122"/>
                </a:solidFill>
                <a:latin typeface="Arial"/>
                <a:cs typeface="Arial"/>
              </a:rPr>
              <a:t>, launching with 500 applications available. The number of apps peaked at around 2.2 million in 2017, but declined slightly over the next few years as Apple began a process to remove old apps or 32-bit apps that do not function as intended or that don't follow current app guidelines.</a:t>
            </a:r>
            <a:r>
              <a:rPr lang="en-US" baseline="30000" dirty="0">
                <a:solidFill>
                  <a:srgbClr val="3366CC"/>
                </a:solidFill>
                <a:latin typeface="Arial"/>
                <a:cs typeface="Arial"/>
                <a:hlinkClick r:id="rId6"/>
              </a:rPr>
              <a:t>[3]</a:t>
            </a:r>
            <a:r>
              <a:rPr lang="en-US" dirty="0">
                <a:solidFill>
                  <a:srgbClr val="202122"/>
                </a:solidFill>
                <a:latin typeface="Arial"/>
                <a:cs typeface="Arial"/>
              </a:rPr>
              <a:t> As of 2020, the store features around 1.8 million apps. On September 19, 2019, </a:t>
            </a:r>
            <a:r>
              <a:rPr lang="en-US" dirty="0">
                <a:solidFill>
                  <a:srgbClr val="3366CC"/>
                </a:solidFill>
                <a:latin typeface="Arial"/>
                <a:cs typeface="Arial"/>
                <a:hlinkClick r:id="rId7" tooltip="Apple Arcade"/>
              </a:rPr>
              <a:t>Apple Arcade</a:t>
            </a:r>
            <a:r>
              <a:rPr lang="en-US" dirty="0">
                <a:solidFill>
                  <a:srgbClr val="202122"/>
                </a:solidFill>
                <a:latin typeface="Arial"/>
                <a:cs typeface="Arial"/>
              </a:rPr>
              <a:t>, a gaming subscription service that provides unlimited access to a catalogue of games for a monthly fee, was released through a dedicated tab on the App Store.</a:t>
            </a:r>
            <a:r>
              <a:rPr lang="en-US" baseline="30000" dirty="0">
                <a:solidFill>
                  <a:srgbClr val="3366CC"/>
                </a:solidFill>
                <a:latin typeface="Arial"/>
                <a:cs typeface="Arial"/>
                <a:hlinkClick r:id="rId8"/>
              </a:rPr>
              <a:t>[4]</a:t>
            </a:r>
          </a:p>
        </p:txBody>
      </p:sp>
    </p:spTree>
    <p:extLst>
      <p:ext uri="{BB962C8B-B14F-4D97-AF65-F5344CB8AC3E}">
        <p14:creationId xmlns:p14="http://schemas.microsoft.com/office/powerpoint/2010/main" val="101321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77EAA6-2597-82E9-DBCA-C4ACDAC28199}"/>
              </a:ext>
            </a:extLst>
          </p:cNvPr>
          <p:cNvSpPr txBox="1"/>
          <p:nvPr/>
        </p:nvSpPr>
        <p:spPr>
          <a:xfrm>
            <a:off x="589757" y="972835"/>
            <a:ext cx="5678428" cy="606429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77500" lnSpcReduction="20000"/>
          </a:bodyPr>
          <a:lstStyle/>
          <a:p>
            <a:pPr>
              <a:spcAft>
                <a:spcPts val="600"/>
              </a:spcAft>
              <a:buFont typeface="Arial" panose="020B0604020202020204" pitchFamily="34" charset="0"/>
            </a:pPr>
            <a:r>
              <a:rPr lang="en-US" sz="2800" b="1" i="1" dirty="0">
                <a:latin typeface="Franklin Gothic"/>
              </a:rPr>
              <a:t>Conclusion</a:t>
            </a:r>
          </a:p>
          <a:p>
            <a:pPr>
              <a:spcAft>
                <a:spcPts val="600"/>
              </a:spcAft>
              <a:buFont typeface="Arial" panose="020B0604020202020204" pitchFamily="34" charset="0"/>
            </a:pPr>
            <a:endParaRPr lang="en-US" sz="2800" b="1" i="1" dirty="0">
              <a:latin typeface="Franklin Gothic"/>
              <a:cs typeface="Angsana New"/>
            </a:endParaRPr>
          </a:p>
          <a:p>
            <a:pPr>
              <a:spcAft>
                <a:spcPts val="600"/>
              </a:spcAft>
              <a:buFont typeface="Arial" panose="020B0604020202020204" pitchFamily="34" charset="0"/>
            </a:pPr>
            <a:r>
              <a:rPr lang="en-US" sz="4200" i="1" dirty="0">
                <a:latin typeface="Angsana New"/>
                <a:cs typeface="Angsana New"/>
              </a:rPr>
              <a:t> In summary, it is apparent that the iPhone </a:t>
            </a:r>
            <a:r>
              <a:rPr lang="en-US" sz="4200" i="1" dirty="0" err="1">
                <a:latin typeface="Angsana New"/>
                <a:cs typeface="Angsana New"/>
              </a:rPr>
              <a:t>was,and</a:t>
            </a:r>
            <a:r>
              <a:rPr lang="en-US" sz="4200" i="1" dirty="0">
                <a:latin typeface="Angsana New"/>
                <a:cs typeface="Angsana New"/>
              </a:rPr>
              <a:t> still, a remarkable invention of technological advancement. The iPhone provided a new way of mobile phone communication and usability. Its revolutionary technology has led to the variety of smartphones that are in use today. The iPhone success story has not been without unethical business practices by Apple Inc., security concerns and social problems. However, these controversies cannot erase the fact that the iPhone stands out as major technological innovation of the 21st Century.</a:t>
            </a:r>
          </a:p>
        </p:txBody>
      </p:sp>
      <p:pic>
        <p:nvPicPr>
          <p:cNvPr id="2" name="Picture 1" descr="phone">
            <a:extLst>
              <a:ext uri="{FF2B5EF4-FFF2-40B4-BE49-F238E27FC236}">
                <a16:creationId xmlns:a16="http://schemas.microsoft.com/office/drawing/2014/main" id="{268CE1A8-2E2E-3EDC-7F7C-BF982E437CA9}"/>
              </a:ext>
            </a:extLst>
          </p:cNvPr>
          <p:cNvPicPr>
            <a:picLocks noChangeAspect="1"/>
          </p:cNvPicPr>
          <p:nvPr/>
        </p:nvPicPr>
        <p:blipFill rotWithShape="1">
          <a:blip r:embed="rId2"/>
          <a:srcRect l="1261" r="8454" b="2"/>
          <a:stretch/>
        </p:blipFill>
        <p:spPr>
          <a:xfrm>
            <a:off x="6662167" y="657369"/>
            <a:ext cx="4994209" cy="5531495"/>
          </a:xfrm>
          <a:prstGeom prst="rect">
            <a:avLst/>
          </a:prstGeom>
        </p:spPr>
      </p:pic>
    </p:spTree>
    <p:extLst>
      <p:ext uri="{BB962C8B-B14F-4D97-AF65-F5344CB8AC3E}">
        <p14:creationId xmlns:p14="http://schemas.microsoft.com/office/powerpoint/2010/main" val="9466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1"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04B4B2-5E09-339D-4C6E-0A7A30CD14B4}"/>
              </a:ext>
            </a:extLst>
          </p:cNvPr>
          <p:cNvSpPr txBox="1"/>
          <p:nvPr/>
        </p:nvSpPr>
        <p:spPr>
          <a:xfrm>
            <a:off x="144058" y="95817"/>
            <a:ext cx="11461629" cy="58055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buFont typeface="Arial" panose="020B0604020202020204" pitchFamily="34" charset="0"/>
            </a:pPr>
            <a:r>
              <a:rPr lang="en-US" sz="1400" b="1" dirty="0">
                <a:latin typeface="Rockwell"/>
              </a:rPr>
              <a:t>FUTURE SCOPE:</a:t>
            </a:r>
          </a:p>
          <a:p>
            <a:pPr>
              <a:spcAft>
                <a:spcPts val="600"/>
              </a:spcAft>
              <a:buFont typeface="Arial" panose="020B0604020202020204" pitchFamily="34" charset="0"/>
            </a:pPr>
            <a:endParaRPr lang="en-US" sz="1400" b="1" dirty="0">
              <a:latin typeface="Rockwell"/>
            </a:endParaRPr>
          </a:p>
          <a:p>
            <a:pPr>
              <a:spcAft>
                <a:spcPts val="600"/>
              </a:spcAft>
              <a:buFont typeface="Arial" panose="020B0604020202020204" pitchFamily="34" charset="0"/>
            </a:pPr>
            <a:r>
              <a:rPr lang="en-US" sz="1400" b="1" dirty="0">
                <a:latin typeface="Rockwell"/>
              </a:rPr>
              <a:t>The factors that are going to affect iOS application development in the coming years are as follows:</a:t>
            </a:r>
            <a:endParaRPr lang="en-US" dirty="0"/>
          </a:p>
          <a:p>
            <a:pPr>
              <a:spcAft>
                <a:spcPts val="600"/>
              </a:spcAft>
              <a:buFont typeface="Arial" panose="020B0604020202020204" pitchFamily="34" charset="0"/>
            </a:pPr>
            <a:endParaRPr lang="en-US" sz="1400" b="1" dirty="0">
              <a:latin typeface="Rockwell"/>
            </a:endParaRPr>
          </a:p>
          <a:p>
            <a:pPr>
              <a:spcAft>
                <a:spcPts val="600"/>
              </a:spcAft>
              <a:buFont typeface="Arial" panose="020B0604020202020204" pitchFamily="34" charset="0"/>
            </a:pPr>
            <a:r>
              <a:rPr lang="en-US" sz="1400" b="1" dirty="0">
                <a:latin typeface="Rockwell"/>
              </a:rPr>
              <a:t>Factor #1 : Globalization</a:t>
            </a:r>
          </a:p>
          <a:p>
            <a:pPr>
              <a:spcAft>
                <a:spcPts val="600"/>
              </a:spcAft>
              <a:buFont typeface="Arial" panose="020B0604020202020204" pitchFamily="34" charset="0"/>
            </a:pPr>
            <a:r>
              <a:rPr lang="en-US" sz="1400" dirty="0">
                <a:latin typeface="Rockwell"/>
              </a:rPr>
              <a:t>App studios are going to face increased competition, globally.</a:t>
            </a:r>
            <a:endParaRPr lang="en-US" sz="1400" b="1" dirty="0">
              <a:latin typeface="Rockwell"/>
            </a:endParaRPr>
          </a:p>
          <a:p>
            <a:pPr>
              <a:spcAft>
                <a:spcPts val="600"/>
              </a:spcAft>
              <a:buFont typeface="Arial" panose="020B0604020202020204" pitchFamily="34" charset="0"/>
            </a:pPr>
            <a:endParaRPr lang="en-US" sz="1400" dirty="0">
              <a:latin typeface="Rockwell"/>
            </a:endParaRPr>
          </a:p>
          <a:p>
            <a:pPr>
              <a:spcAft>
                <a:spcPts val="600"/>
              </a:spcAft>
              <a:buFont typeface="Arial" panose="020B0604020202020204" pitchFamily="34" charset="0"/>
            </a:pPr>
            <a:r>
              <a:rPr lang="en-US" sz="1400" b="1" dirty="0">
                <a:latin typeface="Rockwell"/>
              </a:rPr>
              <a:t>Factor #2 : Cross-Device Development</a:t>
            </a:r>
          </a:p>
          <a:p>
            <a:pPr>
              <a:spcAft>
                <a:spcPts val="600"/>
              </a:spcAft>
              <a:buFont typeface="Arial" panose="020B0604020202020204" pitchFamily="34" charset="0"/>
            </a:pPr>
            <a:r>
              <a:rPr lang="en-US" sz="1400" dirty="0">
                <a:latin typeface="Rockwell"/>
              </a:rPr>
              <a:t>Apps for television, cars, smartphones, and others are on the boom.</a:t>
            </a:r>
            <a:endParaRPr lang="en-US" sz="1400" b="1" dirty="0">
              <a:latin typeface="Rockwell"/>
            </a:endParaRPr>
          </a:p>
          <a:p>
            <a:pPr>
              <a:spcAft>
                <a:spcPts val="600"/>
              </a:spcAft>
              <a:buFont typeface="Arial" panose="020B0604020202020204" pitchFamily="34" charset="0"/>
            </a:pPr>
            <a:endParaRPr lang="en-US" sz="1400" dirty="0">
              <a:latin typeface="Rockwell"/>
            </a:endParaRPr>
          </a:p>
          <a:p>
            <a:pPr>
              <a:spcAft>
                <a:spcPts val="600"/>
              </a:spcAft>
              <a:buFont typeface="Arial" panose="020B0604020202020204" pitchFamily="34" charset="0"/>
            </a:pPr>
            <a:r>
              <a:rPr lang="en-US" sz="1400" b="1" dirty="0">
                <a:latin typeface="Rockwell"/>
              </a:rPr>
              <a:t>Factor #3: Developer Tools</a:t>
            </a:r>
          </a:p>
          <a:p>
            <a:pPr>
              <a:spcAft>
                <a:spcPts val="600"/>
              </a:spcAft>
              <a:buFont typeface="Arial" panose="020B0604020202020204" pitchFamily="34" charset="0"/>
            </a:pPr>
            <a:r>
              <a:rPr lang="en-US" sz="1400" dirty="0">
                <a:latin typeface="Rockwell"/>
              </a:rPr>
              <a:t>The prevalence of easily application programming interfaces and software developer kits will make it easier to stitch top-end app functionality together.</a:t>
            </a:r>
            <a:endParaRPr lang="en-US" sz="1400" b="1" dirty="0">
              <a:latin typeface="Rockwell"/>
            </a:endParaRPr>
          </a:p>
          <a:p>
            <a:pPr>
              <a:spcAft>
                <a:spcPts val="600"/>
              </a:spcAft>
              <a:buFont typeface="Arial" panose="020B0604020202020204" pitchFamily="34" charset="0"/>
            </a:pPr>
            <a:endParaRPr lang="en-US" sz="1400" dirty="0">
              <a:latin typeface="Rockwell"/>
            </a:endParaRPr>
          </a:p>
          <a:p>
            <a:pPr>
              <a:spcAft>
                <a:spcPts val="600"/>
              </a:spcAft>
              <a:buFont typeface="Arial" panose="020B0604020202020204" pitchFamily="34" charset="0"/>
            </a:pPr>
            <a:r>
              <a:rPr lang="en-US" sz="1400" b="1" dirty="0">
                <a:latin typeface="Rockwell"/>
              </a:rPr>
              <a:t>Factor #4: Supply &amp; Demand</a:t>
            </a:r>
          </a:p>
          <a:p>
            <a:pPr>
              <a:spcAft>
                <a:spcPts val="600"/>
              </a:spcAft>
              <a:buFont typeface="Arial" panose="020B0604020202020204" pitchFamily="34" charset="0"/>
            </a:pPr>
            <a:r>
              <a:rPr lang="en-US" sz="1400" dirty="0">
                <a:latin typeface="Rockwell"/>
              </a:rPr>
              <a:t>The startups and enterprises app demands are not going to be an abate, however, studios will be pressed by both the international and independent markets with minimizes profit margins.</a:t>
            </a:r>
            <a:endParaRPr lang="en-US" sz="1400" b="1" dirty="0">
              <a:latin typeface="Rockwell"/>
            </a:endParaRPr>
          </a:p>
          <a:p>
            <a:pPr>
              <a:spcAft>
                <a:spcPts val="600"/>
              </a:spcAft>
              <a:buFont typeface="Arial" panose="020B0604020202020204" pitchFamily="34" charset="0"/>
            </a:pPr>
            <a:endParaRPr lang="en-US" sz="1400" dirty="0">
              <a:latin typeface="Rockwell"/>
            </a:endParaRPr>
          </a:p>
          <a:p>
            <a:pPr>
              <a:spcAft>
                <a:spcPts val="600"/>
              </a:spcAft>
              <a:buFont typeface="Arial" panose="020B0604020202020204" pitchFamily="34" charset="0"/>
            </a:pPr>
            <a:r>
              <a:rPr lang="en-US" sz="1400" b="1" dirty="0">
                <a:latin typeface="Rockwell"/>
              </a:rPr>
              <a:t>Factor #5:Monetization</a:t>
            </a:r>
          </a:p>
          <a:p>
            <a:pPr>
              <a:spcAft>
                <a:spcPts val="600"/>
              </a:spcAft>
              <a:buFont typeface="Arial" panose="020B0604020202020204" pitchFamily="34" charset="0"/>
            </a:pPr>
            <a:r>
              <a:rPr lang="en-US" sz="1400" dirty="0">
                <a:latin typeface="Rockwell"/>
              </a:rPr>
              <a:t>The viability of paid app downloads will be mitigated by different business models, inclusive of in-app purchases and subscription services.</a:t>
            </a:r>
            <a:endParaRPr lang="en-US" sz="1400" b="1" dirty="0">
              <a:latin typeface="Rockwell"/>
            </a:endParaRPr>
          </a:p>
        </p:txBody>
      </p:sp>
    </p:spTree>
    <p:extLst>
      <p:ext uri="{BB962C8B-B14F-4D97-AF65-F5344CB8AC3E}">
        <p14:creationId xmlns:p14="http://schemas.microsoft.com/office/powerpoint/2010/main" val="193026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A82281F9-3332-7E81-7559-9C2C3ABC6E0E}"/>
              </a:ext>
            </a:extLst>
          </p:cNvPr>
          <p:cNvPicPr>
            <a:picLocks noGrp="1" noChangeAspect="1"/>
          </p:cNvPicPr>
          <p:nvPr>
            <p:ph idx="1"/>
          </p:nvPr>
        </p:nvPicPr>
        <p:blipFill rotWithShape="1">
          <a:blip r:embed="rId2"/>
          <a:srcRect l="16910" r="1" b="1"/>
          <a:stretch/>
        </p:blipFill>
        <p:spPr>
          <a:xfrm>
            <a:off x="43152" y="-28745"/>
            <a:ext cx="12188932" cy="6857990"/>
          </a:xfrm>
          <a:prstGeom prst="rect">
            <a:avLst/>
          </a:prstGeom>
        </p:spPr>
      </p:pic>
      <p:sp>
        <p:nvSpPr>
          <p:cNvPr id="34" name="Rectangle 33">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56B91-BEE0-502B-DF52-5620CF0E31CD}"/>
              </a:ext>
            </a:extLst>
          </p:cNvPr>
          <p:cNvSpPr>
            <a:spLocks noGrp="1"/>
          </p:cNvSpPr>
          <p:nvPr>
            <p:ph type="title"/>
          </p:nvPr>
        </p:nvSpPr>
        <p:spPr>
          <a:xfrm>
            <a:off x="187191" y="777125"/>
            <a:ext cx="5107446" cy="1112173"/>
          </a:xfrm>
        </p:spPr>
        <p:txBody>
          <a:bodyPr vert="horz" lIns="91440" tIns="45720" rIns="91440" bIns="45720" rtlCol="0" anchor="t">
            <a:noAutofit/>
          </a:bodyPr>
          <a:lstStyle/>
          <a:p>
            <a:pPr>
              <a:lnSpc>
                <a:spcPct val="90000"/>
              </a:lnSpc>
            </a:pPr>
            <a:r>
              <a:rPr lang="en-US" sz="2800" i="1" dirty="0">
                <a:solidFill>
                  <a:srgbClr val="FFFFFF"/>
                </a:solidFill>
                <a:latin typeface="Rockwell"/>
                <a:cs typeface="Browallia New"/>
              </a:rPr>
              <a:t> the market percentage of iPhone in India </a:t>
            </a:r>
          </a:p>
        </p:txBody>
      </p:sp>
      <p:sp>
        <p:nvSpPr>
          <p:cNvPr id="35" name="Rectangle 3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DDC267-B5E2-1FE3-864E-C63DE24324B3}"/>
              </a:ext>
            </a:extLst>
          </p:cNvPr>
          <p:cNvSpPr txBox="1"/>
          <p:nvPr/>
        </p:nvSpPr>
        <p:spPr>
          <a:xfrm>
            <a:off x="181155" y="1791419"/>
            <a:ext cx="511546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latin typeface="Angsana New"/>
                <a:cs typeface="Angsana New"/>
              </a:rPr>
              <a:t>The company is projected to account for 7% of all smartphone sales in the country from July to December, up from 5% in the first half of 2023, according to data from market researcher Counterpoint shared exclusively with Reuters.</a:t>
            </a:r>
          </a:p>
        </p:txBody>
      </p:sp>
      <p:sp>
        <p:nvSpPr>
          <p:cNvPr id="6" name="TextBox 5">
            <a:extLst>
              <a:ext uri="{FF2B5EF4-FFF2-40B4-BE49-F238E27FC236}">
                <a16:creationId xmlns:a16="http://schemas.microsoft.com/office/drawing/2014/main" id="{F7629E81-89A1-E030-0754-9412296B158C}"/>
              </a:ext>
            </a:extLst>
          </p:cNvPr>
          <p:cNvSpPr txBox="1"/>
          <p:nvPr/>
        </p:nvSpPr>
        <p:spPr>
          <a:xfrm>
            <a:off x="6492815" y="511835"/>
            <a:ext cx="49285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E8EAED"/>
                </a:solidFill>
                <a:latin typeface="Rockwell"/>
              </a:rPr>
              <a:t>iPhone successful in India</a:t>
            </a:r>
            <a:endParaRPr lang="en-US" sz="2800" b="1" i="1" dirty="0">
              <a:latin typeface="Rockwell"/>
            </a:endParaRPr>
          </a:p>
        </p:txBody>
      </p:sp>
      <p:sp>
        <p:nvSpPr>
          <p:cNvPr id="7" name="TextBox 6">
            <a:extLst>
              <a:ext uri="{FF2B5EF4-FFF2-40B4-BE49-F238E27FC236}">
                <a16:creationId xmlns:a16="http://schemas.microsoft.com/office/drawing/2014/main" id="{1EFA929F-9FF3-4094-2A98-9F8CAC6DD8EE}"/>
              </a:ext>
            </a:extLst>
          </p:cNvPr>
          <p:cNvSpPr txBox="1"/>
          <p:nvPr/>
        </p:nvSpPr>
        <p:spPr>
          <a:xfrm>
            <a:off x="6492815" y="281797"/>
            <a:ext cx="561867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E8EAED"/>
              </a:solidFill>
              <a:latin typeface="Google Sans"/>
              <a:cs typeface="arial"/>
            </a:endParaRPr>
          </a:p>
          <a:p>
            <a:endParaRPr lang="en-US">
              <a:solidFill>
                <a:srgbClr val="BDC1C6"/>
              </a:solidFill>
              <a:latin typeface="arial"/>
              <a:cs typeface="arial"/>
            </a:endParaRPr>
          </a:p>
          <a:p>
            <a:endParaRPr lang="en-US" dirty="0">
              <a:solidFill>
                <a:srgbClr val="BDC1C6"/>
              </a:solidFill>
              <a:latin typeface="arial"/>
              <a:cs typeface="arial"/>
            </a:endParaRPr>
          </a:p>
          <a:p>
            <a:endParaRPr lang="en-US" dirty="0">
              <a:solidFill>
                <a:srgbClr val="BDC1C6"/>
              </a:solidFill>
              <a:latin typeface="arial"/>
              <a:cs typeface="arial"/>
            </a:endParaRPr>
          </a:p>
          <a:p>
            <a:r>
              <a:rPr lang="en-US" sz="3600" b="1" i="1" dirty="0">
                <a:solidFill>
                  <a:srgbClr val="E2EEFF"/>
                </a:solidFill>
                <a:latin typeface="Angsana New"/>
                <a:cs typeface="arial"/>
              </a:rPr>
              <a:t>Apple has rapidly expanded its manufacturing operations in India, making it one of its largest iPhone export hubs</a:t>
            </a:r>
            <a:r>
              <a:rPr lang="en-US" sz="3600" b="1" i="1" dirty="0">
                <a:solidFill>
                  <a:srgbClr val="BDC1C6"/>
                </a:solidFill>
                <a:latin typeface="Angsana New"/>
                <a:cs typeface="arial"/>
              </a:rPr>
              <a:t>. </a:t>
            </a:r>
            <a:endParaRPr lang="en-US" sz="3600" b="1" i="1">
              <a:solidFill>
                <a:srgbClr val="BDC1C6"/>
              </a:solidFill>
              <a:latin typeface="Angsana New"/>
              <a:cs typeface="arial"/>
            </a:endParaRPr>
          </a:p>
        </p:txBody>
      </p:sp>
    </p:spTree>
    <p:extLst>
      <p:ext uri="{BB962C8B-B14F-4D97-AF65-F5344CB8AC3E}">
        <p14:creationId xmlns:p14="http://schemas.microsoft.com/office/powerpoint/2010/main" val="316600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1"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3"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1" nodeType="clickEffect">
                                  <p:stCondLst>
                                    <p:cond delay="0"/>
                                  </p:stCondLst>
                                  <p:childTnLst>
                                    <p:animEffect transition="out" filter="randombar(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5" grpId="0"/>
      <p:bldP spid="5" grpId="1" build="p"/>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80F4EB3-5C43-5ABD-0978-5611FC1F202E}"/>
              </a:ext>
            </a:extLst>
          </p:cNvPr>
          <p:cNvSpPr>
            <a:spLocks noGrp="1"/>
          </p:cNvSpPr>
          <p:nvPr>
            <p:ph type="ctrTitle"/>
          </p:nvPr>
        </p:nvSpPr>
        <p:spPr>
          <a:xfrm>
            <a:off x="517871" y="978408"/>
            <a:ext cx="5037174" cy="2591969"/>
          </a:xfrm>
        </p:spPr>
        <p:txBody>
          <a:bodyPr anchor="t">
            <a:normAutofit fontScale="90000"/>
          </a:bodyPr>
          <a:lstStyle/>
          <a:p>
            <a:pPr>
              <a:lnSpc>
                <a:spcPct val="90000"/>
              </a:lnSpc>
              <a:spcBef>
                <a:spcPts val="1000"/>
              </a:spcBef>
            </a:pPr>
            <a:br>
              <a:rPr lang="en-US" sz="3600" b="0" i="1" dirty="0">
                <a:latin typeface="Franklin Gothic"/>
                <a:cs typeface="Segoe UI"/>
              </a:rPr>
            </a:br>
            <a:br>
              <a:rPr lang="en-US" sz="3600" b="0" i="1" dirty="0">
                <a:latin typeface="Franklin Gothic"/>
                <a:cs typeface="Segoe UI"/>
              </a:rPr>
            </a:br>
            <a:r>
              <a:rPr lang="en-US" sz="4000" b="0" i="1" dirty="0">
                <a:latin typeface="Franklin Gothic"/>
                <a:cs typeface="Segoe UI"/>
              </a:rPr>
              <a:t>Problem Definition &amp; Design </a:t>
            </a:r>
            <a:r>
              <a:rPr lang="en-US" sz="4000" b="0" i="1" err="1">
                <a:latin typeface="Franklin Gothic"/>
                <a:cs typeface="Segoe UI"/>
              </a:rPr>
              <a:t>Thiniking</a:t>
            </a:r>
            <a:br>
              <a:rPr lang="en-US" sz="4000" b="0" i="1" dirty="0">
                <a:latin typeface="Franklin Gothic"/>
                <a:cs typeface="Segoe UI"/>
              </a:rPr>
            </a:br>
            <a:br>
              <a:rPr lang="en-US" sz="3600" b="0" i="1" dirty="0">
                <a:latin typeface="Franklin Gothic"/>
                <a:cs typeface="Segoe UI"/>
              </a:rPr>
            </a:br>
            <a:endParaRPr lang="en-US" sz="3400" b="0" i="1">
              <a:latin typeface="Segoe UI"/>
              <a:cs typeface="Segoe UI"/>
            </a:endParaRPr>
          </a:p>
          <a:p>
            <a:pPr>
              <a:lnSpc>
                <a:spcPct val="90000"/>
              </a:lnSpc>
              <a:spcBef>
                <a:spcPts val="1000"/>
              </a:spcBef>
            </a:pPr>
            <a:endParaRPr lang="en-US" sz="3400" b="0" i="1" dirty="0">
              <a:latin typeface="Segoe UI"/>
              <a:cs typeface="Segoe UI"/>
            </a:endParaRPr>
          </a:p>
        </p:txBody>
      </p:sp>
      <p:sp>
        <p:nvSpPr>
          <p:cNvPr id="5" name="Subtitle 4">
            <a:extLst>
              <a:ext uri="{FF2B5EF4-FFF2-40B4-BE49-F238E27FC236}">
                <a16:creationId xmlns:a16="http://schemas.microsoft.com/office/drawing/2014/main" id="{1E0D808E-45C3-79EE-3599-2A6B271517C7}"/>
              </a:ext>
            </a:extLst>
          </p:cNvPr>
          <p:cNvSpPr>
            <a:spLocks noGrp="1"/>
          </p:cNvSpPr>
          <p:nvPr>
            <p:ph type="subTitle" idx="1"/>
          </p:nvPr>
        </p:nvSpPr>
        <p:spPr>
          <a:xfrm>
            <a:off x="535625" y="4323853"/>
            <a:ext cx="5019418" cy="1724029"/>
          </a:xfrm>
        </p:spPr>
        <p:txBody>
          <a:bodyPr anchor="t">
            <a:normAutofit/>
          </a:bodyPr>
          <a:lstStyle/>
          <a:p>
            <a:r>
              <a:rPr lang="en-US" sz="3600" dirty="0">
                <a:latin typeface="Rockwell"/>
              </a:rPr>
              <a:t>Empathy Map </a:t>
            </a:r>
          </a:p>
          <a:p>
            <a:endParaRPr lang="en-US" sz="3600" dirty="0">
              <a:latin typeface="Rockwell"/>
            </a:endParaRPr>
          </a:p>
          <a:p>
            <a:endParaRPr lang="en-US" sz="3600" dirty="0">
              <a:latin typeface="Rockwell"/>
            </a:endParaRPr>
          </a:p>
          <a:p>
            <a:endParaRPr lang="en-US" sz="3600" dirty="0">
              <a:latin typeface="Rockwell"/>
            </a:endParaRPr>
          </a:p>
          <a:p>
            <a:endParaRPr lang="en-US" sz="3600" dirty="0">
              <a:latin typeface="Rockwell"/>
            </a:endParaRPr>
          </a:p>
        </p:txBody>
      </p:sp>
      <p:sp>
        <p:nvSpPr>
          <p:cNvPr id="26" name="Rectangle 25">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screen&#10;&#10;Description automatically generated">
            <a:extLst>
              <a:ext uri="{FF2B5EF4-FFF2-40B4-BE49-F238E27FC236}">
                <a16:creationId xmlns:a16="http://schemas.microsoft.com/office/drawing/2014/main" id="{05EC62D2-1FB8-6800-0224-ADB0053F5E48}"/>
              </a:ext>
            </a:extLst>
          </p:cNvPr>
          <p:cNvPicPr>
            <a:picLocks noChangeAspect="1"/>
          </p:cNvPicPr>
          <p:nvPr/>
        </p:nvPicPr>
        <p:blipFill>
          <a:blip r:embed="rId2"/>
          <a:stretch>
            <a:fillRect/>
          </a:stretch>
        </p:blipFill>
        <p:spPr>
          <a:xfrm>
            <a:off x="6662168" y="1199594"/>
            <a:ext cx="5028284" cy="5003142"/>
          </a:xfrm>
          <a:prstGeom prst="rect">
            <a:avLst/>
          </a:prstGeom>
        </p:spPr>
      </p:pic>
      <p:sp>
        <p:nvSpPr>
          <p:cNvPr id="28" name="Rectangle 27">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E16B96-A50D-DDC0-EA3C-C9EBFDF57E17}"/>
              </a:ext>
            </a:extLst>
          </p:cNvPr>
          <p:cNvSpPr>
            <a:spLocks noGrp="1"/>
          </p:cNvSpPr>
          <p:nvPr>
            <p:ph type="title"/>
          </p:nvPr>
        </p:nvSpPr>
        <p:spPr>
          <a:xfrm>
            <a:off x="517870" y="978409"/>
            <a:ext cx="11160313" cy="1571994"/>
          </a:xfrm>
        </p:spPr>
        <p:txBody>
          <a:bodyPr vert="horz" lIns="91440" tIns="45720" rIns="91440" bIns="45720" rtlCol="0" anchor="t">
            <a:normAutofit/>
          </a:bodyPr>
          <a:lstStyle/>
          <a:p>
            <a:r>
              <a:rPr lang="en-US" i="1" dirty="0">
                <a:solidFill>
                  <a:schemeClr val="tx2"/>
                </a:solidFill>
                <a:latin typeface="Rockwell"/>
              </a:rPr>
              <a:t>Ideation &amp; Brainstorming Map</a:t>
            </a:r>
          </a:p>
        </p:txBody>
      </p:sp>
      <p:sp>
        <p:nvSpPr>
          <p:cNvPr id="36"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0C2A4A82-2563-BB88-D579-DFB8C4294818}"/>
              </a:ext>
            </a:extLst>
          </p:cNvPr>
          <p:cNvPicPr>
            <a:picLocks noGrp="1" noChangeAspect="1"/>
          </p:cNvPicPr>
          <p:nvPr>
            <p:ph idx="1"/>
          </p:nvPr>
        </p:nvPicPr>
        <p:blipFill rotWithShape="1">
          <a:blip r:embed="rId2"/>
          <a:srcRect r="1" b="4087"/>
          <a:stretch/>
        </p:blipFill>
        <p:spPr>
          <a:xfrm>
            <a:off x="517870" y="2977327"/>
            <a:ext cx="11156261" cy="3370631"/>
          </a:xfrm>
          <a:prstGeom prst="rect">
            <a:avLst/>
          </a:prstGeom>
        </p:spPr>
      </p:pic>
    </p:spTree>
    <p:extLst>
      <p:ext uri="{BB962C8B-B14F-4D97-AF65-F5344CB8AC3E}">
        <p14:creationId xmlns:p14="http://schemas.microsoft.com/office/powerpoint/2010/main" val="361947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7867E10-DCE6-CE7B-408E-8FF2EBC53100}"/>
              </a:ext>
            </a:extLst>
          </p:cNvPr>
          <p:cNvSpPr>
            <a:spLocks noGrp="1"/>
          </p:cNvSpPr>
          <p:nvPr>
            <p:ph type="title"/>
          </p:nvPr>
        </p:nvSpPr>
        <p:spPr>
          <a:xfrm>
            <a:off x="517870" y="978408"/>
            <a:ext cx="8686796" cy="2334247"/>
          </a:xfrm>
          <a:noFill/>
        </p:spPr>
        <p:txBody>
          <a:bodyPr vert="horz" lIns="91440" tIns="45720" rIns="91440" bIns="45720" rtlCol="0" anchor="t">
            <a:normAutofit/>
          </a:bodyPr>
          <a:lstStyle/>
          <a:p>
            <a:r>
              <a:rPr lang="en-US" i="1" dirty="0">
                <a:latin typeface="Rockwell"/>
              </a:rPr>
              <a:t>Result</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white background with black and white clouds">
            <a:extLst>
              <a:ext uri="{FF2B5EF4-FFF2-40B4-BE49-F238E27FC236}">
                <a16:creationId xmlns:a16="http://schemas.microsoft.com/office/drawing/2014/main" id="{B0EAEAB9-B01E-E618-74D5-E64C283A6240}"/>
              </a:ext>
            </a:extLst>
          </p:cNvPr>
          <p:cNvPicPr>
            <a:picLocks noChangeAspect="1"/>
          </p:cNvPicPr>
          <p:nvPr/>
        </p:nvPicPr>
        <p:blipFill>
          <a:blip r:embed="rId2"/>
          <a:stretch>
            <a:fillRect/>
          </a:stretch>
        </p:blipFill>
        <p:spPr>
          <a:xfrm>
            <a:off x="115017" y="2352218"/>
            <a:ext cx="11861322" cy="3792580"/>
          </a:xfrm>
          <a:prstGeom prst="rect">
            <a:avLst/>
          </a:prstGeom>
          <a:ln w="28575">
            <a:solidFill>
              <a:schemeClr val="tx1"/>
            </a:solidFill>
          </a:ln>
        </p:spPr>
      </p:pic>
    </p:spTree>
    <p:extLst>
      <p:ext uri="{BB962C8B-B14F-4D97-AF65-F5344CB8AC3E}">
        <p14:creationId xmlns:p14="http://schemas.microsoft.com/office/powerpoint/2010/main" val="126632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D56B45B-E956-AF82-8B8C-CE5EA49005AD}"/>
              </a:ext>
            </a:extLst>
          </p:cNvPr>
          <p:cNvPicPr>
            <a:picLocks noChangeAspect="1"/>
          </p:cNvPicPr>
          <p:nvPr/>
        </p:nvPicPr>
        <p:blipFill>
          <a:blip r:embed="rId2"/>
          <a:stretch>
            <a:fillRect/>
          </a:stretch>
        </p:blipFill>
        <p:spPr>
          <a:xfrm>
            <a:off x="402566" y="694479"/>
            <a:ext cx="11171207" cy="5914740"/>
          </a:xfrm>
          <a:prstGeom prst="rect">
            <a:avLst/>
          </a:prstGeom>
        </p:spPr>
      </p:pic>
    </p:spTree>
    <p:extLst>
      <p:ext uri="{BB962C8B-B14F-4D97-AF65-F5344CB8AC3E}">
        <p14:creationId xmlns:p14="http://schemas.microsoft.com/office/powerpoint/2010/main" val="254398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graph&#10;&#10;Description automatically generated">
            <a:extLst>
              <a:ext uri="{FF2B5EF4-FFF2-40B4-BE49-F238E27FC236}">
                <a16:creationId xmlns:a16="http://schemas.microsoft.com/office/drawing/2014/main" id="{52949D19-2E34-DFE7-AB2C-FBDEE0AA8666}"/>
              </a:ext>
            </a:extLst>
          </p:cNvPr>
          <p:cNvPicPr>
            <a:picLocks noChangeAspect="1"/>
          </p:cNvPicPr>
          <p:nvPr/>
        </p:nvPicPr>
        <p:blipFill>
          <a:blip r:embed="rId2"/>
          <a:stretch>
            <a:fillRect/>
          </a:stretch>
        </p:blipFill>
        <p:spPr>
          <a:xfrm>
            <a:off x="57509" y="1280706"/>
            <a:ext cx="11703169" cy="3707116"/>
          </a:xfrm>
          <a:prstGeom prst="rect">
            <a:avLst/>
          </a:prstGeom>
        </p:spPr>
      </p:pic>
    </p:spTree>
    <p:extLst>
      <p:ext uri="{BB962C8B-B14F-4D97-AF65-F5344CB8AC3E}">
        <p14:creationId xmlns:p14="http://schemas.microsoft.com/office/powerpoint/2010/main" val="332379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computer screen&#10;&#10;Description automatically generated">
            <a:extLst>
              <a:ext uri="{FF2B5EF4-FFF2-40B4-BE49-F238E27FC236}">
                <a16:creationId xmlns:a16="http://schemas.microsoft.com/office/drawing/2014/main" id="{85522B91-D3C2-7CB0-7EFD-7F69B0069482}"/>
              </a:ext>
            </a:extLst>
          </p:cNvPr>
          <p:cNvPicPr>
            <a:picLocks noChangeAspect="1"/>
          </p:cNvPicPr>
          <p:nvPr/>
        </p:nvPicPr>
        <p:blipFill rotWithShape="1">
          <a:blip r:embed="rId2"/>
          <a:srcRect t="4693" r="-1" b="4190"/>
          <a:stretch/>
        </p:blipFill>
        <p:spPr>
          <a:xfrm>
            <a:off x="20" y="10"/>
            <a:ext cx="12188932" cy="6857990"/>
          </a:xfrm>
          <a:prstGeom prst="rect">
            <a:avLst/>
          </a:prstGeom>
        </p:spPr>
      </p:pic>
    </p:spTree>
    <p:extLst>
      <p:ext uri="{BB962C8B-B14F-4D97-AF65-F5344CB8AC3E}">
        <p14:creationId xmlns:p14="http://schemas.microsoft.com/office/powerpoint/2010/main" val="229648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GestaltVTI</vt:lpstr>
      <vt:lpstr>A Data Driven Exploration of Apple's iPhone impact in India </vt:lpstr>
      <vt:lpstr>INTRODUCTION :</vt:lpstr>
      <vt:lpstr> the market percentage of iPhone in India </vt:lpstr>
      <vt:lpstr>  Problem Definition &amp; Design Thiniking   </vt:lpstr>
      <vt:lpstr>Ideation &amp; Brainstorming Map</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Pavithra Thulasiraman</cp:lastModifiedBy>
  <cp:revision>540</cp:revision>
  <dcterms:created xsi:type="dcterms:W3CDTF">2023-10-16T15:05:44Z</dcterms:created>
  <dcterms:modified xsi:type="dcterms:W3CDTF">2023-10-17T08:15:49Z</dcterms:modified>
</cp:coreProperties>
</file>