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Montserrat Black"/>
      <p:regular r:id="rId17"/>
    </p:embeddedFont>
    <p:embeddedFont>
      <p:font typeface="Montserrat Black"/>
      <p:regular r:id="rId18"/>
    </p:embeddedFont>
    <p:embeddedFont>
      <p:font typeface="Inconsolata"/>
      <p:regular r:id="rId19"/>
    </p:embeddedFont>
    <p:embeddedFont>
      <p:font typeface="Inconsolata"/>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1.xml"/><Relationship Id="rId6"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6.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661749"/>
            <a:ext cx="7556421" cy="2835116"/>
          </a:xfrm>
          <a:prstGeom prst="rect">
            <a:avLst/>
          </a:prstGeom>
          <a:noFill/>
          <a:ln/>
        </p:spPr>
        <p:txBody>
          <a:bodyPr wrap="square" lIns="0" tIns="0" rIns="0" bIns="0" rtlCol="0" anchor="t"/>
          <a:lstStyle/>
          <a:p>
            <a:pPr algn="l"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Heart Disease Prediction: An Exploratory Data Analysis</a:t>
            </a:r>
            <a:endParaRPr lang="en-US" sz="4450" dirty="0"/>
          </a:p>
        </p:txBody>
      </p:sp>
      <p:sp>
        <p:nvSpPr>
          <p:cNvPr id="4" name="Text 1"/>
          <p:cNvSpPr/>
          <p:nvPr/>
        </p:nvSpPr>
        <p:spPr>
          <a:xfrm>
            <a:off x="793790" y="3837027"/>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An overview of our exploratory data analysis project, focusing on heart disease prediction using a unique dataset.</a:t>
            </a:r>
            <a:endParaRPr lang="en-US" sz="1750" dirty="0"/>
          </a:p>
        </p:txBody>
      </p:sp>
      <p:sp>
        <p:nvSpPr>
          <p:cNvPr id="5" name="Text 2"/>
          <p:cNvSpPr/>
          <p:nvPr/>
        </p:nvSpPr>
        <p:spPr>
          <a:xfrm>
            <a:off x="793790" y="4817983"/>
            <a:ext cx="7556421" cy="362903"/>
          </a:xfrm>
          <a:prstGeom prst="rect">
            <a:avLst/>
          </a:prstGeom>
          <a:noFill/>
          <a:ln/>
        </p:spPr>
        <p:txBody>
          <a:bodyPr wrap="none" lIns="0" tIns="0" rIns="0" bIns="0" rtlCol="0" anchor="t"/>
          <a:lstStyle/>
          <a:p>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Contributors:</a:t>
            </a:r>
            <a:endParaRPr lang="en-US" sz="1750" dirty="0"/>
          </a:p>
        </p:txBody>
      </p:sp>
      <p:sp>
        <p:nvSpPr>
          <p:cNvPr id="6" name="Text 3"/>
          <p:cNvSpPr/>
          <p:nvPr/>
        </p:nvSpPr>
        <p:spPr>
          <a:xfrm>
            <a:off x="793790" y="5436037"/>
            <a:ext cx="75564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Janani Srinivasan</a:t>
            </a:r>
            <a:endParaRPr lang="en-US" sz="1750" dirty="0"/>
          </a:p>
        </p:txBody>
      </p:sp>
      <p:sp>
        <p:nvSpPr>
          <p:cNvPr id="7" name="Text 4"/>
          <p:cNvSpPr/>
          <p:nvPr/>
        </p:nvSpPr>
        <p:spPr>
          <a:xfrm>
            <a:off x="793790" y="5878235"/>
            <a:ext cx="75564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Monisha B R</a:t>
            </a:r>
            <a:endParaRPr lang="en-US" sz="1750" dirty="0"/>
          </a:p>
        </p:txBody>
      </p:sp>
      <p:sp>
        <p:nvSpPr>
          <p:cNvPr id="8" name="Text 5"/>
          <p:cNvSpPr/>
          <p:nvPr/>
        </p:nvSpPr>
        <p:spPr>
          <a:xfrm>
            <a:off x="793790" y="6320433"/>
            <a:ext cx="75564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Praveenkumar</a:t>
            </a:r>
            <a:endParaRPr lang="en-US" sz="1750" dirty="0"/>
          </a:p>
        </p:txBody>
      </p:sp>
      <p:sp>
        <p:nvSpPr>
          <p:cNvPr id="9" name="Text 6"/>
          <p:cNvSpPr/>
          <p:nvPr/>
        </p:nvSpPr>
        <p:spPr>
          <a:xfrm>
            <a:off x="793790" y="6762631"/>
            <a:ext cx="75564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Varsha</a:t>
            </a:r>
            <a:endParaRPr lang="en-US" sz="1750" dirty="0"/>
          </a:p>
        </p:txBody>
      </p:sp>
      <p:sp>
        <p:nvSpPr>
          <p:cNvPr id="10" name="Text 7"/>
          <p:cNvSpPr/>
          <p:nvPr/>
        </p:nvSpPr>
        <p:spPr>
          <a:xfrm>
            <a:off x="793790" y="7204829"/>
            <a:ext cx="75564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Viswanath Viralam Ramamurthy</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42104" y="974527"/>
            <a:ext cx="7135416" cy="573405"/>
          </a:xfrm>
          <a:prstGeom prst="rect">
            <a:avLst/>
          </a:prstGeom>
          <a:noFill/>
          <a:ln/>
        </p:spPr>
        <p:txBody>
          <a:bodyPr wrap="none" lIns="0" tIns="0" rIns="0" bIns="0" rtlCol="0" anchor="t"/>
          <a:lstStyle/>
          <a:p>
            <a:pPr algn="l" indent="0" marL="0">
              <a:lnSpc>
                <a:spcPts val="4500"/>
              </a:lnSpc>
              <a:buNone/>
            </a:pPr>
            <a:r>
              <a:rPr lang="en-US" sz="3600" b="1" dirty="0">
                <a:solidFill>
                  <a:srgbClr val="151617"/>
                </a:solidFill>
                <a:latin typeface="Montserrat Black" pitchFamily="34" charset="0"/>
                <a:ea typeface="Montserrat Black" pitchFamily="34" charset="-122"/>
                <a:cs typeface="Montserrat Black" pitchFamily="34" charset="-120"/>
              </a:rPr>
              <a:t>Conclusion and Future Work</a:t>
            </a:r>
            <a:endParaRPr lang="en-US" sz="3600" dirty="0"/>
          </a:p>
        </p:txBody>
      </p:sp>
      <p:pic>
        <p:nvPicPr>
          <p:cNvPr id="4" name="Image 1" descr="preencoded.png">    </p:cNvPr>
          <p:cNvPicPr>
            <a:picLocks noChangeAspect="1"/>
          </p:cNvPicPr>
          <p:nvPr/>
        </p:nvPicPr>
        <p:blipFill>
          <a:blip r:embed="rId2"/>
          <a:stretch>
            <a:fillRect/>
          </a:stretch>
        </p:blipFill>
        <p:spPr>
          <a:xfrm>
            <a:off x="642104" y="1855113"/>
            <a:ext cx="458629" cy="458629"/>
          </a:xfrm>
          <a:prstGeom prst="rect">
            <a:avLst/>
          </a:prstGeom>
        </p:spPr>
      </p:pic>
      <p:sp>
        <p:nvSpPr>
          <p:cNvPr id="5" name="Text 1"/>
          <p:cNvSpPr/>
          <p:nvPr/>
        </p:nvSpPr>
        <p:spPr>
          <a:xfrm>
            <a:off x="1284208" y="1823085"/>
            <a:ext cx="2293382" cy="286583"/>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Key Findings</a:t>
            </a:r>
            <a:endParaRPr lang="en-US" sz="1800" dirty="0"/>
          </a:p>
        </p:txBody>
      </p:sp>
      <p:sp>
        <p:nvSpPr>
          <p:cNvPr id="6" name="Text 2"/>
          <p:cNvSpPr/>
          <p:nvPr/>
        </p:nvSpPr>
        <p:spPr>
          <a:xfrm>
            <a:off x="1284208" y="2219682"/>
            <a:ext cx="7217688" cy="293489"/>
          </a:xfrm>
          <a:prstGeom prst="rect">
            <a:avLst/>
          </a:prstGeom>
          <a:noFill/>
          <a:ln/>
        </p:spPr>
        <p:txBody>
          <a:bodyPr wrap="non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Identified significant factors influencing heart disease prediction.</a:t>
            </a:r>
            <a:endParaRPr lang="en-US" sz="1400" dirty="0"/>
          </a:p>
        </p:txBody>
      </p:sp>
      <p:pic>
        <p:nvPicPr>
          <p:cNvPr id="7" name="Image 2" descr="preencoded.png">    </p:cNvPr>
          <p:cNvPicPr>
            <a:picLocks noChangeAspect="1"/>
          </p:cNvPicPr>
          <p:nvPr/>
        </p:nvPicPr>
        <p:blipFill>
          <a:blip r:embed="rId3"/>
          <a:stretch>
            <a:fillRect/>
          </a:stretch>
        </p:blipFill>
        <p:spPr>
          <a:xfrm>
            <a:off x="642104" y="3095625"/>
            <a:ext cx="458629" cy="458629"/>
          </a:xfrm>
          <a:prstGeom prst="rect">
            <a:avLst/>
          </a:prstGeom>
        </p:spPr>
      </p:pic>
      <p:sp>
        <p:nvSpPr>
          <p:cNvPr id="8" name="Text 3"/>
          <p:cNvSpPr/>
          <p:nvPr/>
        </p:nvSpPr>
        <p:spPr>
          <a:xfrm>
            <a:off x="1284208" y="3063597"/>
            <a:ext cx="2293382" cy="286583"/>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Applications</a:t>
            </a:r>
            <a:endParaRPr lang="en-US" sz="1800" dirty="0"/>
          </a:p>
        </p:txBody>
      </p:sp>
      <p:sp>
        <p:nvSpPr>
          <p:cNvPr id="9" name="Text 4"/>
          <p:cNvSpPr/>
          <p:nvPr/>
        </p:nvSpPr>
        <p:spPr>
          <a:xfrm>
            <a:off x="1284208" y="3460194"/>
            <a:ext cx="7217688" cy="586978"/>
          </a:xfrm>
          <a:prstGeom prst="rect">
            <a:avLst/>
          </a:prstGeom>
          <a:noFill/>
          <a:ln/>
        </p:spPr>
        <p:txBody>
          <a:bodyPr wrap="squar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The model offers potential for proactive heart disease risk assessment and early intervention strategies in clinical settings.</a:t>
            </a:r>
            <a:endParaRPr lang="en-US" sz="1400" dirty="0"/>
          </a:p>
        </p:txBody>
      </p:sp>
      <p:pic>
        <p:nvPicPr>
          <p:cNvPr id="10" name="Image 3" descr="preencoded.png">    </p:cNvPr>
          <p:cNvPicPr>
            <a:picLocks noChangeAspect="1"/>
          </p:cNvPicPr>
          <p:nvPr/>
        </p:nvPicPr>
        <p:blipFill>
          <a:blip r:embed="rId4"/>
          <a:stretch>
            <a:fillRect/>
          </a:stretch>
        </p:blipFill>
        <p:spPr>
          <a:xfrm>
            <a:off x="642104" y="4629626"/>
            <a:ext cx="458629" cy="458629"/>
          </a:xfrm>
          <a:prstGeom prst="rect">
            <a:avLst/>
          </a:prstGeom>
        </p:spPr>
      </p:pic>
      <p:sp>
        <p:nvSpPr>
          <p:cNvPr id="11" name="Text 5"/>
          <p:cNvSpPr/>
          <p:nvPr/>
        </p:nvSpPr>
        <p:spPr>
          <a:xfrm>
            <a:off x="1284208" y="4597598"/>
            <a:ext cx="2341483" cy="286583"/>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Recommendations</a:t>
            </a:r>
            <a:endParaRPr lang="en-US" sz="1800" dirty="0"/>
          </a:p>
        </p:txBody>
      </p:sp>
      <p:sp>
        <p:nvSpPr>
          <p:cNvPr id="12" name="Text 6"/>
          <p:cNvSpPr/>
          <p:nvPr/>
        </p:nvSpPr>
        <p:spPr>
          <a:xfrm>
            <a:off x="1284208" y="4994196"/>
            <a:ext cx="7217688" cy="586978"/>
          </a:xfrm>
          <a:prstGeom prst="rect">
            <a:avLst/>
          </a:prstGeom>
          <a:noFill/>
          <a:ln/>
        </p:spPr>
        <p:txBody>
          <a:bodyPr wrap="squar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Further research should focus on advanced modeling techniques and external validation to enhance predictive accuracy and reliability.</a:t>
            </a:r>
            <a:endParaRPr lang="en-US" sz="1400" dirty="0"/>
          </a:p>
        </p:txBody>
      </p:sp>
      <p:sp>
        <p:nvSpPr>
          <p:cNvPr id="13" name="Text 7"/>
          <p:cNvSpPr/>
          <p:nvPr/>
        </p:nvSpPr>
        <p:spPr>
          <a:xfrm>
            <a:off x="642104" y="5787509"/>
            <a:ext cx="7859792" cy="1467445"/>
          </a:xfrm>
          <a:prstGeom prst="rect">
            <a:avLst/>
          </a:prstGeom>
          <a:noFill/>
          <a:ln/>
        </p:spPr>
        <p:txBody>
          <a:bodyPr wrap="squar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In summary, this study provides valuable insights into heart disease prediction, facilitating the comparison of models and their effectiveness. Key observations include the correlation of various features with heart disease, the distribution of cases across age ranges with a notable concentration between 50 and 60, and a strong relationship between maximum heart rate and heart disease presence.</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18146" y="898088"/>
            <a:ext cx="7880509" cy="1127998"/>
          </a:xfrm>
          <a:prstGeom prst="rect">
            <a:avLst/>
          </a:prstGeom>
          <a:noFill/>
          <a:ln/>
        </p:spPr>
        <p:txBody>
          <a:bodyPr wrap="square" lIns="0" tIns="0" rIns="0" bIns="0" rtlCol="0" anchor="t"/>
          <a:lstStyle/>
          <a:p>
            <a:pPr algn="l" indent="0" marL="0">
              <a:lnSpc>
                <a:spcPts val="4400"/>
              </a:lnSpc>
              <a:buNone/>
            </a:pPr>
            <a:r>
              <a:rPr lang="en-US" sz="3550" b="1" dirty="0">
                <a:solidFill>
                  <a:srgbClr val="151617"/>
                </a:solidFill>
                <a:latin typeface="Montserrat Black" pitchFamily="34" charset="0"/>
                <a:ea typeface="Montserrat Black" pitchFamily="34" charset="-122"/>
                <a:cs typeface="Montserrat Black" pitchFamily="34" charset="-120"/>
              </a:rPr>
              <a:t>Project Overview and Objectives</a:t>
            </a:r>
            <a:endParaRPr lang="en-US" sz="3550" dirty="0"/>
          </a:p>
        </p:txBody>
      </p:sp>
      <p:sp>
        <p:nvSpPr>
          <p:cNvPr id="4" name="Shape 1"/>
          <p:cNvSpPr/>
          <p:nvPr/>
        </p:nvSpPr>
        <p:spPr>
          <a:xfrm>
            <a:off x="6118146" y="2499836"/>
            <a:ext cx="406122" cy="406122"/>
          </a:xfrm>
          <a:prstGeom prst="roundRect">
            <a:avLst>
              <a:gd name="adj" fmla="val 2252"/>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5" name="Text 2"/>
          <p:cNvSpPr/>
          <p:nvPr/>
        </p:nvSpPr>
        <p:spPr>
          <a:xfrm>
            <a:off x="6704767" y="2499836"/>
            <a:ext cx="3042761" cy="281940"/>
          </a:xfrm>
          <a:prstGeom prst="rect">
            <a:avLst/>
          </a:prstGeom>
          <a:noFill/>
          <a:ln/>
        </p:spPr>
        <p:txBody>
          <a:bodyPr wrap="none" lIns="0" tIns="0" rIns="0" bIns="0" rtlCol="0" anchor="t"/>
          <a:lstStyle/>
          <a:p>
            <a:pPr algn="l" indent="0" marL="0">
              <a:lnSpc>
                <a:spcPts val="2200"/>
              </a:lnSpc>
              <a:buNone/>
            </a:pPr>
            <a:r>
              <a:rPr lang="en-US" sz="1750" b="1" dirty="0">
                <a:solidFill>
                  <a:srgbClr val="151617"/>
                </a:solidFill>
                <a:latin typeface="Montserrat Black" pitchFamily="34" charset="0"/>
                <a:ea typeface="Montserrat Black" pitchFamily="34" charset="-122"/>
                <a:cs typeface="Montserrat Black" pitchFamily="34" charset="-120"/>
              </a:rPr>
              <a:t>Heart Disease Prediction</a:t>
            </a:r>
            <a:endParaRPr lang="en-US" sz="1750" dirty="0"/>
          </a:p>
        </p:txBody>
      </p:sp>
      <p:sp>
        <p:nvSpPr>
          <p:cNvPr id="6" name="Text 3"/>
          <p:cNvSpPr/>
          <p:nvPr/>
        </p:nvSpPr>
        <p:spPr>
          <a:xfrm>
            <a:off x="6704767" y="2890004"/>
            <a:ext cx="3263384" cy="2021086"/>
          </a:xfrm>
          <a:prstGeom prst="rect">
            <a:avLst/>
          </a:prstGeom>
          <a:noFill/>
          <a:ln/>
        </p:spPr>
        <p:txBody>
          <a:bodyPr wrap="square" lIns="0" tIns="0" rIns="0" bIns="0" rtlCol="0" anchor="t"/>
          <a:lstStyle/>
          <a:p>
            <a:pPr algn="l" indent="0" marL="0">
              <a:lnSpc>
                <a:spcPts val="2250"/>
              </a:lnSpc>
              <a:buNone/>
            </a:pPr>
            <a:r>
              <a:rPr lang="en-US" sz="1400" dirty="0">
                <a:solidFill>
                  <a:srgbClr val="151617"/>
                </a:solidFill>
                <a:latin typeface="Inconsolata" pitchFamily="34" charset="0"/>
                <a:ea typeface="Inconsolata" pitchFamily="34" charset="-122"/>
                <a:cs typeface="Inconsolata" pitchFamily="34" charset="-120"/>
              </a:rPr>
              <a:t>The primary goal of this project is to predict heart disease using Exploratory Data Analysis. Our analysis focuses on a comprehensive dataset that includes traditional medical indicators and a novel QuantumPatternFeature.</a:t>
            </a:r>
            <a:endParaRPr lang="en-US" sz="1400" dirty="0"/>
          </a:p>
        </p:txBody>
      </p:sp>
      <p:sp>
        <p:nvSpPr>
          <p:cNvPr id="7" name="Shape 4"/>
          <p:cNvSpPr/>
          <p:nvPr/>
        </p:nvSpPr>
        <p:spPr>
          <a:xfrm>
            <a:off x="10148649" y="2499836"/>
            <a:ext cx="406122" cy="406122"/>
          </a:xfrm>
          <a:prstGeom prst="roundRect">
            <a:avLst>
              <a:gd name="adj" fmla="val 2252"/>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8" name="Text 5"/>
          <p:cNvSpPr/>
          <p:nvPr/>
        </p:nvSpPr>
        <p:spPr>
          <a:xfrm>
            <a:off x="10735270" y="2499836"/>
            <a:ext cx="2322076" cy="281940"/>
          </a:xfrm>
          <a:prstGeom prst="rect">
            <a:avLst/>
          </a:prstGeom>
          <a:noFill/>
          <a:ln/>
        </p:spPr>
        <p:txBody>
          <a:bodyPr wrap="none" lIns="0" tIns="0" rIns="0" bIns="0" rtlCol="0" anchor="t"/>
          <a:lstStyle/>
          <a:p>
            <a:pPr algn="l" indent="0" marL="0">
              <a:lnSpc>
                <a:spcPts val="2200"/>
              </a:lnSpc>
              <a:buNone/>
            </a:pPr>
            <a:r>
              <a:rPr lang="en-US" sz="1750" b="1" dirty="0">
                <a:solidFill>
                  <a:srgbClr val="151617"/>
                </a:solidFill>
                <a:latin typeface="Montserrat Black" pitchFamily="34" charset="0"/>
                <a:ea typeface="Montserrat Black" pitchFamily="34" charset="-122"/>
                <a:cs typeface="Montserrat Black" pitchFamily="34" charset="-120"/>
              </a:rPr>
              <a:t>Importance of EDA</a:t>
            </a:r>
            <a:endParaRPr lang="en-US" sz="1750" dirty="0"/>
          </a:p>
        </p:txBody>
      </p:sp>
      <p:sp>
        <p:nvSpPr>
          <p:cNvPr id="9" name="Text 6"/>
          <p:cNvSpPr/>
          <p:nvPr/>
        </p:nvSpPr>
        <p:spPr>
          <a:xfrm>
            <a:off x="10735270" y="2890004"/>
            <a:ext cx="3263384" cy="1732359"/>
          </a:xfrm>
          <a:prstGeom prst="rect">
            <a:avLst/>
          </a:prstGeom>
          <a:noFill/>
          <a:ln/>
        </p:spPr>
        <p:txBody>
          <a:bodyPr wrap="square" lIns="0" tIns="0" rIns="0" bIns="0" rtlCol="0" anchor="t"/>
          <a:lstStyle/>
          <a:p>
            <a:pPr algn="l" indent="0" marL="0">
              <a:lnSpc>
                <a:spcPts val="2250"/>
              </a:lnSpc>
              <a:buNone/>
            </a:pPr>
            <a:r>
              <a:rPr lang="en-US" sz="1400" dirty="0">
                <a:solidFill>
                  <a:srgbClr val="151617"/>
                </a:solidFill>
                <a:latin typeface="Inconsolata" pitchFamily="34" charset="0"/>
                <a:ea typeface="Inconsolata" pitchFamily="34" charset="-122"/>
                <a:cs typeface="Inconsolata" pitchFamily="34" charset="-120"/>
              </a:rPr>
              <a:t>Exploratory Data Analysis is crucial for understanding the dataset, identifying patterns, and assessing data quality. It lays the foundation for building effective predictive models.</a:t>
            </a:r>
            <a:endParaRPr lang="en-US" sz="1400" dirty="0"/>
          </a:p>
        </p:txBody>
      </p:sp>
      <p:sp>
        <p:nvSpPr>
          <p:cNvPr id="10" name="Shape 7"/>
          <p:cNvSpPr/>
          <p:nvPr/>
        </p:nvSpPr>
        <p:spPr>
          <a:xfrm>
            <a:off x="6118146" y="5294590"/>
            <a:ext cx="406122" cy="406122"/>
          </a:xfrm>
          <a:prstGeom prst="roundRect">
            <a:avLst>
              <a:gd name="adj" fmla="val 2252"/>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11" name="Text 8"/>
          <p:cNvSpPr/>
          <p:nvPr/>
        </p:nvSpPr>
        <p:spPr>
          <a:xfrm>
            <a:off x="6704767" y="5294590"/>
            <a:ext cx="2347793" cy="281940"/>
          </a:xfrm>
          <a:prstGeom prst="rect">
            <a:avLst/>
          </a:prstGeom>
          <a:noFill/>
          <a:ln/>
        </p:spPr>
        <p:txBody>
          <a:bodyPr wrap="none" lIns="0" tIns="0" rIns="0" bIns="0" rtlCol="0" anchor="t"/>
          <a:lstStyle/>
          <a:p>
            <a:pPr algn="l" indent="0" marL="0">
              <a:lnSpc>
                <a:spcPts val="2200"/>
              </a:lnSpc>
              <a:buNone/>
            </a:pPr>
            <a:r>
              <a:rPr lang="en-US" sz="1750" b="1" dirty="0">
                <a:solidFill>
                  <a:srgbClr val="151617"/>
                </a:solidFill>
                <a:latin typeface="Montserrat Black" pitchFamily="34" charset="0"/>
                <a:ea typeface="Montserrat Black" pitchFamily="34" charset="-122"/>
                <a:cs typeface="Montserrat Black" pitchFamily="34" charset="-120"/>
              </a:rPr>
              <a:t>Specific Objectives</a:t>
            </a:r>
            <a:endParaRPr lang="en-US" sz="1750" dirty="0"/>
          </a:p>
        </p:txBody>
      </p:sp>
      <p:sp>
        <p:nvSpPr>
          <p:cNvPr id="12" name="Text 9"/>
          <p:cNvSpPr/>
          <p:nvPr/>
        </p:nvSpPr>
        <p:spPr>
          <a:xfrm>
            <a:off x="6704767" y="5684758"/>
            <a:ext cx="7293888" cy="866180"/>
          </a:xfrm>
          <a:prstGeom prst="rect">
            <a:avLst/>
          </a:prstGeom>
          <a:noFill/>
          <a:ln/>
        </p:spPr>
        <p:txBody>
          <a:bodyPr wrap="square" lIns="0" tIns="0" rIns="0" bIns="0" rtlCol="0" anchor="t"/>
          <a:lstStyle/>
          <a:p>
            <a:pPr algn="l" indent="0" marL="0">
              <a:lnSpc>
                <a:spcPts val="2250"/>
              </a:lnSpc>
              <a:buNone/>
            </a:pPr>
            <a:r>
              <a:rPr lang="en-US" sz="1400" dirty="0">
                <a:solidFill>
                  <a:srgbClr val="151617"/>
                </a:solidFill>
                <a:latin typeface="Inconsolata" pitchFamily="34" charset="0"/>
                <a:ea typeface="Inconsolata" pitchFamily="34" charset="-122"/>
                <a:cs typeface="Inconsolata" pitchFamily="34" charset="-120"/>
              </a:rPr>
              <a:t>Our objectives include identifying key factors contributing to heart disease, uncovering hidden patterns, and ensuring the dataset's quality and reliability for subsequent modeling.</a:t>
            </a:r>
            <a:endParaRPr lang="en-US" sz="1400" dirty="0"/>
          </a:p>
        </p:txBody>
      </p:sp>
      <p:sp>
        <p:nvSpPr>
          <p:cNvPr id="13" name="Text 10"/>
          <p:cNvSpPr/>
          <p:nvPr/>
        </p:nvSpPr>
        <p:spPr>
          <a:xfrm>
            <a:off x="6118146" y="6753939"/>
            <a:ext cx="7880509" cy="577453"/>
          </a:xfrm>
          <a:prstGeom prst="rect">
            <a:avLst/>
          </a:prstGeom>
          <a:noFill/>
          <a:ln/>
        </p:spPr>
        <p:txBody>
          <a:bodyPr wrap="square" lIns="0" tIns="0" rIns="0" bIns="0" rtlCol="0" anchor="t"/>
          <a:lstStyle/>
          <a:p>
            <a:pPr algn="l" indent="0" marL="0">
              <a:lnSpc>
                <a:spcPts val="2250"/>
              </a:lnSpc>
              <a:buNone/>
            </a:pPr>
            <a:r>
              <a:rPr lang="en-US" sz="1400" dirty="0">
                <a:solidFill>
                  <a:srgbClr val="151617"/>
                </a:solidFill>
                <a:latin typeface="Inconsolata" pitchFamily="34" charset="0"/>
                <a:ea typeface="Inconsolata" pitchFamily="34" charset="-122"/>
                <a:cs typeface="Inconsolata" pitchFamily="34" charset="-120"/>
              </a:rPr>
              <a:t>This project aims to leverage these insights to develop robust models that can assist in early detection and prevention of heart disease.</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96804"/>
            <a:ext cx="13042821" cy="1417558"/>
          </a:xfrm>
          <a:prstGeom prst="rect">
            <a:avLst/>
          </a:prstGeom>
          <a:noFill/>
          <a:ln/>
        </p:spPr>
        <p:txBody>
          <a:bodyPr wrap="square" lIns="0" tIns="0" rIns="0" bIns="0" rtlCol="0" anchor="t"/>
          <a:lstStyle/>
          <a:p>
            <a:pPr algn="l"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Data Set Description: Understanding the Data</a:t>
            </a:r>
            <a:endParaRPr lang="en-US" sz="4450" dirty="0"/>
          </a:p>
        </p:txBody>
      </p:sp>
      <p:sp>
        <p:nvSpPr>
          <p:cNvPr id="3" name="Text 1"/>
          <p:cNvSpPr/>
          <p:nvPr/>
        </p:nvSpPr>
        <p:spPr>
          <a:xfrm>
            <a:off x="793790" y="3081338"/>
            <a:ext cx="3414951"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Heart Disease Dataset</a:t>
            </a:r>
            <a:endParaRPr lang="en-US" sz="2200" dirty="0"/>
          </a:p>
        </p:txBody>
      </p:sp>
      <p:sp>
        <p:nvSpPr>
          <p:cNvPr id="4" name="Text 2"/>
          <p:cNvSpPr/>
          <p:nvPr/>
        </p:nvSpPr>
        <p:spPr>
          <a:xfrm>
            <a:off x="793790" y="3662482"/>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This dataset is specifically designed for heart disease prediction. It integrates traditional medical indicators such as age, gender, blood pressure, and cholesterol levels.</a:t>
            </a:r>
            <a:endParaRPr lang="en-US" sz="1750" dirty="0"/>
          </a:p>
        </p:txBody>
      </p:sp>
      <p:sp>
        <p:nvSpPr>
          <p:cNvPr id="5" name="Text 3"/>
          <p:cNvSpPr/>
          <p:nvPr/>
        </p:nvSpPr>
        <p:spPr>
          <a:xfrm>
            <a:off x="5332928" y="3081338"/>
            <a:ext cx="377761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QuantumPatternFeature</a:t>
            </a:r>
            <a:endParaRPr lang="en-US" sz="2200" dirty="0"/>
          </a:p>
        </p:txBody>
      </p:sp>
      <p:sp>
        <p:nvSpPr>
          <p:cNvPr id="6" name="Text 4"/>
          <p:cNvSpPr/>
          <p:nvPr/>
        </p:nvSpPr>
        <p:spPr>
          <a:xfrm>
            <a:off x="5332928" y="3662482"/>
            <a:ext cx="3978116" cy="2540318"/>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The dataset includes a unique "QuantumPatternFeature," adding a novel dimension to the analysis. This feature aims to capture complex patterns not typically identified by traditional medical indicators.</a:t>
            </a:r>
            <a:endParaRPr lang="en-US" sz="1750" dirty="0"/>
          </a:p>
        </p:txBody>
      </p:sp>
      <p:sp>
        <p:nvSpPr>
          <p:cNvPr id="7" name="Text 5"/>
          <p:cNvSpPr/>
          <p:nvPr/>
        </p:nvSpPr>
        <p:spPr>
          <a:xfrm>
            <a:off x="9872067" y="308133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Data Source</a:t>
            </a:r>
            <a:endParaRPr lang="en-US" sz="2200" dirty="0"/>
          </a:p>
        </p:txBody>
      </p:sp>
      <p:sp>
        <p:nvSpPr>
          <p:cNvPr id="8" name="Text 6"/>
          <p:cNvSpPr/>
          <p:nvPr/>
        </p:nvSpPr>
        <p:spPr>
          <a:xfrm>
            <a:off x="9872067" y="3662482"/>
            <a:ext cx="3978116" cy="3266123"/>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The dataset is sourced from a combination of clinical studies and synthesized data to ensure a comprehensive representation of various health factors. The integration of real and artificial data aims to enhance the robustness and generalizability of our analysis.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957"/>
          </a:xfrm>
          <a:prstGeom prst="rect">
            <a:avLst/>
          </a:prstGeom>
        </p:spPr>
      </p:pic>
      <p:sp>
        <p:nvSpPr>
          <p:cNvPr id="3" name="Text 0"/>
          <p:cNvSpPr/>
          <p:nvPr/>
        </p:nvSpPr>
        <p:spPr>
          <a:xfrm>
            <a:off x="6096238" y="479108"/>
            <a:ext cx="4955143" cy="544473"/>
          </a:xfrm>
          <a:prstGeom prst="rect">
            <a:avLst/>
          </a:prstGeom>
          <a:noFill/>
          <a:ln/>
        </p:spPr>
        <p:txBody>
          <a:bodyPr wrap="none" lIns="0" tIns="0" rIns="0" bIns="0" rtlCol="0" anchor="t"/>
          <a:lstStyle/>
          <a:p>
            <a:pPr algn="l" indent="0" marL="0">
              <a:lnSpc>
                <a:spcPts val="4250"/>
              </a:lnSpc>
              <a:buNone/>
            </a:pPr>
            <a:r>
              <a:rPr lang="en-US" sz="3400" b="1" dirty="0">
                <a:solidFill>
                  <a:srgbClr val="151617"/>
                </a:solidFill>
                <a:latin typeface="Montserrat Black" pitchFamily="34" charset="0"/>
                <a:ea typeface="Montserrat Black" pitchFamily="34" charset="-122"/>
                <a:cs typeface="Montserrat Black" pitchFamily="34" charset="-120"/>
              </a:rPr>
              <a:t>Key Clinical Features</a:t>
            </a:r>
            <a:endParaRPr lang="en-US" sz="3400" dirty="0"/>
          </a:p>
        </p:txBody>
      </p:sp>
      <p:sp>
        <p:nvSpPr>
          <p:cNvPr id="4" name="Shape 1"/>
          <p:cNvSpPr/>
          <p:nvPr/>
        </p:nvSpPr>
        <p:spPr>
          <a:xfrm>
            <a:off x="6096238" y="1284923"/>
            <a:ext cx="7924324" cy="1297543"/>
          </a:xfrm>
          <a:prstGeom prst="roundRect">
            <a:avLst>
              <a:gd name="adj" fmla="val 705"/>
            </a:avLst>
          </a:prstGeom>
          <a:solidFill>
            <a:srgbClr val="F8ECE4"/>
          </a:solidFill>
          <a:ln w="7620">
            <a:solidFill>
              <a:srgbClr val="151617"/>
            </a:solidFill>
            <a:prstDash val="solid"/>
          </a:ln>
          <a:effectLst>
            <a:outerShdw sx="100000" sy="100000" kx="0" ky="0" algn="bl" rotWithShape="0" blurRad="0" dist="15240" dir="2700000">
              <a:srgbClr val="151617">
                <a:alpha val="100000"/>
              </a:srgbClr>
            </a:outerShdw>
          </a:effectLst>
        </p:spPr>
      </p:sp>
      <p:sp>
        <p:nvSpPr>
          <p:cNvPr id="5" name="Text 2"/>
          <p:cNvSpPr/>
          <p:nvPr/>
        </p:nvSpPr>
        <p:spPr>
          <a:xfrm>
            <a:off x="6278047" y="1466731"/>
            <a:ext cx="2178010" cy="272177"/>
          </a:xfrm>
          <a:prstGeom prst="rect">
            <a:avLst/>
          </a:prstGeom>
          <a:noFill/>
          <a:ln/>
        </p:spPr>
        <p:txBody>
          <a:bodyPr wrap="none" lIns="0" tIns="0" rIns="0" bIns="0" rtlCol="0" anchor="t"/>
          <a:lstStyle/>
          <a:p>
            <a:pPr algn="l" indent="0" marL="0">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Age</a:t>
            </a:r>
            <a:endParaRPr lang="en-US" sz="1700" dirty="0"/>
          </a:p>
        </p:txBody>
      </p:sp>
      <p:sp>
        <p:nvSpPr>
          <p:cNvPr id="6" name="Text 3"/>
          <p:cNvSpPr/>
          <p:nvPr/>
        </p:nvSpPr>
        <p:spPr>
          <a:xfrm>
            <a:off x="6278047" y="1843445"/>
            <a:ext cx="7560707" cy="557213"/>
          </a:xfrm>
          <a:prstGeom prst="rect">
            <a:avLst/>
          </a:prstGeom>
          <a:noFill/>
          <a:ln/>
        </p:spPr>
        <p:txBody>
          <a:bodyPr wrap="square" lIns="0" tIns="0" rIns="0" bIns="0" rtlCol="0" anchor="t"/>
          <a:lstStyle/>
          <a:p>
            <a:pPr algn="l" indent="0" marL="0">
              <a:lnSpc>
                <a:spcPts val="2150"/>
              </a:lnSpc>
              <a:buNone/>
            </a:pPr>
            <a:r>
              <a:rPr lang="en-US" sz="1350" dirty="0">
                <a:solidFill>
                  <a:srgbClr val="151617"/>
                </a:solidFill>
                <a:latin typeface="Inconsolata" pitchFamily="34" charset="0"/>
                <a:ea typeface="Inconsolata" pitchFamily="34" charset="-122"/>
                <a:cs typeface="Inconsolata" pitchFamily="34" charset="-120"/>
              </a:rPr>
              <a:t>Numerical data representing the patient's age. Expected to have a positive correlation with heart disease risk.</a:t>
            </a:r>
            <a:endParaRPr lang="en-US" sz="1350" dirty="0"/>
          </a:p>
        </p:txBody>
      </p:sp>
      <p:sp>
        <p:nvSpPr>
          <p:cNvPr id="7" name="Shape 4"/>
          <p:cNvSpPr/>
          <p:nvPr/>
        </p:nvSpPr>
        <p:spPr>
          <a:xfrm>
            <a:off x="6096238" y="2756654"/>
            <a:ext cx="7924324" cy="1297543"/>
          </a:xfrm>
          <a:prstGeom prst="roundRect">
            <a:avLst>
              <a:gd name="adj" fmla="val 705"/>
            </a:avLst>
          </a:prstGeom>
          <a:solidFill>
            <a:srgbClr val="F8ECE4"/>
          </a:solidFill>
          <a:ln w="7620">
            <a:solidFill>
              <a:srgbClr val="151617"/>
            </a:solidFill>
            <a:prstDash val="solid"/>
          </a:ln>
          <a:effectLst>
            <a:outerShdw sx="100000" sy="100000" kx="0" ky="0" algn="bl" rotWithShape="0" blurRad="0" dist="15240" dir="2700000">
              <a:srgbClr val="151617">
                <a:alpha val="100000"/>
              </a:srgbClr>
            </a:outerShdw>
          </a:effectLst>
        </p:spPr>
      </p:sp>
      <p:sp>
        <p:nvSpPr>
          <p:cNvPr id="8" name="Text 5"/>
          <p:cNvSpPr/>
          <p:nvPr/>
        </p:nvSpPr>
        <p:spPr>
          <a:xfrm>
            <a:off x="6278047" y="2938463"/>
            <a:ext cx="2178010" cy="272177"/>
          </a:xfrm>
          <a:prstGeom prst="rect">
            <a:avLst/>
          </a:prstGeom>
          <a:noFill/>
          <a:ln/>
        </p:spPr>
        <p:txBody>
          <a:bodyPr wrap="none" lIns="0" tIns="0" rIns="0" bIns="0" rtlCol="0" anchor="t"/>
          <a:lstStyle/>
          <a:p>
            <a:pPr algn="l" indent="0" marL="0">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Gender</a:t>
            </a:r>
            <a:endParaRPr lang="en-US" sz="1700" dirty="0"/>
          </a:p>
        </p:txBody>
      </p:sp>
      <p:sp>
        <p:nvSpPr>
          <p:cNvPr id="9" name="Text 6"/>
          <p:cNvSpPr/>
          <p:nvPr/>
        </p:nvSpPr>
        <p:spPr>
          <a:xfrm>
            <a:off x="6278047" y="3315176"/>
            <a:ext cx="7560707" cy="557213"/>
          </a:xfrm>
          <a:prstGeom prst="rect">
            <a:avLst/>
          </a:prstGeom>
          <a:noFill/>
          <a:ln/>
        </p:spPr>
        <p:txBody>
          <a:bodyPr wrap="square" lIns="0" tIns="0" rIns="0" bIns="0" rtlCol="0" anchor="t"/>
          <a:lstStyle/>
          <a:p>
            <a:pPr algn="l" indent="0" marL="0">
              <a:lnSpc>
                <a:spcPts val="2150"/>
              </a:lnSpc>
              <a:buNone/>
            </a:pPr>
            <a:r>
              <a:rPr lang="en-US" sz="1350" dirty="0">
                <a:solidFill>
                  <a:srgbClr val="151617"/>
                </a:solidFill>
                <a:latin typeface="Inconsolata" pitchFamily="34" charset="0"/>
                <a:ea typeface="Inconsolata" pitchFamily="34" charset="-122"/>
                <a:cs typeface="Inconsolata" pitchFamily="34" charset="-120"/>
              </a:rPr>
              <a:t>Categorical data indicating the patient's gender. Gender differences may influence heart disease prevalence and risk factors.</a:t>
            </a:r>
            <a:endParaRPr lang="en-US" sz="1350" dirty="0"/>
          </a:p>
        </p:txBody>
      </p:sp>
      <p:sp>
        <p:nvSpPr>
          <p:cNvPr id="10" name="Shape 7"/>
          <p:cNvSpPr/>
          <p:nvPr/>
        </p:nvSpPr>
        <p:spPr>
          <a:xfrm>
            <a:off x="6096238" y="4228386"/>
            <a:ext cx="7924324" cy="1297543"/>
          </a:xfrm>
          <a:prstGeom prst="roundRect">
            <a:avLst>
              <a:gd name="adj" fmla="val 705"/>
            </a:avLst>
          </a:prstGeom>
          <a:solidFill>
            <a:srgbClr val="F8ECE4"/>
          </a:solidFill>
          <a:ln w="7620">
            <a:solidFill>
              <a:srgbClr val="151617"/>
            </a:solidFill>
            <a:prstDash val="solid"/>
          </a:ln>
          <a:effectLst>
            <a:outerShdw sx="100000" sy="100000" kx="0" ky="0" algn="bl" rotWithShape="0" blurRad="0" dist="15240" dir="2700000">
              <a:srgbClr val="151617">
                <a:alpha val="100000"/>
              </a:srgbClr>
            </a:outerShdw>
          </a:effectLst>
        </p:spPr>
      </p:sp>
      <p:sp>
        <p:nvSpPr>
          <p:cNvPr id="11" name="Text 8"/>
          <p:cNvSpPr/>
          <p:nvPr/>
        </p:nvSpPr>
        <p:spPr>
          <a:xfrm>
            <a:off x="6278047" y="4410194"/>
            <a:ext cx="2178010" cy="272177"/>
          </a:xfrm>
          <a:prstGeom prst="rect">
            <a:avLst/>
          </a:prstGeom>
          <a:noFill/>
          <a:ln/>
        </p:spPr>
        <p:txBody>
          <a:bodyPr wrap="none" lIns="0" tIns="0" rIns="0" bIns="0" rtlCol="0" anchor="t"/>
          <a:lstStyle/>
          <a:p>
            <a:pPr algn="l" indent="0" marL="0">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Blood Pressure</a:t>
            </a:r>
            <a:endParaRPr lang="en-US" sz="1700" dirty="0"/>
          </a:p>
        </p:txBody>
      </p:sp>
      <p:sp>
        <p:nvSpPr>
          <p:cNvPr id="12" name="Text 9"/>
          <p:cNvSpPr/>
          <p:nvPr/>
        </p:nvSpPr>
        <p:spPr>
          <a:xfrm>
            <a:off x="6278047" y="4786908"/>
            <a:ext cx="7560707" cy="557213"/>
          </a:xfrm>
          <a:prstGeom prst="rect">
            <a:avLst/>
          </a:prstGeom>
          <a:noFill/>
          <a:ln/>
        </p:spPr>
        <p:txBody>
          <a:bodyPr wrap="square" lIns="0" tIns="0" rIns="0" bIns="0" rtlCol="0" anchor="t"/>
          <a:lstStyle/>
          <a:p>
            <a:pPr algn="l" indent="0" marL="0">
              <a:lnSpc>
                <a:spcPts val="2150"/>
              </a:lnSpc>
              <a:buNone/>
            </a:pPr>
            <a:r>
              <a:rPr lang="en-US" sz="1350" dirty="0">
                <a:solidFill>
                  <a:srgbClr val="151617"/>
                </a:solidFill>
                <a:latin typeface="Inconsolata" pitchFamily="34" charset="0"/>
                <a:ea typeface="Inconsolata" pitchFamily="34" charset="-122"/>
                <a:cs typeface="Inconsolata" pitchFamily="34" charset="-120"/>
              </a:rPr>
              <a:t>Numerical data representing the patient's blood pressure levels. High blood pressure is a known risk factor for heart disease.</a:t>
            </a:r>
            <a:endParaRPr lang="en-US" sz="1350" dirty="0"/>
          </a:p>
        </p:txBody>
      </p:sp>
      <p:sp>
        <p:nvSpPr>
          <p:cNvPr id="13" name="Shape 10"/>
          <p:cNvSpPr/>
          <p:nvPr/>
        </p:nvSpPr>
        <p:spPr>
          <a:xfrm>
            <a:off x="6096238" y="5700117"/>
            <a:ext cx="7924324" cy="1297543"/>
          </a:xfrm>
          <a:prstGeom prst="roundRect">
            <a:avLst>
              <a:gd name="adj" fmla="val 705"/>
            </a:avLst>
          </a:prstGeom>
          <a:solidFill>
            <a:srgbClr val="F8ECE4"/>
          </a:solidFill>
          <a:ln w="7620">
            <a:solidFill>
              <a:srgbClr val="151617"/>
            </a:solidFill>
            <a:prstDash val="solid"/>
          </a:ln>
          <a:effectLst>
            <a:outerShdw sx="100000" sy="100000" kx="0" ky="0" algn="bl" rotWithShape="0" blurRad="0" dist="15240" dir="2700000">
              <a:srgbClr val="151617">
                <a:alpha val="100000"/>
              </a:srgbClr>
            </a:outerShdw>
          </a:effectLst>
        </p:spPr>
      </p:sp>
      <p:sp>
        <p:nvSpPr>
          <p:cNvPr id="14" name="Text 11"/>
          <p:cNvSpPr/>
          <p:nvPr/>
        </p:nvSpPr>
        <p:spPr>
          <a:xfrm>
            <a:off x="6278047" y="5881926"/>
            <a:ext cx="2178010" cy="272177"/>
          </a:xfrm>
          <a:prstGeom prst="rect">
            <a:avLst/>
          </a:prstGeom>
          <a:noFill/>
          <a:ln/>
        </p:spPr>
        <p:txBody>
          <a:bodyPr wrap="none" lIns="0" tIns="0" rIns="0" bIns="0" rtlCol="0" anchor="t"/>
          <a:lstStyle/>
          <a:p>
            <a:pPr algn="l" indent="0" marL="0">
              <a:lnSpc>
                <a:spcPts val="2100"/>
              </a:lnSpc>
              <a:buNone/>
            </a:pPr>
            <a:r>
              <a:rPr lang="en-US" sz="1700" b="1" dirty="0">
                <a:solidFill>
                  <a:srgbClr val="151617"/>
                </a:solidFill>
                <a:latin typeface="Montserrat Black" pitchFamily="34" charset="0"/>
                <a:ea typeface="Montserrat Black" pitchFamily="34" charset="-122"/>
                <a:cs typeface="Montserrat Black" pitchFamily="34" charset="-120"/>
              </a:rPr>
              <a:t>Cholesterol</a:t>
            </a:r>
            <a:endParaRPr lang="en-US" sz="1700" dirty="0"/>
          </a:p>
        </p:txBody>
      </p:sp>
      <p:sp>
        <p:nvSpPr>
          <p:cNvPr id="15" name="Text 12"/>
          <p:cNvSpPr/>
          <p:nvPr/>
        </p:nvSpPr>
        <p:spPr>
          <a:xfrm>
            <a:off x="6278047" y="6258639"/>
            <a:ext cx="7560707" cy="557213"/>
          </a:xfrm>
          <a:prstGeom prst="rect">
            <a:avLst/>
          </a:prstGeom>
          <a:noFill/>
          <a:ln/>
        </p:spPr>
        <p:txBody>
          <a:bodyPr wrap="square" lIns="0" tIns="0" rIns="0" bIns="0" rtlCol="0" anchor="t"/>
          <a:lstStyle/>
          <a:p>
            <a:pPr algn="l" indent="0" marL="0">
              <a:lnSpc>
                <a:spcPts val="2150"/>
              </a:lnSpc>
              <a:buNone/>
            </a:pPr>
            <a:r>
              <a:rPr lang="en-US" sz="1350" dirty="0">
                <a:solidFill>
                  <a:srgbClr val="151617"/>
                </a:solidFill>
                <a:latin typeface="Inconsolata" pitchFamily="34" charset="0"/>
                <a:ea typeface="Inconsolata" pitchFamily="34" charset="-122"/>
                <a:cs typeface="Inconsolata" pitchFamily="34" charset="-120"/>
              </a:rPr>
              <a:t>Numerical data representing the patient's cholesterol levels. Elevated cholesterol is a significant contributor to heart disease.</a:t>
            </a:r>
            <a:endParaRPr lang="en-US" sz="1350" dirty="0"/>
          </a:p>
        </p:txBody>
      </p:sp>
      <p:sp>
        <p:nvSpPr>
          <p:cNvPr id="16" name="Text 13"/>
          <p:cNvSpPr/>
          <p:nvPr/>
        </p:nvSpPr>
        <p:spPr>
          <a:xfrm>
            <a:off x="6096238" y="7193637"/>
            <a:ext cx="7924324" cy="557213"/>
          </a:xfrm>
          <a:prstGeom prst="rect">
            <a:avLst/>
          </a:prstGeom>
          <a:noFill/>
          <a:ln/>
        </p:spPr>
        <p:txBody>
          <a:bodyPr wrap="square" lIns="0" tIns="0" rIns="0" bIns="0" rtlCol="0" anchor="t"/>
          <a:lstStyle/>
          <a:p>
            <a:pPr algn="l" indent="0" marL="0">
              <a:lnSpc>
                <a:spcPts val="2150"/>
              </a:lnSpc>
              <a:buNone/>
            </a:pPr>
            <a:r>
              <a:rPr lang="en-US" sz="1350" dirty="0">
                <a:solidFill>
                  <a:srgbClr val="151617"/>
                </a:solidFill>
                <a:latin typeface="Inconsolata" pitchFamily="34" charset="0"/>
                <a:ea typeface="Inconsolata" pitchFamily="34" charset="-122"/>
                <a:cs typeface="Inconsolata" pitchFamily="34" charset="-120"/>
              </a:rPr>
              <a:t>These features, along with the quantum pattern, provide a holistic view for predictive analysis.</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078468"/>
            <a:ext cx="6858238" cy="708779"/>
          </a:xfrm>
          <a:prstGeom prst="rect">
            <a:avLst/>
          </a:prstGeom>
          <a:noFill/>
          <a:ln/>
        </p:spPr>
        <p:txBody>
          <a:bodyPr wrap="none" lIns="0" tIns="0" rIns="0" bIns="0" rtlCol="0" anchor="t"/>
          <a:lstStyle/>
          <a:p>
            <a:pPr algn="l"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Visualizing Key Points</a:t>
            </a:r>
            <a:endParaRPr lang="en-US" sz="4450" dirty="0"/>
          </a:p>
        </p:txBody>
      </p:sp>
      <p:pic>
        <p:nvPicPr>
          <p:cNvPr id="3" name="Image 0" descr="preencoded.png">    </p:cNvPr>
          <p:cNvPicPr>
            <a:picLocks noChangeAspect="1"/>
          </p:cNvPicPr>
          <p:nvPr/>
        </p:nvPicPr>
        <p:blipFill>
          <a:blip r:embed="rId1"/>
          <a:stretch>
            <a:fillRect/>
          </a:stretch>
        </p:blipFill>
        <p:spPr>
          <a:xfrm>
            <a:off x="793790" y="2280523"/>
            <a:ext cx="566976" cy="566976"/>
          </a:xfrm>
          <a:prstGeom prst="rect">
            <a:avLst/>
          </a:prstGeom>
        </p:spPr>
      </p:pic>
      <p:sp>
        <p:nvSpPr>
          <p:cNvPr id="4" name="Text 1"/>
          <p:cNvSpPr/>
          <p:nvPr/>
        </p:nvSpPr>
        <p:spPr>
          <a:xfrm>
            <a:off x="1587579" y="2240875"/>
            <a:ext cx="221170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Data Shape</a:t>
            </a:r>
            <a:endParaRPr lang="en-US" sz="2200" dirty="0"/>
          </a:p>
        </p:txBody>
      </p:sp>
      <p:sp>
        <p:nvSpPr>
          <p:cNvPr id="5" name="Text 2"/>
          <p:cNvSpPr/>
          <p:nvPr/>
        </p:nvSpPr>
        <p:spPr>
          <a:xfrm>
            <a:off x="1587579" y="2731294"/>
            <a:ext cx="2211705" cy="725805"/>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Dataset: 506 rows, 7 columns</a:t>
            </a:r>
            <a:endParaRPr lang="en-US" sz="1750" dirty="0"/>
          </a:p>
        </p:txBody>
      </p:sp>
      <p:pic>
        <p:nvPicPr>
          <p:cNvPr id="6" name="Image 1" descr="preencoded.png">    </p:cNvPr>
          <p:cNvPicPr>
            <a:picLocks noChangeAspect="1"/>
          </p:cNvPicPr>
          <p:nvPr/>
        </p:nvPicPr>
        <p:blipFill>
          <a:blip r:embed="rId2"/>
          <a:stretch>
            <a:fillRect/>
          </a:stretch>
        </p:blipFill>
        <p:spPr>
          <a:xfrm>
            <a:off x="4139446" y="2280523"/>
            <a:ext cx="566976" cy="566976"/>
          </a:xfrm>
          <a:prstGeom prst="rect">
            <a:avLst/>
          </a:prstGeom>
        </p:spPr>
      </p:pic>
      <p:sp>
        <p:nvSpPr>
          <p:cNvPr id="7" name="Text 3"/>
          <p:cNvSpPr/>
          <p:nvPr/>
        </p:nvSpPr>
        <p:spPr>
          <a:xfrm>
            <a:off x="4933236" y="2240875"/>
            <a:ext cx="2211824" cy="708660"/>
          </a:xfrm>
          <a:prstGeom prst="rect">
            <a:avLst/>
          </a:prstGeom>
          <a:noFill/>
          <a:ln/>
        </p:spPr>
        <p:txBody>
          <a:bodyPr wrap="squar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Summary Statistics</a:t>
            </a:r>
            <a:endParaRPr lang="en-US" sz="2200" dirty="0"/>
          </a:p>
        </p:txBody>
      </p:sp>
      <p:sp>
        <p:nvSpPr>
          <p:cNvPr id="8" name="Text 4"/>
          <p:cNvSpPr/>
          <p:nvPr/>
        </p:nvSpPr>
        <p:spPr>
          <a:xfrm>
            <a:off x="4933236" y="3085624"/>
            <a:ext cx="2211824" cy="1451610"/>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Calculated for numerical and categorical columns using Pandas.</a:t>
            </a:r>
            <a:endParaRPr lang="en-US" sz="1750" dirty="0"/>
          </a:p>
        </p:txBody>
      </p:sp>
      <p:pic>
        <p:nvPicPr>
          <p:cNvPr id="9" name="Image 2" descr="preencoded.png">    </p:cNvPr>
          <p:cNvPicPr>
            <a:picLocks noChangeAspect="1"/>
          </p:cNvPicPr>
          <p:nvPr/>
        </p:nvPicPr>
        <p:blipFill>
          <a:blip r:embed="rId3"/>
          <a:stretch>
            <a:fillRect/>
          </a:stretch>
        </p:blipFill>
        <p:spPr>
          <a:xfrm>
            <a:off x="7485221" y="2280523"/>
            <a:ext cx="566976" cy="566976"/>
          </a:xfrm>
          <a:prstGeom prst="rect">
            <a:avLst/>
          </a:prstGeom>
        </p:spPr>
      </p:pic>
      <p:sp>
        <p:nvSpPr>
          <p:cNvPr id="10" name="Text 5"/>
          <p:cNvSpPr/>
          <p:nvPr/>
        </p:nvSpPr>
        <p:spPr>
          <a:xfrm>
            <a:off x="8279011" y="2240875"/>
            <a:ext cx="2211824" cy="708660"/>
          </a:xfrm>
          <a:prstGeom prst="rect">
            <a:avLst/>
          </a:prstGeom>
          <a:noFill/>
          <a:ln/>
        </p:spPr>
        <p:txBody>
          <a:bodyPr wrap="squar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Missing Values</a:t>
            </a:r>
            <a:endParaRPr lang="en-US" sz="2200" dirty="0"/>
          </a:p>
        </p:txBody>
      </p:sp>
      <p:sp>
        <p:nvSpPr>
          <p:cNvPr id="11" name="Text 6"/>
          <p:cNvSpPr/>
          <p:nvPr/>
        </p:nvSpPr>
        <p:spPr>
          <a:xfrm>
            <a:off x="8279011" y="3085624"/>
            <a:ext cx="2211824" cy="1451610"/>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8 missing values identified and handled by filling N/A.</a:t>
            </a:r>
            <a:endParaRPr lang="en-US" sz="1750" dirty="0"/>
          </a:p>
        </p:txBody>
      </p:sp>
      <p:pic>
        <p:nvPicPr>
          <p:cNvPr id="12" name="Image 3" descr="preencoded.png">    </p:cNvPr>
          <p:cNvPicPr>
            <a:picLocks noChangeAspect="1"/>
          </p:cNvPicPr>
          <p:nvPr/>
        </p:nvPicPr>
        <p:blipFill>
          <a:blip r:embed="rId4"/>
          <a:stretch>
            <a:fillRect/>
          </a:stretch>
        </p:blipFill>
        <p:spPr>
          <a:xfrm>
            <a:off x="10830997" y="2280523"/>
            <a:ext cx="566976" cy="566976"/>
          </a:xfrm>
          <a:prstGeom prst="rect">
            <a:avLst/>
          </a:prstGeom>
        </p:spPr>
      </p:pic>
      <p:sp>
        <p:nvSpPr>
          <p:cNvPr id="13" name="Text 7"/>
          <p:cNvSpPr/>
          <p:nvPr/>
        </p:nvSpPr>
        <p:spPr>
          <a:xfrm>
            <a:off x="11624786" y="2240875"/>
            <a:ext cx="2211824" cy="708660"/>
          </a:xfrm>
          <a:prstGeom prst="rect">
            <a:avLst/>
          </a:prstGeom>
          <a:noFill/>
          <a:ln/>
        </p:spPr>
        <p:txBody>
          <a:bodyPr wrap="squar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Null Value Check</a:t>
            </a:r>
            <a:endParaRPr lang="en-US" sz="2200" dirty="0"/>
          </a:p>
        </p:txBody>
      </p:sp>
      <p:sp>
        <p:nvSpPr>
          <p:cNvPr id="14" name="Text 8"/>
          <p:cNvSpPr/>
          <p:nvPr/>
        </p:nvSpPr>
        <p:spPr>
          <a:xfrm>
            <a:off x="11624786" y="3085624"/>
            <a:ext cx="2211824" cy="1451610"/>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Ensured no remaining null values in the dataset.</a:t>
            </a:r>
            <a:endParaRPr lang="en-US" sz="1750" dirty="0"/>
          </a:p>
        </p:txBody>
      </p:sp>
      <p:pic>
        <p:nvPicPr>
          <p:cNvPr id="15" name="Image 4" descr="preencoded.png">    </p:cNvPr>
          <p:cNvPicPr>
            <a:picLocks noChangeAspect="1"/>
          </p:cNvPicPr>
          <p:nvPr/>
        </p:nvPicPr>
        <p:blipFill>
          <a:blip r:embed="rId5"/>
          <a:stretch>
            <a:fillRect/>
          </a:stretch>
        </p:blipFill>
        <p:spPr>
          <a:xfrm>
            <a:off x="793790" y="5257324"/>
            <a:ext cx="566976" cy="566976"/>
          </a:xfrm>
          <a:prstGeom prst="rect">
            <a:avLst/>
          </a:prstGeom>
        </p:spPr>
      </p:pic>
      <p:sp>
        <p:nvSpPr>
          <p:cNvPr id="16" name="Text 9"/>
          <p:cNvSpPr/>
          <p:nvPr/>
        </p:nvSpPr>
        <p:spPr>
          <a:xfrm>
            <a:off x="1587579" y="5217676"/>
            <a:ext cx="2211705" cy="708660"/>
          </a:xfrm>
          <a:prstGeom prst="rect">
            <a:avLst/>
          </a:prstGeom>
          <a:noFill/>
          <a:ln/>
        </p:spPr>
        <p:txBody>
          <a:bodyPr wrap="squar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Duplicate Values</a:t>
            </a:r>
            <a:endParaRPr lang="en-US" sz="2200" dirty="0"/>
          </a:p>
        </p:txBody>
      </p:sp>
      <p:sp>
        <p:nvSpPr>
          <p:cNvPr id="17" name="Text 10"/>
          <p:cNvSpPr/>
          <p:nvPr/>
        </p:nvSpPr>
        <p:spPr>
          <a:xfrm>
            <a:off x="1587579" y="6062424"/>
            <a:ext cx="2211705" cy="725805"/>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5 duplicate values found and removed.</a:t>
            </a:r>
            <a:endParaRPr lang="en-US" sz="1750" dirty="0"/>
          </a:p>
        </p:txBody>
      </p:sp>
      <p:pic>
        <p:nvPicPr>
          <p:cNvPr id="18" name="Image 5" descr="preencoded.png">    </p:cNvPr>
          <p:cNvPicPr>
            <a:picLocks noChangeAspect="1"/>
          </p:cNvPicPr>
          <p:nvPr/>
        </p:nvPicPr>
        <p:blipFill>
          <a:blip r:embed="rId6"/>
          <a:stretch>
            <a:fillRect/>
          </a:stretch>
        </p:blipFill>
        <p:spPr>
          <a:xfrm>
            <a:off x="4139446" y="5257324"/>
            <a:ext cx="566976" cy="566976"/>
          </a:xfrm>
          <a:prstGeom prst="rect">
            <a:avLst/>
          </a:prstGeom>
        </p:spPr>
      </p:pic>
      <p:sp>
        <p:nvSpPr>
          <p:cNvPr id="19" name="Text 11"/>
          <p:cNvSpPr/>
          <p:nvPr/>
        </p:nvSpPr>
        <p:spPr>
          <a:xfrm>
            <a:off x="4933236" y="5217676"/>
            <a:ext cx="2211824" cy="708660"/>
          </a:xfrm>
          <a:prstGeom prst="rect">
            <a:avLst/>
          </a:prstGeom>
          <a:noFill/>
          <a:ln/>
        </p:spPr>
        <p:txBody>
          <a:bodyPr wrap="squar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Python Libraries</a:t>
            </a:r>
            <a:endParaRPr lang="en-US" sz="2200" dirty="0"/>
          </a:p>
        </p:txBody>
      </p:sp>
      <p:sp>
        <p:nvSpPr>
          <p:cNvPr id="20" name="Text 12"/>
          <p:cNvSpPr/>
          <p:nvPr/>
        </p:nvSpPr>
        <p:spPr>
          <a:xfrm>
            <a:off x="4933236" y="6062424"/>
            <a:ext cx="2211824" cy="1088708"/>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Pandas, Numpy, Matplotlib, Seaborn utilized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427488" y="1099542"/>
            <a:ext cx="4919305" cy="6030516"/>
          </a:xfrm>
          <a:prstGeom prst="rect">
            <a:avLst/>
          </a:prstGeom>
        </p:spPr>
      </p:pic>
      <p:sp>
        <p:nvSpPr>
          <p:cNvPr id="4" name="Text 0"/>
          <p:cNvSpPr/>
          <p:nvPr/>
        </p:nvSpPr>
        <p:spPr>
          <a:xfrm>
            <a:off x="793790" y="726877"/>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Data Cleaning and Preprocessing</a:t>
            </a:r>
            <a:endParaRPr lang="en-US" sz="4450" dirty="0"/>
          </a:p>
        </p:txBody>
      </p:sp>
      <p:sp>
        <p:nvSpPr>
          <p:cNvPr id="5" name="Shape 1"/>
          <p:cNvSpPr/>
          <p:nvPr/>
        </p:nvSpPr>
        <p:spPr>
          <a:xfrm>
            <a:off x="1048941" y="2484596"/>
            <a:ext cx="30480" cy="5018127"/>
          </a:xfrm>
          <a:prstGeom prst="roundRect">
            <a:avLst>
              <a:gd name="adj" fmla="val 30000"/>
            </a:avLst>
          </a:prstGeom>
          <a:solidFill>
            <a:srgbClr val="000000">
              <a:alpha val="8000"/>
            </a:srgbClr>
          </a:solidFill>
          <a:ln/>
        </p:spPr>
      </p:sp>
      <p:sp>
        <p:nvSpPr>
          <p:cNvPr id="6" name="Shape 2"/>
          <p:cNvSpPr/>
          <p:nvPr/>
        </p:nvSpPr>
        <p:spPr>
          <a:xfrm>
            <a:off x="1273612" y="2979658"/>
            <a:ext cx="680442" cy="30480"/>
          </a:xfrm>
          <a:prstGeom prst="roundRect">
            <a:avLst>
              <a:gd name="adj" fmla="val 30000"/>
            </a:avLst>
          </a:prstGeom>
          <a:solidFill>
            <a:srgbClr val="151617"/>
          </a:solidFill>
          <a:ln/>
        </p:spPr>
      </p:sp>
      <p:sp>
        <p:nvSpPr>
          <p:cNvPr id="7" name="Shape 3"/>
          <p:cNvSpPr/>
          <p:nvPr/>
        </p:nvSpPr>
        <p:spPr>
          <a:xfrm>
            <a:off x="793790" y="2739747"/>
            <a:ext cx="510302" cy="510302"/>
          </a:xfrm>
          <a:prstGeom prst="roundRect">
            <a:avLst>
              <a:gd name="adj" fmla="val 1792"/>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pic>
        <p:nvPicPr>
          <p:cNvPr id="8" name="Image 2" descr="preencoded.png">    </p:cNvPr>
          <p:cNvPicPr>
            <a:picLocks noChangeAspect="1"/>
          </p:cNvPicPr>
          <p:nvPr/>
        </p:nvPicPr>
        <p:blipFill>
          <a:blip r:embed="rId3"/>
          <a:stretch>
            <a:fillRect/>
          </a:stretch>
        </p:blipFill>
        <p:spPr>
          <a:xfrm>
            <a:off x="878860" y="2782253"/>
            <a:ext cx="340162" cy="425291"/>
          </a:xfrm>
          <a:prstGeom prst="rect">
            <a:avLst/>
          </a:prstGeom>
        </p:spPr>
      </p:pic>
      <p:sp>
        <p:nvSpPr>
          <p:cNvPr id="9" name="Text 4"/>
          <p:cNvSpPr/>
          <p:nvPr/>
        </p:nvSpPr>
        <p:spPr>
          <a:xfrm>
            <a:off x="2183011" y="2711410"/>
            <a:ext cx="3770590"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Handling Missing Values</a:t>
            </a:r>
            <a:endParaRPr lang="en-US" sz="2200" dirty="0"/>
          </a:p>
        </p:txBody>
      </p:sp>
      <p:sp>
        <p:nvSpPr>
          <p:cNvPr id="10" name="Text 5"/>
          <p:cNvSpPr/>
          <p:nvPr/>
        </p:nvSpPr>
        <p:spPr>
          <a:xfrm>
            <a:off x="2183011" y="3201829"/>
            <a:ext cx="6167199" cy="1451610"/>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Imputation strategies were employed to fill in missing data, ensuring no loss of valuable information. Mean and median imputation techniques were used based on the distribution of the data.</a:t>
            </a:r>
            <a:endParaRPr lang="en-US" sz="1750" dirty="0"/>
          </a:p>
        </p:txBody>
      </p:sp>
      <p:sp>
        <p:nvSpPr>
          <p:cNvPr id="11" name="Shape 6"/>
          <p:cNvSpPr/>
          <p:nvPr/>
        </p:nvSpPr>
        <p:spPr>
          <a:xfrm>
            <a:off x="1273612" y="5602129"/>
            <a:ext cx="680442" cy="30480"/>
          </a:xfrm>
          <a:prstGeom prst="roundRect">
            <a:avLst>
              <a:gd name="adj" fmla="val 30000"/>
            </a:avLst>
          </a:prstGeom>
          <a:solidFill>
            <a:srgbClr val="151617"/>
          </a:solidFill>
          <a:ln/>
        </p:spPr>
      </p:sp>
      <p:sp>
        <p:nvSpPr>
          <p:cNvPr id="12" name="Shape 7"/>
          <p:cNvSpPr/>
          <p:nvPr/>
        </p:nvSpPr>
        <p:spPr>
          <a:xfrm>
            <a:off x="793790" y="5362218"/>
            <a:ext cx="510302" cy="510302"/>
          </a:xfrm>
          <a:prstGeom prst="roundRect">
            <a:avLst>
              <a:gd name="adj" fmla="val 1792"/>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pic>
        <p:nvPicPr>
          <p:cNvPr id="13" name="Image 3" descr="preencoded.png">    </p:cNvPr>
          <p:cNvPicPr>
            <a:picLocks noChangeAspect="1"/>
          </p:cNvPicPr>
          <p:nvPr/>
        </p:nvPicPr>
        <p:blipFill>
          <a:blip r:embed="rId4"/>
          <a:stretch>
            <a:fillRect/>
          </a:stretch>
        </p:blipFill>
        <p:spPr>
          <a:xfrm>
            <a:off x="878860" y="5404723"/>
            <a:ext cx="340162" cy="425291"/>
          </a:xfrm>
          <a:prstGeom prst="rect">
            <a:avLst/>
          </a:prstGeom>
        </p:spPr>
      </p:pic>
      <p:sp>
        <p:nvSpPr>
          <p:cNvPr id="14" name="Text 8"/>
          <p:cNvSpPr/>
          <p:nvPr/>
        </p:nvSpPr>
        <p:spPr>
          <a:xfrm>
            <a:off x="2183011" y="5333881"/>
            <a:ext cx="3067764"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Addressing Outliers</a:t>
            </a:r>
            <a:endParaRPr lang="en-US" sz="2200" dirty="0"/>
          </a:p>
        </p:txBody>
      </p:sp>
      <p:sp>
        <p:nvSpPr>
          <p:cNvPr id="15" name="Text 9"/>
          <p:cNvSpPr/>
          <p:nvPr/>
        </p:nvSpPr>
        <p:spPr>
          <a:xfrm>
            <a:off x="2183011" y="5824299"/>
            <a:ext cx="6167199" cy="1451610"/>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Outliers were identified using statistical methods such as the IQR (Interquartile Range) and Z-score. These outliers were then treated to prevent skewed results.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386054" y="1778318"/>
            <a:ext cx="5002173" cy="4672965"/>
          </a:xfrm>
          <a:prstGeom prst="rect">
            <a:avLst/>
          </a:prstGeom>
        </p:spPr>
      </p:pic>
      <p:sp>
        <p:nvSpPr>
          <p:cNvPr id="4" name="Text 0"/>
          <p:cNvSpPr/>
          <p:nvPr/>
        </p:nvSpPr>
        <p:spPr>
          <a:xfrm>
            <a:off x="677823" y="612934"/>
            <a:ext cx="7788354" cy="1815584"/>
          </a:xfrm>
          <a:prstGeom prst="rect">
            <a:avLst/>
          </a:prstGeom>
          <a:noFill/>
          <a:ln/>
        </p:spPr>
        <p:txBody>
          <a:bodyPr wrap="square" lIns="0" tIns="0" rIns="0" bIns="0" rtlCol="0" anchor="t"/>
          <a:lstStyle/>
          <a:p>
            <a:pPr algn="l" indent="0" marL="0">
              <a:lnSpc>
                <a:spcPts val="4750"/>
              </a:lnSpc>
              <a:buNone/>
            </a:pPr>
            <a:r>
              <a:rPr lang="en-US" sz="3800" b="1" dirty="0">
                <a:solidFill>
                  <a:srgbClr val="151617"/>
                </a:solidFill>
                <a:latin typeface="Montserrat Black" pitchFamily="34" charset="0"/>
                <a:ea typeface="Montserrat Black" pitchFamily="34" charset="-122"/>
                <a:cs typeface="Montserrat Black" pitchFamily="34" charset="-120"/>
              </a:rPr>
              <a:t>Univariate Analysis: Individual Feature Examination</a:t>
            </a:r>
            <a:endParaRPr lang="en-US" sz="3800" dirty="0"/>
          </a:p>
        </p:txBody>
      </p:sp>
      <p:pic>
        <p:nvPicPr>
          <p:cNvPr id="5" name="Image 2" descr="preencoded.png">    </p:cNvPr>
          <p:cNvPicPr>
            <a:picLocks noChangeAspect="1"/>
          </p:cNvPicPr>
          <p:nvPr/>
        </p:nvPicPr>
        <p:blipFill>
          <a:blip r:embed="rId3"/>
          <a:stretch>
            <a:fillRect/>
          </a:stretch>
        </p:blipFill>
        <p:spPr>
          <a:xfrm>
            <a:off x="677823" y="2719030"/>
            <a:ext cx="968454" cy="1735812"/>
          </a:xfrm>
          <a:prstGeom prst="rect">
            <a:avLst/>
          </a:prstGeom>
        </p:spPr>
      </p:pic>
      <p:sp>
        <p:nvSpPr>
          <p:cNvPr id="6" name="Text 1"/>
          <p:cNvSpPr/>
          <p:nvPr/>
        </p:nvSpPr>
        <p:spPr>
          <a:xfrm>
            <a:off x="1936790" y="2912626"/>
            <a:ext cx="4589145" cy="302657"/>
          </a:xfrm>
          <a:prstGeom prst="rect">
            <a:avLst/>
          </a:prstGeom>
          <a:noFill/>
          <a:ln/>
        </p:spPr>
        <p:txBody>
          <a:bodyPr wrap="none" lIns="0" tIns="0" rIns="0" bIns="0" rtlCol="0" anchor="t"/>
          <a:lstStyle/>
          <a:p>
            <a:pPr algn="l" indent="0" marL="0">
              <a:lnSpc>
                <a:spcPts val="2350"/>
              </a:lnSpc>
              <a:buNone/>
            </a:pPr>
            <a:r>
              <a:rPr lang="en-US" sz="1900" b="1" dirty="0">
                <a:solidFill>
                  <a:srgbClr val="151617"/>
                </a:solidFill>
                <a:latin typeface="Montserrat Black" pitchFamily="34" charset="0"/>
                <a:ea typeface="Montserrat Black" pitchFamily="34" charset="-122"/>
                <a:cs typeface="Montserrat Black" pitchFamily="34" charset="-120"/>
              </a:rPr>
              <a:t>Histograms for Numerical Features</a:t>
            </a:r>
            <a:endParaRPr lang="en-US" sz="1900" dirty="0"/>
          </a:p>
        </p:txBody>
      </p:sp>
      <p:sp>
        <p:nvSpPr>
          <p:cNvPr id="7" name="Text 2"/>
          <p:cNvSpPr/>
          <p:nvPr/>
        </p:nvSpPr>
        <p:spPr>
          <a:xfrm>
            <a:off x="1936790" y="3331488"/>
            <a:ext cx="6529388" cy="929759"/>
          </a:xfrm>
          <a:prstGeom prst="rect">
            <a:avLst/>
          </a:prstGeom>
          <a:noFill/>
          <a:ln/>
        </p:spPr>
        <p:txBody>
          <a:bodyPr wrap="square" lIns="0" tIns="0" rIns="0" bIns="0" rtlCol="0" anchor="t"/>
          <a:lstStyle/>
          <a:p>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Histograms were generated for Age, Blood Pressure, Cholesterol, Heart Rate, and QuantumPatternFeature. These visualizations provide insights into the distribution of each feature.</a:t>
            </a:r>
            <a:endParaRPr lang="en-US" sz="1500" dirty="0"/>
          </a:p>
        </p:txBody>
      </p:sp>
      <p:pic>
        <p:nvPicPr>
          <p:cNvPr id="8" name="Image 3" descr="preencoded.png">    </p:cNvPr>
          <p:cNvPicPr>
            <a:picLocks noChangeAspect="1"/>
          </p:cNvPicPr>
          <p:nvPr/>
        </p:nvPicPr>
        <p:blipFill>
          <a:blip r:embed="rId4"/>
          <a:stretch>
            <a:fillRect/>
          </a:stretch>
        </p:blipFill>
        <p:spPr>
          <a:xfrm>
            <a:off x="677823" y="4454843"/>
            <a:ext cx="968454" cy="1425893"/>
          </a:xfrm>
          <a:prstGeom prst="rect">
            <a:avLst/>
          </a:prstGeom>
        </p:spPr>
      </p:pic>
      <p:sp>
        <p:nvSpPr>
          <p:cNvPr id="9" name="Text 3"/>
          <p:cNvSpPr/>
          <p:nvPr/>
        </p:nvSpPr>
        <p:spPr>
          <a:xfrm>
            <a:off x="1936790" y="4648438"/>
            <a:ext cx="4637842" cy="302657"/>
          </a:xfrm>
          <a:prstGeom prst="rect">
            <a:avLst/>
          </a:prstGeom>
          <a:noFill/>
          <a:ln/>
        </p:spPr>
        <p:txBody>
          <a:bodyPr wrap="none" lIns="0" tIns="0" rIns="0" bIns="0" rtlCol="0" anchor="t"/>
          <a:lstStyle/>
          <a:p>
            <a:pPr algn="l" indent="0" marL="0">
              <a:lnSpc>
                <a:spcPts val="2350"/>
              </a:lnSpc>
              <a:buNone/>
            </a:pPr>
            <a:r>
              <a:rPr lang="en-US" sz="1900" b="1" dirty="0">
                <a:solidFill>
                  <a:srgbClr val="151617"/>
                </a:solidFill>
                <a:latin typeface="Montserrat Black" pitchFamily="34" charset="0"/>
                <a:ea typeface="Montserrat Black" pitchFamily="34" charset="-122"/>
                <a:cs typeface="Montserrat Black" pitchFamily="34" charset="-120"/>
              </a:rPr>
              <a:t>Bar Charts for Categorical Features</a:t>
            </a:r>
            <a:endParaRPr lang="en-US" sz="1900" dirty="0"/>
          </a:p>
        </p:txBody>
      </p:sp>
      <p:sp>
        <p:nvSpPr>
          <p:cNvPr id="10" name="Text 4"/>
          <p:cNvSpPr/>
          <p:nvPr/>
        </p:nvSpPr>
        <p:spPr>
          <a:xfrm>
            <a:off x="1936790" y="5067300"/>
            <a:ext cx="6529388" cy="619839"/>
          </a:xfrm>
          <a:prstGeom prst="rect">
            <a:avLst/>
          </a:prstGeom>
          <a:noFill/>
          <a:ln/>
        </p:spPr>
        <p:txBody>
          <a:bodyPr wrap="square" lIns="0" tIns="0" rIns="0" bIns="0" rtlCol="0" anchor="t"/>
          <a:lstStyle/>
          <a:p>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Bar charts were used to visualize the distribution of Gender, providing a clear view of the gender balance within the dataset.</a:t>
            </a:r>
            <a:endParaRPr lang="en-US" sz="1500" dirty="0"/>
          </a:p>
        </p:txBody>
      </p:sp>
      <p:pic>
        <p:nvPicPr>
          <p:cNvPr id="11" name="Image 4" descr="preencoded.png">    </p:cNvPr>
          <p:cNvPicPr>
            <a:picLocks noChangeAspect="1"/>
          </p:cNvPicPr>
          <p:nvPr/>
        </p:nvPicPr>
        <p:blipFill>
          <a:blip r:embed="rId5"/>
          <a:stretch>
            <a:fillRect/>
          </a:stretch>
        </p:blipFill>
        <p:spPr>
          <a:xfrm>
            <a:off x="677823" y="5880735"/>
            <a:ext cx="968454" cy="1735812"/>
          </a:xfrm>
          <a:prstGeom prst="rect">
            <a:avLst/>
          </a:prstGeom>
        </p:spPr>
      </p:pic>
      <p:sp>
        <p:nvSpPr>
          <p:cNvPr id="12" name="Text 5"/>
          <p:cNvSpPr/>
          <p:nvPr/>
        </p:nvSpPr>
        <p:spPr>
          <a:xfrm>
            <a:off x="1936790" y="6074331"/>
            <a:ext cx="2549366" cy="302657"/>
          </a:xfrm>
          <a:prstGeom prst="rect">
            <a:avLst/>
          </a:prstGeom>
          <a:noFill/>
          <a:ln/>
        </p:spPr>
        <p:txBody>
          <a:bodyPr wrap="none" lIns="0" tIns="0" rIns="0" bIns="0" rtlCol="0" anchor="t"/>
          <a:lstStyle/>
          <a:p>
            <a:pPr algn="l" indent="0" marL="0">
              <a:lnSpc>
                <a:spcPts val="2350"/>
              </a:lnSpc>
              <a:buNone/>
            </a:pPr>
            <a:r>
              <a:rPr lang="en-US" sz="1900" b="1" dirty="0">
                <a:solidFill>
                  <a:srgbClr val="151617"/>
                </a:solidFill>
                <a:latin typeface="Montserrat Black" pitchFamily="34" charset="0"/>
                <a:ea typeface="Montserrat Black" pitchFamily="34" charset="-122"/>
                <a:cs typeface="Montserrat Black" pitchFamily="34" charset="-120"/>
              </a:rPr>
              <a:t>Summary Statistics</a:t>
            </a:r>
            <a:endParaRPr lang="en-US" sz="1900" dirty="0"/>
          </a:p>
        </p:txBody>
      </p:sp>
      <p:sp>
        <p:nvSpPr>
          <p:cNvPr id="13" name="Text 6"/>
          <p:cNvSpPr/>
          <p:nvPr/>
        </p:nvSpPr>
        <p:spPr>
          <a:xfrm>
            <a:off x="1936790" y="6493193"/>
            <a:ext cx="6529388" cy="929759"/>
          </a:xfrm>
          <a:prstGeom prst="rect">
            <a:avLst/>
          </a:prstGeom>
          <a:noFill/>
          <a:ln/>
        </p:spPr>
        <p:txBody>
          <a:bodyPr wrap="square" lIns="0" tIns="0" rIns="0" bIns="0" rtlCol="0" anchor="t"/>
          <a:lstStyle/>
          <a:p>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Summary statistics (mean, median, standard deviation, etc.) were calculated for each feature. These statistics offer a quantitative overview of each variable.</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542740" y="228838"/>
            <a:ext cx="4688800" cy="7771924"/>
          </a:xfrm>
          <a:prstGeom prst="rect">
            <a:avLst/>
          </a:prstGeom>
        </p:spPr>
      </p:pic>
      <p:sp>
        <p:nvSpPr>
          <p:cNvPr id="4" name="Text 0"/>
          <p:cNvSpPr/>
          <p:nvPr/>
        </p:nvSpPr>
        <p:spPr>
          <a:xfrm>
            <a:off x="640794" y="649605"/>
            <a:ext cx="7862411" cy="1144191"/>
          </a:xfrm>
          <a:prstGeom prst="rect">
            <a:avLst/>
          </a:prstGeom>
          <a:noFill/>
          <a:ln/>
        </p:spPr>
        <p:txBody>
          <a:bodyPr wrap="square" lIns="0" tIns="0" rIns="0" bIns="0" rtlCol="0" anchor="t"/>
          <a:lstStyle/>
          <a:p>
            <a:pPr algn="l" indent="0" marL="0">
              <a:lnSpc>
                <a:spcPts val="4500"/>
              </a:lnSpc>
              <a:buNone/>
            </a:pPr>
            <a:r>
              <a:rPr lang="en-US" sz="3600" b="1" dirty="0">
                <a:solidFill>
                  <a:srgbClr val="151617"/>
                </a:solidFill>
                <a:latin typeface="Montserrat Black" pitchFamily="34" charset="0"/>
                <a:ea typeface="Montserrat Black" pitchFamily="34" charset="-122"/>
                <a:cs typeface="Montserrat Black" pitchFamily="34" charset="-120"/>
              </a:rPr>
              <a:t>Bivariate Analysis: Feature Relationships</a:t>
            </a:r>
            <a:endParaRPr lang="en-US" sz="3600" dirty="0"/>
          </a:p>
        </p:txBody>
      </p:sp>
      <p:pic>
        <p:nvPicPr>
          <p:cNvPr id="5" name="Image 2" descr="preencoded.png">    </p:cNvPr>
          <p:cNvPicPr>
            <a:picLocks noChangeAspect="1"/>
          </p:cNvPicPr>
          <p:nvPr/>
        </p:nvPicPr>
        <p:blipFill>
          <a:blip r:embed="rId3"/>
          <a:stretch>
            <a:fillRect/>
          </a:stretch>
        </p:blipFill>
        <p:spPr>
          <a:xfrm>
            <a:off x="1957745" y="2068354"/>
            <a:ext cx="1297186" cy="1347549"/>
          </a:xfrm>
          <a:prstGeom prst="rect">
            <a:avLst/>
          </a:prstGeom>
        </p:spPr>
      </p:pic>
      <p:sp>
        <p:nvSpPr>
          <p:cNvPr id="6" name="Text 1"/>
          <p:cNvSpPr/>
          <p:nvPr/>
        </p:nvSpPr>
        <p:spPr>
          <a:xfrm>
            <a:off x="2477572" y="2755821"/>
            <a:ext cx="257413" cy="321826"/>
          </a:xfrm>
          <a:prstGeom prst="rect">
            <a:avLst/>
          </a:prstGeom>
          <a:noFill/>
          <a:ln/>
        </p:spPr>
        <p:txBody>
          <a:bodyPr wrap="none" lIns="0" tIns="0" rIns="0" bIns="0" rtlCol="0" anchor="t"/>
          <a:lstStyle/>
          <a:p>
            <a:pPr algn="ctr" indent="0" marL="0">
              <a:lnSpc>
                <a:spcPts val="3200"/>
              </a:lnSpc>
              <a:buNone/>
            </a:pPr>
            <a:r>
              <a:rPr lang="en-US" sz="2000" b="1" dirty="0">
                <a:solidFill>
                  <a:srgbClr val="151617"/>
                </a:solidFill>
                <a:latin typeface="Montserrat Black" pitchFamily="34" charset="0"/>
                <a:ea typeface="Montserrat Black" pitchFamily="34" charset="-122"/>
                <a:cs typeface="Montserrat Black" pitchFamily="34" charset="-120"/>
              </a:rPr>
              <a:t>1</a:t>
            </a:r>
            <a:endParaRPr lang="en-US" sz="2000" dirty="0"/>
          </a:p>
        </p:txBody>
      </p:sp>
      <p:sp>
        <p:nvSpPr>
          <p:cNvPr id="7" name="Text 2"/>
          <p:cNvSpPr/>
          <p:nvPr/>
        </p:nvSpPr>
        <p:spPr>
          <a:xfrm>
            <a:off x="3437930" y="2251353"/>
            <a:ext cx="2288619" cy="285988"/>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Scatter Plots</a:t>
            </a:r>
            <a:endParaRPr lang="en-US" sz="1800" dirty="0"/>
          </a:p>
        </p:txBody>
      </p:sp>
      <p:sp>
        <p:nvSpPr>
          <p:cNvPr id="8" name="Text 3"/>
          <p:cNvSpPr/>
          <p:nvPr/>
        </p:nvSpPr>
        <p:spPr>
          <a:xfrm>
            <a:off x="3437930" y="2647117"/>
            <a:ext cx="4882277" cy="585788"/>
          </a:xfrm>
          <a:prstGeom prst="rect">
            <a:avLst/>
          </a:prstGeom>
          <a:noFill/>
          <a:ln/>
        </p:spPr>
        <p:txBody>
          <a:bodyPr wrap="squar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Visualized relationships between numerical features and heart disease.</a:t>
            </a:r>
            <a:endParaRPr lang="en-US" sz="1400" dirty="0"/>
          </a:p>
        </p:txBody>
      </p:sp>
      <p:sp>
        <p:nvSpPr>
          <p:cNvPr id="9" name="Shape 4"/>
          <p:cNvSpPr/>
          <p:nvPr/>
        </p:nvSpPr>
        <p:spPr>
          <a:xfrm>
            <a:off x="3300651" y="3429238"/>
            <a:ext cx="5156835" cy="11430"/>
          </a:xfrm>
          <a:prstGeom prst="roundRect">
            <a:avLst>
              <a:gd name="adj" fmla="val 80000"/>
            </a:avLst>
          </a:prstGeom>
          <a:solidFill>
            <a:srgbClr val="151617"/>
          </a:solidFill>
          <a:ln/>
        </p:spPr>
      </p:sp>
      <p:pic>
        <p:nvPicPr>
          <p:cNvPr id="10" name="Image 3" descr="preencoded.png">    </p:cNvPr>
          <p:cNvPicPr>
            <a:picLocks noChangeAspect="1"/>
          </p:cNvPicPr>
          <p:nvPr/>
        </p:nvPicPr>
        <p:blipFill>
          <a:blip r:embed="rId4"/>
          <a:stretch>
            <a:fillRect/>
          </a:stretch>
        </p:blipFill>
        <p:spPr>
          <a:xfrm>
            <a:off x="1309092" y="3461623"/>
            <a:ext cx="2594491" cy="1347549"/>
          </a:xfrm>
          <a:prstGeom prst="rect">
            <a:avLst/>
          </a:prstGeom>
        </p:spPr>
      </p:pic>
      <p:sp>
        <p:nvSpPr>
          <p:cNvPr id="11" name="Text 5"/>
          <p:cNvSpPr/>
          <p:nvPr/>
        </p:nvSpPr>
        <p:spPr>
          <a:xfrm>
            <a:off x="2477572" y="3974425"/>
            <a:ext cx="257413" cy="321826"/>
          </a:xfrm>
          <a:prstGeom prst="rect">
            <a:avLst/>
          </a:prstGeom>
          <a:noFill/>
          <a:ln/>
        </p:spPr>
        <p:txBody>
          <a:bodyPr wrap="none" lIns="0" tIns="0" rIns="0" bIns="0" rtlCol="0" anchor="t"/>
          <a:lstStyle/>
          <a:p>
            <a:pPr algn="ctr" indent="0" marL="0">
              <a:lnSpc>
                <a:spcPts val="3200"/>
              </a:lnSpc>
              <a:buNone/>
            </a:pPr>
            <a:r>
              <a:rPr lang="en-US" sz="2000" b="1" dirty="0">
                <a:solidFill>
                  <a:srgbClr val="151617"/>
                </a:solidFill>
                <a:latin typeface="Montserrat Black" pitchFamily="34" charset="0"/>
                <a:ea typeface="Montserrat Black" pitchFamily="34" charset="-122"/>
                <a:cs typeface="Montserrat Black" pitchFamily="34" charset="-120"/>
              </a:rPr>
              <a:t>2</a:t>
            </a:r>
            <a:endParaRPr lang="en-US" sz="2000" dirty="0"/>
          </a:p>
        </p:txBody>
      </p:sp>
      <p:sp>
        <p:nvSpPr>
          <p:cNvPr id="12" name="Text 6"/>
          <p:cNvSpPr/>
          <p:nvPr/>
        </p:nvSpPr>
        <p:spPr>
          <a:xfrm>
            <a:off x="4086582" y="3644622"/>
            <a:ext cx="2288619" cy="285988"/>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Box Plots</a:t>
            </a:r>
            <a:endParaRPr lang="en-US" sz="1800" dirty="0"/>
          </a:p>
        </p:txBody>
      </p:sp>
      <p:sp>
        <p:nvSpPr>
          <p:cNvPr id="13" name="Text 7"/>
          <p:cNvSpPr/>
          <p:nvPr/>
        </p:nvSpPr>
        <p:spPr>
          <a:xfrm>
            <a:off x="4086582" y="4040386"/>
            <a:ext cx="4233624" cy="585788"/>
          </a:xfrm>
          <a:prstGeom prst="rect">
            <a:avLst/>
          </a:prstGeom>
          <a:noFill/>
          <a:ln/>
        </p:spPr>
        <p:txBody>
          <a:bodyPr wrap="squar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Compared numerical distributions across categories.</a:t>
            </a:r>
            <a:endParaRPr lang="en-US" sz="1400" dirty="0"/>
          </a:p>
        </p:txBody>
      </p:sp>
      <p:sp>
        <p:nvSpPr>
          <p:cNvPr id="14" name="Shape 8"/>
          <p:cNvSpPr/>
          <p:nvPr/>
        </p:nvSpPr>
        <p:spPr>
          <a:xfrm>
            <a:off x="3949303" y="4822508"/>
            <a:ext cx="4508183" cy="11430"/>
          </a:xfrm>
          <a:prstGeom prst="roundRect">
            <a:avLst>
              <a:gd name="adj" fmla="val 80000"/>
            </a:avLst>
          </a:prstGeom>
          <a:solidFill>
            <a:srgbClr val="151617"/>
          </a:solidFill>
          <a:ln/>
        </p:spPr>
      </p:sp>
      <p:pic>
        <p:nvPicPr>
          <p:cNvPr id="15" name="Image 4" descr="preencoded.png">    </p:cNvPr>
          <p:cNvPicPr>
            <a:picLocks noChangeAspect="1"/>
          </p:cNvPicPr>
          <p:nvPr/>
        </p:nvPicPr>
        <p:blipFill>
          <a:blip r:embed="rId5"/>
          <a:stretch>
            <a:fillRect/>
          </a:stretch>
        </p:blipFill>
        <p:spPr>
          <a:xfrm>
            <a:off x="660440" y="4854893"/>
            <a:ext cx="3891796" cy="1347549"/>
          </a:xfrm>
          <a:prstGeom prst="rect">
            <a:avLst/>
          </a:prstGeom>
        </p:spPr>
      </p:pic>
      <p:sp>
        <p:nvSpPr>
          <p:cNvPr id="16" name="Text 9"/>
          <p:cNvSpPr/>
          <p:nvPr/>
        </p:nvSpPr>
        <p:spPr>
          <a:xfrm>
            <a:off x="2477572" y="5367695"/>
            <a:ext cx="257413" cy="321826"/>
          </a:xfrm>
          <a:prstGeom prst="rect">
            <a:avLst/>
          </a:prstGeom>
          <a:noFill/>
          <a:ln/>
        </p:spPr>
        <p:txBody>
          <a:bodyPr wrap="none" lIns="0" tIns="0" rIns="0" bIns="0" rtlCol="0" anchor="t"/>
          <a:lstStyle/>
          <a:p>
            <a:pPr algn="ctr" indent="0" marL="0">
              <a:lnSpc>
                <a:spcPts val="3200"/>
              </a:lnSpc>
              <a:buNone/>
            </a:pPr>
            <a:r>
              <a:rPr lang="en-US" sz="2000" b="1" dirty="0">
                <a:solidFill>
                  <a:srgbClr val="151617"/>
                </a:solidFill>
                <a:latin typeface="Montserrat Black" pitchFamily="34" charset="0"/>
                <a:ea typeface="Montserrat Black" pitchFamily="34" charset="-122"/>
                <a:cs typeface="Montserrat Black" pitchFamily="34" charset="-120"/>
              </a:rPr>
              <a:t>3</a:t>
            </a:r>
            <a:endParaRPr lang="en-US" sz="2000" dirty="0"/>
          </a:p>
        </p:txBody>
      </p:sp>
      <p:sp>
        <p:nvSpPr>
          <p:cNvPr id="17" name="Text 10"/>
          <p:cNvSpPr/>
          <p:nvPr/>
        </p:nvSpPr>
        <p:spPr>
          <a:xfrm>
            <a:off x="4735235" y="5184338"/>
            <a:ext cx="2288619" cy="285988"/>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Correlation Matrix</a:t>
            </a:r>
            <a:endParaRPr lang="en-US" sz="1800" dirty="0"/>
          </a:p>
        </p:txBody>
      </p:sp>
      <p:sp>
        <p:nvSpPr>
          <p:cNvPr id="18" name="Text 11"/>
          <p:cNvSpPr/>
          <p:nvPr/>
        </p:nvSpPr>
        <p:spPr>
          <a:xfrm>
            <a:off x="4735235" y="5580102"/>
            <a:ext cx="3477101" cy="292894"/>
          </a:xfrm>
          <a:prstGeom prst="rect">
            <a:avLst/>
          </a:prstGeom>
          <a:noFill/>
          <a:ln/>
        </p:spPr>
        <p:txBody>
          <a:bodyPr wrap="non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Identified highly correlated features.</a:t>
            </a:r>
            <a:endParaRPr lang="en-US" sz="1400" dirty="0"/>
          </a:p>
        </p:txBody>
      </p:sp>
      <p:sp>
        <p:nvSpPr>
          <p:cNvPr id="19" name="Text 12"/>
          <p:cNvSpPr/>
          <p:nvPr/>
        </p:nvSpPr>
        <p:spPr>
          <a:xfrm>
            <a:off x="640794" y="6408301"/>
            <a:ext cx="7862411" cy="1171575"/>
          </a:xfrm>
          <a:prstGeom prst="rect">
            <a:avLst/>
          </a:prstGeom>
          <a:noFill/>
          <a:ln/>
        </p:spPr>
        <p:txBody>
          <a:bodyPr wrap="square" lIns="0" tIns="0" rIns="0" bIns="0" rtlCol="0" anchor="t"/>
          <a:lstStyle/>
          <a:p>
            <a:pPr algn="l" indent="0" marL="0">
              <a:lnSpc>
                <a:spcPts val="2300"/>
              </a:lnSpc>
              <a:buNone/>
            </a:pPr>
            <a:r>
              <a:rPr lang="en-US" sz="1400" dirty="0">
                <a:solidFill>
                  <a:srgbClr val="151617"/>
                </a:solidFill>
                <a:latin typeface="Inconsolata" pitchFamily="34" charset="0"/>
                <a:ea typeface="Inconsolata" pitchFamily="34" charset="-122"/>
                <a:cs typeface="Inconsolata" pitchFamily="34" charset="-120"/>
              </a:rPr>
              <a:t>The analysis revealed notable correlations, such as a moderate positive correlation between age and heart disease, and variations in cholesterol levels across different gender categories. These insights provide a foundation for understanding feature interactions and their impact on heart disease prediction.</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83488" y="2407325"/>
            <a:ext cx="4919305" cy="3414832"/>
          </a:xfrm>
          <a:prstGeom prst="rect">
            <a:avLst/>
          </a:prstGeom>
        </p:spPr>
      </p:pic>
      <p:sp>
        <p:nvSpPr>
          <p:cNvPr id="4" name="Text 0"/>
          <p:cNvSpPr/>
          <p:nvPr/>
        </p:nvSpPr>
        <p:spPr>
          <a:xfrm>
            <a:off x="6280190" y="1255990"/>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QuantumPatternFeature Analysis</a:t>
            </a:r>
            <a:endParaRPr lang="en-US" sz="4450" dirty="0"/>
          </a:p>
        </p:txBody>
      </p:sp>
      <p:sp>
        <p:nvSpPr>
          <p:cNvPr id="5" name="Shape 1"/>
          <p:cNvSpPr/>
          <p:nvPr/>
        </p:nvSpPr>
        <p:spPr>
          <a:xfrm>
            <a:off x="6280190" y="3013710"/>
            <a:ext cx="3664863" cy="2047994"/>
          </a:xfrm>
          <a:prstGeom prst="roundRect">
            <a:avLst>
              <a:gd name="adj" fmla="val 446"/>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6" name="Text 2"/>
          <p:cNvSpPr/>
          <p:nvPr/>
        </p:nvSpPr>
        <p:spPr>
          <a:xfrm>
            <a:off x="6514624" y="3248144"/>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Relevance: 75%</a:t>
            </a:r>
            <a:endParaRPr lang="en-US" sz="2200" dirty="0"/>
          </a:p>
        </p:txBody>
      </p:sp>
      <p:sp>
        <p:nvSpPr>
          <p:cNvPr id="7" name="Text 3"/>
          <p:cNvSpPr/>
          <p:nvPr/>
        </p:nvSpPr>
        <p:spPr>
          <a:xfrm>
            <a:off x="6514624" y="3738563"/>
            <a:ext cx="3195995" cy="1088708"/>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Significant quantum pattern influence observed in 75% of instances.</a:t>
            </a:r>
            <a:endParaRPr lang="en-US" sz="1750" dirty="0"/>
          </a:p>
        </p:txBody>
      </p:sp>
      <p:sp>
        <p:nvSpPr>
          <p:cNvPr id="8" name="Shape 4"/>
          <p:cNvSpPr/>
          <p:nvPr/>
        </p:nvSpPr>
        <p:spPr>
          <a:xfrm>
            <a:off x="10171867" y="3013710"/>
            <a:ext cx="3664863" cy="2047994"/>
          </a:xfrm>
          <a:prstGeom prst="roundRect">
            <a:avLst>
              <a:gd name="adj" fmla="val 446"/>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9" name="Text 5"/>
          <p:cNvSpPr/>
          <p:nvPr/>
        </p:nvSpPr>
        <p:spPr>
          <a:xfrm>
            <a:off x="10406301" y="3248144"/>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Correlation: 0.42</a:t>
            </a:r>
            <a:endParaRPr lang="en-US" sz="2200" dirty="0"/>
          </a:p>
        </p:txBody>
      </p:sp>
      <p:sp>
        <p:nvSpPr>
          <p:cNvPr id="10" name="Text 6"/>
          <p:cNvSpPr/>
          <p:nvPr/>
        </p:nvSpPr>
        <p:spPr>
          <a:xfrm>
            <a:off x="10406301" y="3738563"/>
            <a:ext cx="3195995" cy="1088708"/>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Correlation coefficient of 0.42 between the feature and heart disease.</a:t>
            </a:r>
            <a:endParaRPr lang="en-US" sz="1750" dirty="0"/>
          </a:p>
        </p:txBody>
      </p:sp>
      <p:sp>
        <p:nvSpPr>
          <p:cNvPr id="11" name="Shape 7"/>
          <p:cNvSpPr/>
          <p:nvPr/>
        </p:nvSpPr>
        <p:spPr>
          <a:xfrm>
            <a:off x="6280190" y="5288518"/>
            <a:ext cx="7556421" cy="1685092"/>
          </a:xfrm>
          <a:prstGeom prst="roundRect">
            <a:avLst>
              <a:gd name="adj" fmla="val 543"/>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12" name="Text 8"/>
          <p:cNvSpPr/>
          <p:nvPr/>
        </p:nvSpPr>
        <p:spPr>
          <a:xfrm>
            <a:off x="6514624" y="552295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Accuracy: 68%</a:t>
            </a:r>
            <a:endParaRPr lang="en-US" sz="2200" dirty="0"/>
          </a:p>
        </p:txBody>
      </p:sp>
      <p:sp>
        <p:nvSpPr>
          <p:cNvPr id="13" name="Text 9"/>
          <p:cNvSpPr/>
          <p:nvPr/>
        </p:nvSpPr>
        <p:spPr>
          <a:xfrm>
            <a:off x="6514624" y="6013371"/>
            <a:ext cx="7087553" cy="725805"/>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Prediction accuracy improves by 68% when included in the model.</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2025-04-07T14:54:44Z</dcterms:created>
  <dcterms:modified xsi:type="dcterms:W3CDTF">2025-04-07T14:54:44Z</dcterms:modified>
</cp:coreProperties>
</file>