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 Medium" panose="00000600000000000000" pitchFamily="2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67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0B7CB6-9C40-502C-0AB1-C3CCF47B9C1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CE404-3C59-614D-6035-398A2C0AEAA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80137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1123593"/>
            <a:ext cx="7645479" cy="2140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Heart Disease Prediction: An Exploratory Data Analysis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49260" y="3585329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An overview of our exploratory data analysis project, focusing on heart disease prediction using a unique dataset.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749260" y="4511040"/>
            <a:ext cx="764547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Contributors: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749260" y="5094327"/>
            <a:ext cx="764547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Janani Srinivasan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749260" y="5511641"/>
            <a:ext cx="764547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Monisha B R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749260" y="5928955"/>
            <a:ext cx="764547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Praveenkumar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749260" y="6346269"/>
            <a:ext cx="764547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Varsha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749260" y="6763583"/>
            <a:ext cx="764547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Viswanath Viralam Ramamurthy</a:t>
            </a:r>
            <a:endParaRPr lang="en-US" sz="16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B4D965-CA8C-C8E4-FD11-1CAEA182A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0505" y="7537414"/>
            <a:ext cx="1550504" cy="6921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0205" y="846177"/>
            <a:ext cx="7226379" cy="657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Conclusion and Future Work</a:t>
            </a:r>
            <a:endParaRPr lang="en-US" sz="4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05" y="1833682"/>
            <a:ext cx="492919" cy="49291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380292" y="1799273"/>
            <a:ext cx="2629376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Key Findings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1380292" y="2246114"/>
            <a:ext cx="7073503" cy="315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Identified critical features for heart disease prediction.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205" y="3187541"/>
            <a:ext cx="492919" cy="49291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380292" y="3153132"/>
            <a:ext cx="2629376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Insights Gained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1380292" y="3599974"/>
            <a:ext cx="7073503" cy="315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Understood the importance of individual and combined features.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205" y="4541401"/>
            <a:ext cx="492919" cy="49291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380292" y="4506992"/>
            <a:ext cx="2629376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Recommendations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1380292" y="4953833"/>
            <a:ext cx="7073503" cy="315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Provided directions for future analysis and modeling.</a:t>
            </a:r>
            <a:endParaRPr lang="en-US" sz="1550" dirty="0"/>
          </a:p>
        </p:txBody>
      </p:sp>
      <p:sp>
        <p:nvSpPr>
          <p:cNvPr id="13" name="Text 7"/>
          <p:cNvSpPr/>
          <p:nvPr/>
        </p:nvSpPr>
        <p:spPr>
          <a:xfrm>
            <a:off x="690205" y="5491043"/>
            <a:ext cx="7763589" cy="18923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In conclusion, our EDA provided valuable insights into the heart disease dataset. We recommend further analysis and model development based on these findings, with a focus on refining data preprocessing techniques and exploring advanced modeling algorithms. These efforts can lead to more accurate and reliable heart disease predictions, ultimately improving patient care and outcomes.</a:t>
            </a:r>
            <a:endParaRPr lang="en-US" sz="15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C374A3-AAD3-0D64-9228-979460C97A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80504" y="7537414"/>
            <a:ext cx="1649895" cy="6921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34338" y="917615"/>
            <a:ext cx="7611547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Project Overview and Objectives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6134338" y="2020610"/>
            <a:ext cx="416481" cy="416481"/>
          </a:xfrm>
          <a:prstGeom prst="roundRect">
            <a:avLst>
              <a:gd name="adj" fmla="val 6668"/>
            </a:avLst>
          </a:prstGeom>
          <a:solidFill>
            <a:srgbClr val="4D1529"/>
          </a:solidFill>
          <a:ln/>
        </p:spPr>
      </p:sp>
      <p:sp>
        <p:nvSpPr>
          <p:cNvPr id="5" name="Text 2"/>
          <p:cNvSpPr/>
          <p:nvPr/>
        </p:nvSpPr>
        <p:spPr>
          <a:xfrm>
            <a:off x="6735842" y="2020610"/>
            <a:ext cx="2949773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Heart Disease Prediction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6735842" y="2440067"/>
            <a:ext cx="3230047" cy="2369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The primary goal of this project is to predict heart disease using Exploratory Data Analysis. Our analysis focuses on a comprehensive dataset that includes traditional medical indicators and a novel QuantumPatternFeature.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10150912" y="2020610"/>
            <a:ext cx="416481" cy="416481"/>
          </a:xfrm>
          <a:prstGeom prst="roundRect">
            <a:avLst>
              <a:gd name="adj" fmla="val 6668"/>
            </a:avLst>
          </a:prstGeom>
          <a:solidFill>
            <a:srgbClr val="4D1529"/>
          </a:solidFill>
          <a:ln/>
        </p:spPr>
      </p:sp>
      <p:sp>
        <p:nvSpPr>
          <p:cNvPr id="8" name="Text 5"/>
          <p:cNvSpPr/>
          <p:nvPr/>
        </p:nvSpPr>
        <p:spPr>
          <a:xfrm>
            <a:off x="10752415" y="2020610"/>
            <a:ext cx="2468404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Importance of EDA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10752415" y="2440067"/>
            <a:ext cx="3230047" cy="17773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Exploratory Data Analysis is crucial for understanding the dataset, identifying patterns, and assessing data quality. It lays the foundation for building effective predictive models.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6134338" y="5203150"/>
            <a:ext cx="416481" cy="416481"/>
          </a:xfrm>
          <a:prstGeom prst="roundRect">
            <a:avLst>
              <a:gd name="adj" fmla="val 6668"/>
            </a:avLst>
          </a:prstGeom>
          <a:solidFill>
            <a:srgbClr val="4D1529"/>
          </a:solidFill>
          <a:ln/>
        </p:spPr>
      </p:sp>
      <p:sp>
        <p:nvSpPr>
          <p:cNvPr id="11" name="Text 8"/>
          <p:cNvSpPr/>
          <p:nvPr/>
        </p:nvSpPr>
        <p:spPr>
          <a:xfrm>
            <a:off x="6735842" y="5203150"/>
            <a:ext cx="2468404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Specific Objectives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6735842" y="5622607"/>
            <a:ext cx="7246620" cy="8886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Our objectives include identifying key factors contributing to heart disease, uncovering hidden patterns, and ensuring the dataset's quality and reliability for subsequent modeling.</a:t>
            </a:r>
            <a:endParaRPr lang="en-US" sz="1450" dirty="0"/>
          </a:p>
        </p:txBody>
      </p:sp>
      <p:sp>
        <p:nvSpPr>
          <p:cNvPr id="13" name="Text 10"/>
          <p:cNvSpPr/>
          <p:nvPr/>
        </p:nvSpPr>
        <p:spPr>
          <a:xfrm>
            <a:off x="6134338" y="6719530"/>
            <a:ext cx="7848124" cy="5924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This project aims to leverage these insights to develop robust models that can assist in early detection and prevention of heart disease.</a:t>
            </a:r>
            <a:endParaRPr lang="en-US" sz="14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D0917F-7138-12CA-8420-6B2A463BE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0505" y="7537414"/>
            <a:ext cx="1550504" cy="6921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1738908"/>
            <a:ext cx="12590978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Data Set Description: Understanding the Data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49260" y="2987635"/>
            <a:ext cx="3033236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Heart Disease Dataset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49260" y="3558540"/>
            <a:ext cx="4028599" cy="20545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This dataset is specifically designed for heart disease prediction. It integrates traditional medical indicators such as age, gender, blood pressure, and cholesterol levels.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5307687" y="2987635"/>
            <a:ext cx="3426738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Quantum Pattern Feature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07687" y="3558540"/>
            <a:ext cx="4028599" cy="20545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The dataset includes a unique "QuantumPatternFeature," adding a novel dimension to the analysis. This feature aims to capture complex patterns not typically identified by traditional medical indicators.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9866114" y="2987635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Data Source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6114" y="3558540"/>
            <a:ext cx="4028599" cy="27393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The dataset is sourced from a combination of clinical studies and synthesized data to ensure a comprehensive representation of various health factors. The integration of real and artificial data aims to enhance the robustness and generalizability of our analysis.</a:t>
            </a:r>
            <a:endParaRPr lang="en-US" sz="16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7DDBB5-6272-5987-4165-A354EE0C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0505" y="7537414"/>
            <a:ext cx="1550504" cy="6921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2309" y="477560"/>
            <a:ext cx="4644747" cy="577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36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Key Clinical Features</a:t>
            </a:r>
            <a:endParaRPr lang="en-US" sz="3600" dirty="0"/>
          </a:p>
        </p:txBody>
      </p:sp>
      <p:sp>
        <p:nvSpPr>
          <p:cNvPr id="4" name="Shape 1"/>
          <p:cNvSpPr/>
          <p:nvPr/>
        </p:nvSpPr>
        <p:spPr>
          <a:xfrm>
            <a:off x="6092309" y="1314331"/>
            <a:ext cx="7932182" cy="1292423"/>
          </a:xfrm>
          <a:prstGeom prst="roundRect">
            <a:avLst>
              <a:gd name="adj" fmla="val 2009"/>
            </a:avLst>
          </a:prstGeom>
          <a:solidFill>
            <a:srgbClr val="4D1529"/>
          </a:solidFill>
          <a:ln/>
        </p:spPr>
      </p:sp>
      <p:sp>
        <p:nvSpPr>
          <p:cNvPr id="5" name="Text 2"/>
          <p:cNvSpPr/>
          <p:nvPr/>
        </p:nvSpPr>
        <p:spPr>
          <a:xfrm>
            <a:off x="6265426" y="1487448"/>
            <a:ext cx="2308384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Age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6265426" y="1879759"/>
            <a:ext cx="7585948" cy="5538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Numerical data representing the patient's age. Expected to have a positive correlation with heart disease risk.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6092309" y="2779871"/>
            <a:ext cx="7932182" cy="1292423"/>
          </a:xfrm>
          <a:prstGeom prst="roundRect">
            <a:avLst>
              <a:gd name="adj" fmla="val 2009"/>
            </a:avLst>
          </a:prstGeom>
          <a:solidFill>
            <a:srgbClr val="4D1529"/>
          </a:solidFill>
          <a:ln/>
        </p:spPr>
      </p:sp>
      <p:sp>
        <p:nvSpPr>
          <p:cNvPr id="8" name="Text 5"/>
          <p:cNvSpPr/>
          <p:nvPr/>
        </p:nvSpPr>
        <p:spPr>
          <a:xfrm>
            <a:off x="6265426" y="2952988"/>
            <a:ext cx="2308384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Gender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6265426" y="3345299"/>
            <a:ext cx="7585948" cy="5538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Categorical data indicating the patient's gender. Gender differences may influence heart disease prevalence and risk factors.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6092309" y="4245412"/>
            <a:ext cx="7932182" cy="1292423"/>
          </a:xfrm>
          <a:prstGeom prst="roundRect">
            <a:avLst>
              <a:gd name="adj" fmla="val 2009"/>
            </a:avLst>
          </a:prstGeom>
          <a:solidFill>
            <a:srgbClr val="4D1529"/>
          </a:solidFill>
          <a:ln/>
        </p:spPr>
      </p:sp>
      <p:sp>
        <p:nvSpPr>
          <p:cNvPr id="11" name="Text 8"/>
          <p:cNvSpPr/>
          <p:nvPr/>
        </p:nvSpPr>
        <p:spPr>
          <a:xfrm>
            <a:off x="6265426" y="4418528"/>
            <a:ext cx="2308384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Blood Pressure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6265426" y="4810839"/>
            <a:ext cx="7585948" cy="5538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Numerical data representing the patient's blood pressure levels. High blood pressure is a known risk factor for heart disease.</a:t>
            </a:r>
            <a:endParaRPr lang="en-US" sz="1350" dirty="0"/>
          </a:p>
        </p:txBody>
      </p:sp>
      <p:sp>
        <p:nvSpPr>
          <p:cNvPr id="13" name="Shape 10"/>
          <p:cNvSpPr/>
          <p:nvPr/>
        </p:nvSpPr>
        <p:spPr>
          <a:xfrm>
            <a:off x="6092309" y="5710952"/>
            <a:ext cx="7932182" cy="1292423"/>
          </a:xfrm>
          <a:prstGeom prst="roundRect">
            <a:avLst>
              <a:gd name="adj" fmla="val 2009"/>
            </a:avLst>
          </a:prstGeom>
          <a:solidFill>
            <a:srgbClr val="4D1529"/>
          </a:solidFill>
          <a:ln/>
        </p:spPr>
      </p:sp>
      <p:sp>
        <p:nvSpPr>
          <p:cNvPr id="14" name="Text 11"/>
          <p:cNvSpPr/>
          <p:nvPr/>
        </p:nvSpPr>
        <p:spPr>
          <a:xfrm>
            <a:off x="6265426" y="5884069"/>
            <a:ext cx="2308384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Cholesterol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6265426" y="6276380"/>
            <a:ext cx="7585948" cy="5538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Numerical data representing the patient's cholesterol levels. Elevated cholesterol is a significant contributor to heart disease.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6092309" y="7198043"/>
            <a:ext cx="7932182" cy="5538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These features, along with the quantum pattern, provide a holistic view for predictive analysis.</a:t>
            </a:r>
            <a:endParaRPr lang="en-US" sz="13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D77F1C-5A4C-170B-F68F-2DF54138B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0504" y="7537414"/>
            <a:ext cx="1649895" cy="6921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1182291"/>
            <a:ext cx="6037778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Visualizing Key Points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60" y="2361367"/>
            <a:ext cx="535186" cy="53518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98521" y="2323981"/>
            <a:ext cx="2292787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Data Shape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498521" y="2809161"/>
            <a:ext cx="2292787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Dataset: 506 rows, 7 columns</a:t>
            </a:r>
            <a:endParaRPr lang="en-US" sz="16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419" y="2361367"/>
            <a:ext cx="535186" cy="53518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861679" y="2323981"/>
            <a:ext cx="2292906" cy="713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Summary Statistics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861679" y="3165991"/>
            <a:ext cx="2292906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Calculated for numerical and categorical columns using Pandas.</a:t>
            </a:r>
            <a:endParaRPr lang="en-US" sz="16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5696" y="2361367"/>
            <a:ext cx="535186" cy="53518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224957" y="2323981"/>
            <a:ext cx="2292906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Missing Values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224957" y="2809161"/>
            <a:ext cx="2292906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8 missing values identified and handled by filling N/A.</a:t>
            </a:r>
            <a:endParaRPr lang="en-US" sz="16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8974" y="2361367"/>
            <a:ext cx="535186" cy="53518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1588234" y="2323981"/>
            <a:ext cx="2292906" cy="713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Null Value Check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1588234" y="3165991"/>
            <a:ext cx="2292906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Ensured no remaining null values in the dataset.</a:t>
            </a:r>
            <a:endParaRPr lang="en-US" sz="16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60" y="5215295"/>
            <a:ext cx="535186" cy="53518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498521" y="5177909"/>
            <a:ext cx="2292787" cy="713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Duplicate Values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1498521" y="6019919"/>
            <a:ext cx="2292787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5 duplicate values found and removed.</a:t>
            </a:r>
            <a:endParaRPr lang="en-US" sz="165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2419" y="5215295"/>
            <a:ext cx="535186" cy="535186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861679" y="5177909"/>
            <a:ext cx="2292906" cy="713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Python Libraries</a:t>
            </a:r>
            <a:endParaRPr lang="en-US" sz="2200" dirty="0"/>
          </a:p>
        </p:txBody>
      </p:sp>
      <p:sp>
        <p:nvSpPr>
          <p:cNvPr id="20" name="Text 12"/>
          <p:cNvSpPr/>
          <p:nvPr/>
        </p:nvSpPr>
        <p:spPr>
          <a:xfrm>
            <a:off x="4861679" y="6019919"/>
            <a:ext cx="2292906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Pandas, Numpy, Matplotlib, Seaborn utilized</a:t>
            </a:r>
            <a:endParaRPr lang="en-US" sz="16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1E4EBC9-4CEF-A397-4DD8-BD273C354F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80504" y="7537414"/>
            <a:ext cx="1649895" cy="6921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1533" y="1080016"/>
            <a:ext cx="4951214" cy="606956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49260" y="1021794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Data Cleaning and Preprocessing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990124" y="2769989"/>
            <a:ext cx="30480" cy="4437698"/>
          </a:xfrm>
          <a:prstGeom prst="roundRect">
            <a:avLst>
              <a:gd name="adj" fmla="val 105366"/>
            </a:avLst>
          </a:prstGeom>
          <a:solidFill>
            <a:srgbClr val="662E42"/>
          </a:solidFill>
          <a:ln/>
        </p:spPr>
      </p:sp>
      <p:sp>
        <p:nvSpPr>
          <p:cNvPr id="6" name="Shape 2"/>
          <p:cNvSpPr/>
          <p:nvPr/>
        </p:nvSpPr>
        <p:spPr>
          <a:xfrm>
            <a:off x="1200507" y="3236476"/>
            <a:ext cx="642223" cy="30480"/>
          </a:xfrm>
          <a:prstGeom prst="roundRect">
            <a:avLst>
              <a:gd name="adj" fmla="val 105366"/>
            </a:avLst>
          </a:prstGeom>
          <a:solidFill>
            <a:srgbClr val="662E42"/>
          </a:solidFill>
          <a:ln/>
        </p:spPr>
      </p:sp>
      <p:sp>
        <p:nvSpPr>
          <p:cNvPr id="7" name="Shape 3"/>
          <p:cNvSpPr/>
          <p:nvPr/>
        </p:nvSpPr>
        <p:spPr>
          <a:xfrm>
            <a:off x="749260" y="3010853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852" y="3037642"/>
            <a:ext cx="342543" cy="42814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060615" y="2984063"/>
            <a:ext cx="3365421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Handling Missing Values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2060615" y="3469243"/>
            <a:ext cx="6334125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Imputation strategies were employed to fill in missing data, ensuring no loss of valuable information. Mean and median imputation techniques were used based on the distribution of the data.</a:t>
            </a:r>
            <a:endParaRPr lang="en-US" sz="1650" dirty="0"/>
          </a:p>
        </p:txBody>
      </p:sp>
      <p:sp>
        <p:nvSpPr>
          <p:cNvPr id="11" name="Shape 6"/>
          <p:cNvSpPr/>
          <p:nvPr/>
        </p:nvSpPr>
        <p:spPr>
          <a:xfrm>
            <a:off x="1200507" y="5733574"/>
            <a:ext cx="642223" cy="30480"/>
          </a:xfrm>
          <a:prstGeom prst="roundRect">
            <a:avLst>
              <a:gd name="adj" fmla="val 105366"/>
            </a:avLst>
          </a:prstGeom>
          <a:solidFill>
            <a:srgbClr val="662E42"/>
          </a:solidFill>
          <a:ln/>
        </p:spPr>
      </p:sp>
      <p:sp>
        <p:nvSpPr>
          <p:cNvPr id="12" name="Shape 7"/>
          <p:cNvSpPr/>
          <p:nvPr/>
        </p:nvSpPr>
        <p:spPr>
          <a:xfrm>
            <a:off x="749260" y="5507950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852" y="5534739"/>
            <a:ext cx="342543" cy="428149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2060615" y="5481161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Addressing Outliers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2060615" y="5966341"/>
            <a:ext cx="6334125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Outliers were identified using statistical methods such as the IQR (Interquartile Range) and Z-score. These outliers were then treated to prevent skewed results.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839" y="1775341"/>
            <a:ext cx="5008602" cy="467891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68893" y="888087"/>
            <a:ext cx="7806214" cy="12742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Univariate Analysis: Individual Feature Examination</a:t>
            </a:r>
            <a:endParaRPr lang="en-US" sz="40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93" y="2448997"/>
            <a:ext cx="955715" cy="173271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911310" y="2640092"/>
            <a:ext cx="4305300" cy="318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Histograms for Numerical Features</a:t>
            </a:r>
            <a:endParaRPr lang="en-US" sz="2000" dirty="0"/>
          </a:p>
        </p:txBody>
      </p:sp>
      <p:sp>
        <p:nvSpPr>
          <p:cNvPr id="7" name="Text 2"/>
          <p:cNvSpPr/>
          <p:nvPr/>
        </p:nvSpPr>
        <p:spPr>
          <a:xfrm>
            <a:off x="1911310" y="3073360"/>
            <a:ext cx="6563797" cy="9172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Histograms were generated for Age, Blood Pressure, Cholesterol, Heart Rate, and QuantumPatternFeature. These visualizations provide insights into the distribution of each feature.</a:t>
            </a:r>
            <a:endParaRPr lang="en-US" sz="15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893" y="4181713"/>
            <a:ext cx="955715" cy="1426964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911310" y="4372808"/>
            <a:ext cx="4340781" cy="318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Bar Charts for Categorical Features</a:t>
            </a:r>
            <a:endParaRPr lang="en-US" sz="2000" dirty="0"/>
          </a:p>
        </p:txBody>
      </p:sp>
      <p:sp>
        <p:nvSpPr>
          <p:cNvPr id="10" name="Text 4"/>
          <p:cNvSpPr/>
          <p:nvPr/>
        </p:nvSpPr>
        <p:spPr>
          <a:xfrm>
            <a:off x="1911310" y="4806077"/>
            <a:ext cx="6563797" cy="611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Bar charts were used to visualize the distribution of Gender, providing a clear view of the gender balance within the dataset.</a:t>
            </a:r>
            <a:endParaRPr lang="en-US" sz="15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893" y="5608677"/>
            <a:ext cx="955715" cy="1732717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911310" y="5799773"/>
            <a:ext cx="2548533" cy="318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Summary Statistics</a:t>
            </a:r>
            <a:endParaRPr lang="en-US" sz="2000" dirty="0"/>
          </a:p>
        </p:txBody>
      </p:sp>
      <p:sp>
        <p:nvSpPr>
          <p:cNvPr id="13" name="Text 6"/>
          <p:cNvSpPr/>
          <p:nvPr/>
        </p:nvSpPr>
        <p:spPr>
          <a:xfrm>
            <a:off x="1911310" y="6233041"/>
            <a:ext cx="6563797" cy="9172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Summary statistics (mean, median, standard deviation, etc.) were calculated for each feature. These statistics offer a quantitative overview of each variable.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0478" y="225147"/>
            <a:ext cx="4693325" cy="777930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0555" y="639485"/>
            <a:ext cx="7882890" cy="12008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Bivariate Analysis: Feature Relationships</a:t>
            </a:r>
            <a:endParaRPr lang="en-US" sz="37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839" y="2110502"/>
            <a:ext cx="1300639" cy="134481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474476" y="2799159"/>
            <a:ext cx="25336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1</a:t>
            </a:r>
            <a:endParaRPr lang="en-US" sz="1950" dirty="0"/>
          </a:p>
        </p:txBody>
      </p:sp>
      <p:sp>
        <p:nvSpPr>
          <p:cNvPr id="7" name="Text 2"/>
          <p:cNvSpPr/>
          <p:nvPr/>
        </p:nvSpPr>
        <p:spPr>
          <a:xfrm>
            <a:off x="3431619" y="2290643"/>
            <a:ext cx="2402324" cy="300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Scatter Plots</a:t>
            </a:r>
            <a:endParaRPr lang="en-US" sz="1850" dirty="0"/>
          </a:p>
        </p:txBody>
      </p:sp>
      <p:sp>
        <p:nvSpPr>
          <p:cNvPr id="8" name="Text 3"/>
          <p:cNvSpPr/>
          <p:nvPr/>
        </p:nvSpPr>
        <p:spPr>
          <a:xfrm>
            <a:off x="3431619" y="2698909"/>
            <a:ext cx="4901684" cy="576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Visualized relationships between numerical features and heart disease.</a:t>
            </a:r>
            <a:endParaRPr lang="en-US" sz="1400" dirty="0"/>
          </a:p>
        </p:txBody>
      </p:sp>
      <p:sp>
        <p:nvSpPr>
          <p:cNvPr id="9" name="Shape 4"/>
          <p:cNvSpPr/>
          <p:nvPr/>
        </p:nvSpPr>
        <p:spPr>
          <a:xfrm>
            <a:off x="3296483" y="3468291"/>
            <a:ext cx="5171956" cy="11430"/>
          </a:xfrm>
          <a:prstGeom prst="roundRect">
            <a:avLst>
              <a:gd name="adj" fmla="val 236450"/>
            </a:avLst>
          </a:prstGeom>
          <a:solidFill>
            <a:srgbClr val="662E42"/>
          </a:solidFill>
          <a:ln/>
        </p:spPr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520" y="3500318"/>
            <a:ext cx="2601278" cy="134481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474357" y="4014311"/>
            <a:ext cx="25336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2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4081939" y="3680460"/>
            <a:ext cx="2402324" cy="300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Box Plots</a:t>
            </a:r>
            <a:endParaRPr lang="en-US" sz="1850" dirty="0"/>
          </a:p>
        </p:txBody>
      </p:sp>
      <p:sp>
        <p:nvSpPr>
          <p:cNvPr id="13" name="Text 7"/>
          <p:cNvSpPr/>
          <p:nvPr/>
        </p:nvSpPr>
        <p:spPr>
          <a:xfrm>
            <a:off x="4081939" y="4088725"/>
            <a:ext cx="4251365" cy="576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Compared numerical distributions across categories.</a:t>
            </a:r>
            <a:endParaRPr lang="en-US" sz="1400" dirty="0"/>
          </a:p>
        </p:txBody>
      </p:sp>
      <p:sp>
        <p:nvSpPr>
          <p:cNvPr id="14" name="Shape 8"/>
          <p:cNvSpPr/>
          <p:nvPr/>
        </p:nvSpPr>
        <p:spPr>
          <a:xfrm>
            <a:off x="3946803" y="4858107"/>
            <a:ext cx="4521637" cy="11430"/>
          </a:xfrm>
          <a:prstGeom prst="roundRect">
            <a:avLst>
              <a:gd name="adj" fmla="val 236450"/>
            </a:avLst>
          </a:prstGeom>
          <a:solidFill>
            <a:srgbClr val="662E42"/>
          </a:solidFill>
          <a:ln/>
        </p:spPr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200" y="4890135"/>
            <a:ext cx="3901916" cy="1344811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474476" y="5404128"/>
            <a:ext cx="253365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19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3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4732258" y="5214342"/>
            <a:ext cx="2402324" cy="300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Correlation Matrix</a:t>
            </a:r>
            <a:endParaRPr lang="en-US" sz="1850" dirty="0"/>
          </a:p>
        </p:txBody>
      </p:sp>
      <p:sp>
        <p:nvSpPr>
          <p:cNvPr id="18" name="Text 11"/>
          <p:cNvSpPr/>
          <p:nvPr/>
        </p:nvSpPr>
        <p:spPr>
          <a:xfrm>
            <a:off x="4732258" y="5622607"/>
            <a:ext cx="3316962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Identified highly correlated features.</a:t>
            </a:r>
            <a:endParaRPr lang="en-US" sz="1400" dirty="0"/>
          </a:p>
        </p:txBody>
      </p:sp>
      <p:sp>
        <p:nvSpPr>
          <p:cNvPr id="19" name="Text 12"/>
          <p:cNvSpPr/>
          <p:nvPr/>
        </p:nvSpPr>
        <p:spPr>
          <a:xfrm>
            <a:off x="630555" y="6437590"/>
            <a:ext cx="7882890" cy="1152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The analysis revealed notable correlations, such as a moderate positive correlation between age and heart disease, and variations in cholesterol levels across different gender categories. These insights provide a foundation for understanding feature interactions and their impact on heart disease prediction.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33" y="2396252"/>
            <a:ext cx="4951214" cy="343697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35660" y="1535430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QuantumPatternFeature Analysis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35660" y="3283625"/>
            <a:ext cx="3715703" cy="1940600"/>
          </a:xfrm>
          <a:prstGeom prst="roundRect">
            <a:avLst>
              <a:gd name="adj" fmla="val 1655"/>
            </a:avLst>
          </a:prstGeom>
          <a:solidFill>
            <a:srgbClr val="4D1529"/>
          </a:solidFill>
          <a:ln/>
        </p:spPr>
      </p:sp>
      <p:sp>
        <p:nvSpPr>
          <p:cNvPr id="6" name="Text 2"/>
          <p:cNvSpPr/>
          <p:nvPr/>
        </p:nvSpPr>
        <p:spPr>
          <a:xfrm>
            <a:off x="6449735" y="3497699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Relevance: 75%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6449735" y="3982879"/>
            <a:ext cx="3287554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Significant quantum pattern influence observed in 75% of instances.</a:t>
            </a:r>
            <a:endParaRPr lang="en-US" sz="1650" dirty="0"/>
          </a:p>
        </p:txBody>
      </p:sp>
      <p:sp>
        <p:nvSpPr>
          <p:cNvPr id="8" name="Shape 4"/>
          <p:cNvSpPr/>
          <p:nvPr/>
        </p:nvSpPr>
        <p:spPr>
          <a:xfrm>
            <a:off x="10165437" y="3283625"/>
            <a:ext cx="3715703" cy="1940600"/>
          </a:xfrm>
          <a:prstGeom prst="roundRect">
            <a:avLst>
              <a:gd name="adj" fmla="val 1655"/>
            </a:avLst>
          </a:prstGeom>
          <a:solidFill>
            <a:srgbClr val="4D1529"/>
          </a:solidFill>
          <a:ln/>
        </p:spPr>
      </p:sp>
      <p:sp>
        <p:nvSpPr>
          <p:cNvPr id="9" name="Text 5"/>
          <p:cNvSpPr/>
          <p:nvPr/>
        </p:nvSpPr>
        <p:spPr>
          <a:xfrm>
            <a:off x="10379512" y="3497699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Correlation: 0.42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10379512" y="3982879"/>
            <a:ext cx="3287554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Correlation coefficient of 0.42 between the feature and heart disease.</a:t>
            </a:r>
            <a:endParaRPr lang="en-US" sz="1650" dirty="0"/>
          </a:p>
        </p:txBody>
      </p:sp>
      <p:sp>
        <p:nvSpPr>
          <p:cNvPr id="11" name="Shape 7"/>
          <p:cNvSpPr/>
          <p:nvPr/>
        </p:nvSpPr>
        <p:spPr>
          <a:xfrm>
            <a:off x="6235660" y="5438299"/>
            <a:ext cx="7645479" cy="1255752"/>
          </a:xfrm>
          <a:prstGeom prst="roundRect">
            <a:avLst>
              <a:gd name="adj" fmla="val 2557"/>
            </a:avLst>
          </a:prstGeom>
          <a:solidFill>
            <a:srgbClr val="4D1529"/>
          </a:solidFill>
          <a:ln/>
        </p:spPr>
      </p:sp>
      <p:sp>
        <p:nvSpPr>
          <p:cNvPr id="12" name="Text 8"/>
          <p:cNvSpPr/>
          <p:nvPr/>
        </p:nvSpPr>
        <p:spPr>
          <a:xfrm>
            <a:off x="6449735" y="5652373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Accuracy: 68%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6449735" y="6137553"/>
            <a:ext cx="7217331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Prediction accuracy improves by 68% when included in the model.</a:t>
            </a:r>
            <a:endParaRPr lang="en-US" sz="16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8E6C2A-D300-D019-0149-BF5964833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80504" y="7537414"/>
            <a:ext cx="1649895" cy="6921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838</Words>
  <Application>Microsoft Office PowerPoint</Application>
  <PresentationFormat>Custom</PresentationFormat>
  <Paragraphs>94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Montserrat Medium</vt:lpstr>
      <vt:lpstr>Arial</vt:lpstr>
      <vt:lpstr>Calibri</vt:lpstr>
      <vt:lpstr>Brygada 1918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Praveen Kumar</cp:lastModifiedBy>
  <cp:revision>3</cp:revision>
  <dcterms:created xsi:type="dcterms:W3CDTF">2025-04-07T08:38:50Z</dcterms:created>
  <dcterms:modified xsi:type="dcterms:W3CDTF">2025-04-07T14:33:18Z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665055-977f-4acd-9884-1bec8e5ad200_Enabled">
    <vt:lpwstr>true</vt:lpwstr>
  </property>
  <property fmtid="{D5CDD505-2E9C-101B-9397-08002B2CF9AE}" pid="3" name="MSIP_Label_56665055-977f-4acd-9884-1bec8e5ad200_SetDate">
    <vt:lpwstr>2025-04-07T08:44:59Z</vt:lpwstr>
  </property>
  <property fmtid="{D5CDD505-2E9C-101B-9397-08002B2CF9AE}" pid="4" name="MSIP_Label_56665055-977f-4acd-9884-1bec8e5ad200_Method">
    <vt:lpwstr>Standard</vt:lpwstr>
  </property>
  <property fmtid="{D5CDD505-2E9C-101B-9397-08002B2CF9AE}" pid="5" name="MSIP_Label_56665055-977f-4acd-9884-1bec8e5ad200_Name">
    <vt:lpwstr>Anyone ( Unrestricted )</vt:lpwstr>
  </property>
  <property fmtid="{D5CDD505-2E9C-101B-9397-08002B2CF9AE}" pid="6" name="MSIP_Label_56665055-977f-4acd-9884-1bec8e5ad200_SiteId">
    <vt:lpwstr>4e2c6054-71cb-48f1-bd6c-3a9705aca71b</vt:lpwstr>
  </property>
  <property fmtid="{D5CDD505-2E9C-101B-9397-08002B2CF9AE}" pid="7" name="MSIP_Label_56665055-977f-4acd-9884-1bec8e5ad200_ActionId">
    <vt:lpwstr>84442201-4148-42dc-bf94-6255ca18058c</vt:lpwstr>
  </property>
  <property fmtid="{D5CDD505-2E9C-101B-9397-08002B2CF9AE}" pid="8" name="MSIP_Label_56665055-977f-4acd-9884-1bec8e5ad200_ContentBits">
    <vt:lpwstr>3</vt:lpwstr>
  </property>
  <property fmtid="{D5CDD505-2E9C-101B-9397-08002B2CF9AE}" pid="9" name="ClassificationContentMarkingFooterLocations">
    <vt:lpwstr>Office Theme:5</vt:lpwstr>
  </property>
  <property fmtid="{D5CDD505-2E9C-101B-9397-08002B2CF9AE}" pid="10" name="ClassificationContentMarkingFooterText">
    <vt:lpwstr>Confidential - Oracle Restricted</vt:lpwstr>
  </property>
  <property fmtid="{D5CDD505-2E9C-101B-9397-08002B2CF9AE}" pid="11" name="ClassificationContentMarkingHeaderLocations">
    <vt:lpwstr>Office Theme:4</vt:lpwstr>
  </property>
  <property fmtid="{D5CDD505-2E9C-101B-9397-08002B2CF9AE}" pid="12" name="ClassificationContentMarkingHeaderText">
    <vt:lpwstr>Confidential - Oracle Restricted</vt:lpwstr>
  </property>
</Properties>
</file>