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consolata" pitchFamily="1" charset="0"/>
      <p:regular r:id="rId17"/>
    </p:embeddedFont>
    <p:embeddedFont>
      <p:font typeface="Montserrat Black" panose="00000A00000000000000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B712BA-8019-D36A-0910-6FC7D2F8102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35C6F-B780-764F-16EB-971D20D9D20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80137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1E133C-0431-C3C6-877D-EC702F4D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61749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Heart Disease Prediction: An Exploratory Data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3702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 overview of our exploratory data analysis project, focusing on heart disease prediction using a unique dataset.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179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Contributors: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360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Janani Srinivasan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878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Monisha B 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3204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Praveenkumar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7626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Varsha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720482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Viswanath Viralam Ramamurthy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17F6112-CC58-9FD4-C966-6C378369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174" y="723662"/>
            <a:ext cx="6389370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 &amp; Applications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74" y="1585079"/>
            <a:ext cx="448747" cy="4487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56348" y="1553766"/>
            <a:ext cx="224373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Findings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256348" y="1941909"/>
            <a:ext cx="7259479" cy="8615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Quantum Pattern Feature stands out with a strong relevance (75%) and a notable positive correlation (0.42) to heart disease, boosting prediction accuracy by 68%.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1256348" y="2866192"/>
            <a:ext cx="7259479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study pinpoints critical factors for predicting heart disease.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74" y="3723084"/>
            <a:ext cx="448747" cy="4487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56348" y="3691771"/>
            <a:ext cx="224373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Applications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256348" y="4079915"/>
            <a:ext cx="7259479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refined model enables proactive heart disease risk assessment and facilitates timely intervention in clinical environments.</a:t>
            </a:r>
            <a:endParaRPr lang="en-US" sz="14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74" y="5223986"/>
            <a:ext cx="448747" cy="44874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256348" y="5192673"/>
            <a:ext cx="224373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1256348" y="5580817"/>
            <a:ext cx="7259479" cy="1435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study delivers significant insights for heart disease prediction, allowing for thorough model comparison and effectiveness analysis. Notable observations include feature correlations with heart disease, a concentration of cases within the 50 to 60 age range, and a robust link between maximum heart rate and heart disease presence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628174" y="7218640"/>
            <a:ext cx="7887652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8146" y="898088"/>
            <a:ext cx="7880509" cy="11279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Overview and Objectives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6118146" y="2499836"/>
            <a:ext cx="406122" cy="406122"/>
          </a:xfrm>
          <a:prstGeom prst="roundRect">
            <a:avLst>
              <a:gd name="adj" fmla="val 22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704767" y="2499836"/>
            <a:ext cx="3042761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Heart Disease Prediction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704767" y="2890004"/>
            <a:ext cx="3263384" cy="2021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primary goal of this project is to predict heart disease using Exploratory Data Analysis. Our analysis focuses on a comprehensive dataset that includes traditional medical indicators and a novel QuantumPatternFeature.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10148649" y="2499836"/>
            <a:ext cx="406122" cy="406122"/>
          </a:xfrm>
          <a:prstGeom prst="roundRect">
            <a:avLst>
              <a:gd name="adj" fmla="val 22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735270" y="2499836"/>
            <a:ext cx="2322076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Importance of EDA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735270" y="2890004"/>
            <a:ext cx="3263384" cy="1732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Exploratory Data Analysis is crucial for understanding the dataset, identifying patterns, and assessing data quality. It lays the foundation for building effective predictive models.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118146" y="5294590"/>
            <a:ext cx="406122" cy="406122"/>
          </a:xfrm>
          <a:prstGeom prst="roundRect">
            <a:avLst>
              <a:gd name="adj" fmla="val 22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704767" y="5294590"/>
            <a:ext cx="2347793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Specific Objectives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704767" y="5684758"/>
            <a:ext cx="7293888" cy="86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objectives include identifying key factors contributing to heart disease, uncovering hidden patterns, and ensuring the dataset's quality and reliability for subsequent modeling.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6118146" y="6753939"/>
            <a:ext cx="7880509" cy="577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project aims to leverage these insights to develop robust models that can assist in early detection and prevention of heart disease.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759A03-F283-E320-0E05-A98CE287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80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Set Description: Understanding the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81338"/>
            <a:ext cx="34149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Heart Disease 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62482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dataset is specifically designed for heart disease prediction. It integrates traditional medical indicators such as age, gender, blood pressure, and cholesterol levels.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081338"/>
            <a:ext cx="39476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Quantum Pattern Feature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662482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dataset includes a unique "QuantumPatternFeature," adding a novel dimension to the analysis. This feature aims to capture complex patterns not typically identified by traditional medical indicators.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081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Source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662482"/>
            <a:ext cx="3978116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dataset is sourced from a combination of clinical studies and synthesized data to ensure a comprehensive representation of various health factors. The integration of real and artificial data aims to enhance the robustness and generalizability of our analysis.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DA472-14CB-9BC2-D440-EA25A5B1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A221B46-DE32-D9D2-38B1-4B4EBD77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640" y="7274560"/>
            <a:ext cx="1889760" cy="93297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9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238" y="479108"/>
            <a:ext cx="4955143" cy="5444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Clinical Features</a:t>
            </a:r>
            <a:endParaRPr lang="en-US" sz="3400" dirty="0"/>
          </a:p>
        </p:txBody>
      </p:sp>
      <p:sp>
        <p:nvSpPr>
          <p:cNvPr id="4" name="Shape 1"/>
          <p:cNvSpPr/>
          <p:nvPr/>
        </p:nvSpPr>
        <p:spPr>
          <a:xfrm>
            <a:off x="6096238" y="1284923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278047" y="1466731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Age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78047" y="1843445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Numerical data representing the patient's age. Expected to have a positive correlation with heart disease risk.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6096238" y="2756654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6278047" y="2938463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Gender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278047" y="3315176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Categorical data indicating the patient's gender. Gender differences may influence heart disease prevalence and risk factors.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096238" y="4228386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278047" y="4410194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Blood Pressure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6278047" y="4786908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Numerical data representing the patient's blood pressure levels. High blood pressure is a known risk factor for heart disease.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6096238" y="5700117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6278047" y="5881926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Cholesterol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6278047" y="6258639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Numerical data representing the patient's cholesterol levels. Elevated cholesterol is a significant contributor to heart disease.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6096238" y="7193637"/>
            <a:ext cx="7924324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These features, along with the quantum pattern, provide a holistic view for predictive analysis.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78468"/>
            <a:ext cx="68582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Visualizing Key Points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8052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2240875"/>
            <a:ext cx="22117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Shape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2731294"/>
            <a:ext cx="2211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Dataset: 506 rows, 7 columns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28052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33236" y="2240875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 Statistics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33236" y="3085624"/>
            <a:ext cx="2211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Calculated for numerical and categorical columns using Pandas.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28052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79011" y="2240875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79011" y="3085624"/>
            <a:ext cx="2211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8 missing values identified and handled by filling N/A.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280523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624786" y="2240875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Null Value Check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624786" y="3085624"/>
            <a:ext cx="2211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Ensured no remaining null values in the dataset.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257324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87579" y="5217676"/>
            <a:ext cx="221170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Duplicate Values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587579" y="6062424"/>
            <a:ext cx="2211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 duplicate values found and removed.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446" y="5257324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933236" y="5217676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Python Libraries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4933236" y="6062424"/>
            <a:ext cx="221182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Pandas, Numpy, Matplotlib, Seaborn utilized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0DC2FF-6A5C-8444-8491-8A67FCC908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099542"/>
            <a:ext cx="4919305" cy="603051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Cleaning and Preprocessing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1048941" y="2666048"/>
            <a:ext cx="30480" cy="4655225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1273612" y="3161109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7" name="Shape 3"/>
          <p:cNvSpPr/>
          <p:nvPr/>
        </p:nvSpPr>
        <p:spPr>
          <a:xfrm>
            <a:off x="793790" y="292119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2963704"/>
            <a:ext cx="340162" cy="42529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183011" y="2892862"/>
            <a:ext cx="37705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Handling Missing Values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2183011" y="3383280"/>
            <a:ext cx="61671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Imputation strategies were employed to fill in missing data, ensuring no loss of valuable information. Mean and median imputation techniques were used based on the distribution of the data.</a:t>
            </a:r>
            <a:endParaRPr lang="en-US" sz="1750" dirty="0"/>
          </a:p>
        </p:txBody>
      </p:sp>
      <p:sp>
        <p:nvSpPr>
          <p:cNvPr id="11" name="Shape 6"/>
          <p:cNvSpPr/>
          <p:nvPr/>
        </p:nvSpPr>
        <p:spPr>
          <a:xfrm>
            <a:off x="1273612" y="5783580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2" name="Shape 7"/>
          <p:cNvSpPr/>
          <p:nvPr/>
        </p:nvSpPr>
        <p:spPr>
          <a:xfrm>
            <a:off x="793790" y="5543669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586174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183011" y="5515332"/>
            <a:ext cx="30677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Addressing Outliers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2183011" y="6005751"/>
            <a:ext cx="61671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Outliers were identified using statistical methods such as the IQR (Interquartile Range). These outliers were then treated to prevent skewed results.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054" y="1778318"/>
            <a:ext cx="5002173" cy="467296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77823" y="612934"/>
            <a:ext cx="7788354" cy="1815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Univariate Analysis: Individual Feature Examination</a:t>
            </a:r>
            <a:endParaRPr lang="en-US" sz="38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23" y="2719030"/>
            <a:ext cx="968454" cy="173581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936790" y="2912626"/>
            <a:ext cx="4589145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Histograms for Numerical Features</a:t>
            </a:r>
            <a:endParaRPr lang="en-US" sz="1900" dirty="0"/>
          </a:p>
        </p:txBody>
      </p:sp>
      <p:sp>
        <p:nvSpPr>
          <p:cNvPr id="7" name="Text 2"/>
          <p:cNvSpPr/>
          <p:nvPr/>
        </p:nvSpPr>
        <p:spPr>
          <a:xfrm>
            <a:off x="1936790" y="3331488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Histograms were generated for Age, Blood Pressure, Cholesterol, Heart Rate, and QuantumPatternFeature. These visualizations provide insights into the distribution of each feature.</a:t>
            </a:r>
            <a:endParaRPr lang="en-US" sz="15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23" y="4454843"/>
            <a:ext cx="968454" cy="142589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936790" y="4648438"/>
            <a:ext cx="4637842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Bar Charts for Categorical Features</a:t>
            </a:r>
            <a:endParaRPr lang="en-US" sz="1900" dirty="0"/>
          </a:p>
        </p:txBody>
      </p:sp>
      <p:sp>
        <p:nvSpPr>
          <p:cNvPr id="10" name="Text 4"/>
          <p:cNvSpPr/>
          <p:nvPr/>
        </p:nvSpPr>
        <p:spPr>
          <a:xfrm>
            <a:off x="1936790" y="5067300"/>
            <a:ext cx="6529388" cy="619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Bar charts were used to visualize the distribution of Gender, providing a clear view of the gender balance within the dataset.</a:t>
            </a:r>
            <a:endParaRPr lang="en-US" sz="15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823" y="5880735"/>
            <a:ext cx="968454" cy="1735812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936790" y="6074331"/>
            <a:ext cx="254936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 Statistics</a:t>
            </a:r>
            <a:endParaRPr lang="en-US" sz="1900" dirty="0"/>
          </a:p>
        </p:txBody>
      </p:sp>
      <p:sp>
        <p:nvSpPr>
          <p:cNvPr id="13" name="Text 6"/>
          <p:cNvSpPr/>
          <p:nvPr/>
        </p:nvSpPr>
        <p:spPr>
          <a:xfrm>
            <a:off x="1936790" y="6493193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Summary statistics (mean, median, standard deviation, etc.) were calculated for each feature. These statistics offer a quantitative overview of each variable.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836" y="233958"/>
            <a:ext cx="4682609" cy="776168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5201" y="516731"/>
            <a:ext cx="7833598" cy="1169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Bivariate Analysis: Feature Relationships</a:t>
            </a:r>
            <a:endParaRPr lang="en-US" sz="3650" dirty="0"/>
          </a:p>
        </p:txBody>
      </p:sp>
      <p:sp>
        <p:nvSpPr>
          <p:cNvPr id="5" name="Text 1"/>
          <p:cNvSpPr/>
          <p:nvPr/>
        </p:nvSpPr>
        <p:spPr>
          <a:xfrm>
            <a:off x="655201" y="1967389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Scatter Plots</a:t>
            </a: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655201" y="2332315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Showed relationships between age and Blood Pressure.</a:t>
            </a:r>
            <a:endParaRPr lang="en-US" sz="1450" dirty="0"/>
          </a:p>
        </p:txBody>
      </p:sp>
      <p:sp>
        <p:nvSpPr>
          <p:cNvPr id="7" name="Text 3"/>
          <p:cNvSpPr/>
          <p:nvPr/>
        </p:nvSpPr>
        <p:spPr>
          <a:xfrm>
            <a:off x="655201" y="2697242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Box Plots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655201" y="3062168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Individuals with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heart disease (Yes)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seem to have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higher median values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the Quantum Pattern Feature</a:t>
            </a:r>
            <a:endParaRPr lang="en-US" sz="1450" dirty="0"/>
          </a:p>
        </p:txBody>
      </p:sp>
      <p:sp>
        <p:nvSpPr>
          <p:cNvPr id="9" name="Text 5"/>
          <p:cNvSpPr/>
          <p:nvPr/>
        </p:nvSpPr>
        <p:spPr>
          <a:xfrm>
            <a:off x="655201" y="3726537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suggests a possible link between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higher Quantum Pattern values and heart disease presence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450" dirty="0"/>
          </a:p>
        </p:txBody>
      </p:sp>
      <p:sp>
        <p:nvSpPr>
          <p:cNvPr id="10" name="Text 6"/>
          <p:cNvSpPr/>
          <p:nvPr/>
        </p:nvSpPr>
        <p:spPr>
          <a:xfrm>
            <a:off x="655201" y="4390906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However, there is some overlap, meaning this feature alone might not be a strong predictor but could contribute in combination with others.</a:t>
            </a:r>
            <a:endParaRPr lang="en-US" sz="1450" dirty="0"/>
          </a:p>
        </p:txBody>
      </p:sp>
      <p:sp>
        <p:nvSpPr>
          <p:cNvPr id="11" name="Text 7"/>
          <p:cNvSpPr/>
          <p:nvPr/>
        </p:nvSpPr>
        <p:spPr>
          <a:xfrm>
            <a:off x="655201" y="5055275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Correlation Matrix</a:t>
            </a:r>
            <a:endParaRPr lang="en-US" sz="1450" dirty="0"/>
          </a:p>
        </p:txBody>
      </p:sp>
      <p:sp>
        <p:nvSpPr>
          <p:cNvPr id="12" name="Text 8"/>
          <p:cNvSpPr/>
          <p:nvPr/>
        </p:nvSpPr>
        <p:spPr>
          <a:xfrm>
            <a:off x="655201" y="5420201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Age vs Blood Pressure 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- Blood pressure rises with age.</a:t>
            </a:r>
            <a:endParaRPr lang="en-US" sz="1450" dirty="0"/>
          </a:p>
        </p:txBody>
      </p:sp>
      <p:sp>
        <p:nvSpPr>
          <p:cNvPr id="13" name="Text 9"/>
          <p:cNvSpPr/>
          <p:nvPr/>
        </p:nvSpPr>
        <p:spPr>
          <a:xfrm>
            <a:off x="655201" y="5785128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Cholesterol vs Age - 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Cholesterol increases with age, due to lifestyle and metabolism.</a:t>
            </a:r>
            <a:endParaRPr lang="en-US" sz="1450" dirty="0"/>
          </a:p>
        </p:txBody>
      </p:sp>
      <p:sp>
        <p:nvSpPr>
          <p:cNvPr id="14" name="Text 10"/>
          <p:cNvSpPr/>
          <p:nvPr/>
        </p:nvSpPr>
        <p:spPr>
          <a:xfrm>
            <a:off x="655201" y="6449497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Close to +1,it means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cholesterol levels increase with age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which is common due to lifestyle and metabolic changes.</a:t>
            </a:r>
            <a:endParaRPr lang="en-US" sz="1450" dirty="0"/>
          </a:p>
        </p:txBody>
      </p:sp>
      <p:sp>
        <p:nvSpPr>
          <p:cNvPr id="15" name="Text 11"/>
          <p:cNvSpPr/>
          <p:nvPr/>
        </p:nvSpPr>
        <p:spPr>
          <a:xfrm>
            <a:off x="655201" y="7113865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Close to -1,it means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heart rate decreases with age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which may indicate reduced cardiovascular efficiency over time.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1E2B0E-1DF9-B77E-B083-42B83A9FC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2" y="2393752"/>
            <a:ext cx="4958358" cy="344197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42246" y="1234916"/>
            <a:ext cx="7349014" cy="1319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Quantum Pattern Feature Analysis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6225540" y="918210"/>
            <a:ext cx="22860" cy="1953101"/>
          </a:xfrm>
          <a:prstGeom prst="rect">
            <a:avLst/>
          </a:prstGeom>
          <a:solidFill>
            <a:srgbClr val="151617"/>
          </a:solidFill>
          <a:ln/>
        </p:spPr>
      </p:sp>
      <p:sp>
        <p:nvSpPr>
          <p:cNvPr id="6" name="Text 2"/>
          <p:cNvSpPr/>
          <p:nvPr/>
        </p:nvSpPr>
        <p:spPr>
          <a:xfrm>
            <a:off x="6225540" y="3108841"/>
            <a:ext cx="766572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Relevance: 75%</a:t>
            </a: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Significant quantum pattern influence observed in 75% of instances, indicating its importance in capturing underlying data patterns. This high relevance suggests that the feature may be capturing critical information related to heart disease prediction.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6225540" y="4534257"/>
            <a:ext cx="766572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Correlation: 0.42</a:t>
            </a: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Correlation coefficient of 0.42 between the feature and heart disease, signifying a moderate positive relationship. While not extremely strong, this correlation provides valuable insights for predictive modeling.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6225540" y="5959673"/>
            <a:ext cx="766572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Accuracy: 68%</a:t>
            </a: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Prediction accuracy improves by 68% when included in the model, demonstrating its impact on overall performance. This substantial improvement highlights the feature's ability to enhance the model's ability to correctly classify heart disease cases.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</Words>
  <Application>Microsoft Office PowerPoint</Application>
  <PresentationFormat>Custom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Inconsolata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Praveen Kumar</cp:lastModifiedBy>
  <cp:revision>2</cp:revision>
  <dcterms:created xsi:type="dcterms:W3CDTF">2025-04-07T15:44:05Z</dcterms:created>
  <dcterms:modified xsi:type="dcterms:W3CDTF">2025-04-07T15:49:04Z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2025-04-07T15:49:03Z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2cfa05b9-23ed-47b8-a67c-55daef2a07bb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Theme:5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Theme:4</vt:lpwstr>
  </property>
  <property fmtid="{D5CDD505-2E9C-101B-9397-08002B2CF9AE}" pid="12" name="ClassificationContentMarkingHeaderText">
    <vt:lpwstr>Confidential - Oracle Restricted</vt:lpwstr>
  </property>
</Properties>
</file>