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0"/>
  </p:normalViewPr>
  <p:slideViewPr>
    <p:cSldViewPr snapToGrid="0">
      <p:cViewPr varScale="1">
        <p:scale>
          <a:sx n="99" d="100"/>
          <a:sy n="99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FBD2-7520-35A4-6238-E232077F5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505A8-D697-DB0C-9778-5F4E7DB1A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4B33-1C6A-DE59-EE19-8926649D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2468-6CD7-3342-9389-BABC52671C7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3796-057E-1BEC-0B8A-29F56FA2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8683-1D9E-A68A-42E1-15AC46AB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C306-9CBC-2D44-89F8-5857384D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5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6168-33E1-0751-0287-2374CB8A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CB905-A905-B69B-084C-0FA5E17EF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C1CE6-27EE-2663-5398-7AF31160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2468-6CD7-3342-9389-BABC52671C7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D1A96-42AD-87E7-B6A9-62D43109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647A2-D505-99A6-ECE7-4DAB0B5F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C306-9CBC-2D44-89F8-5857384D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9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28237-018C-48FB-AC38-22D2A7A1A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5BEE6-0D44-7807-F8C7-4276D6C86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5675-03D3-19C8-6098-A4F5DCB1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2468-6CD7-3342-9389-BABC52671C7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1578-F8D0-E84D-117F-25431520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04D6-43EB-0C7B-3675-2112F120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C306-9CBC-2D44-89F8-5857384D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6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720A-56DB-8AAF-BE6A-3D588AF5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C1B6-31FC-C44C-57D1-8EEB2C49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BC15-7F18-9EDD-09B1-7E92F86B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2468-6CD7-3342-9389-BABC52671C7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0F1CC-E418-46C0-4C1A-DC197780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E173-27F3-3D69-116C-421D228E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C306-9CBC-2D44-89F8-5857384D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6E17-34B1-7B89-EC42-ADE14537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02250-E170-CD41-BC9F-96E59B68C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506EE-A6F4-85ED-9CE7-BE7D83AF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2468-6CD7-3342-9389-BABC52671C7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E907-D598-7791-0B79-01A7022C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06C6-D9EC-B81E-6A02-DA85C589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C306-9CBC-2D44-89F8-5857384D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0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08EF-E59D-DCF2-BCBC-8D104D43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9C4E-E6C8-2BBD-EA70-6F9353F43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07810-CED4-84D5-9727-8E1803D6E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27B4C-796F-3CB7-5074-B6087A0F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2468-6CD7-3342-9389-BABC52671C7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4291E-61B0-E73C-20E7-9B604605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89FC7-3F58-089F-617F-03AA5FB8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C306-9CBC-2D44-89F8-5857384D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8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A9FD-D5DA-3EB1-AA68-50702F74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542B0-9AC8-14C2-6464-540BF2221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44808-4C88-1801-77BC-514340754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F5AB8-233A-26F5-4739-28F8E8808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AA091-C07F-D4C9-65B2-2ADC924AA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BDFCF-F9FB-9FE4-4453-11EFA368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2468-6CD7-3342-9389-BABC52671C7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72E9C-B4F4-E779-4A2A-78A9E719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4237D-BC13-F081-73B4-6ED82DB6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C306-9CBC-2D44-89F8-5857384D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0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2FAD-3B14-207C-0434-991A5CD8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7EA45-890B-4555-7585-9A363787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2468-6CD7-3342-9389-BABC52671C7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98D2E-69B3-D342-3F24-FF87D916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FC397-2F9A-4A59-B839-867C80DE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C306-9CBC-2D44-89F8-5857384D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2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865CB-1D11-2A07-406D-A925FA4C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2468-6CD7-3342-9389-BABC52671C7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DCEDB-B28D-54AC-BB9E-25664E7D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08C66-36D4-1D43-6D0B-51EFDC90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C306-9CBC-2D44-89F8-5857384D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2C55-FEEF-A8B5-EE38-10DB41D6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6018-AF0C-8ECE-6FF6-3B913EC9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858F8-4CB1-844B-3B5C-F85E5F729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74C4-646F-3DD0-617D-3A373846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2468-6CD7-3342-9389-BABC52671C7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13FE1-4B9A-BF30-729F-49E70C76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42950-59D9-7548-9C57-9652AE64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C306-9CBC-2D44-89F8-5857384D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9303-47B9-4865-A157-48EB1F72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F27D8-BD92-C8E6-F1D1-5A5B2A949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B534A-13A0-1B95-96FA-A952DB998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48BF9-EF94-1B32-667E-8A93B2DA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2468-6CD7-3342-9389-BABC52671C7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28C80-9759-D96C-F8AD-7E19E455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1FAD6-2516-BB19-54B7-FF4ED406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C306-9CBC-2D44-89F8-5857384D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8178F-2515-D824-236B-588A63E2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23BB3-E583-D866-8483-543AB582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FBC84-AB99-4544-D0DC-10D39E69D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E42468-6CD7-3342-9389-BABC52671C7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EACB-D4B0-E6FB-CC61-787DC7A9A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4160C-2007-1660-F498-AFC5EE1A0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5C306-9CBC-2D44-89F8-5857384D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1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172E43-C18D-F98F-7E63-B45C84D92880}"/>
              </a:ext>
            </a:extLst>
          </p:cNvPr>
          <p:cNvSpPr/>
          <p:nvPr/>
        </p:nvSpPr>
        <p:spPr>
          <a:xfrm>
            <a:off x="0" y="1"/>
            <a:ext cx="4507606" cy="135228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E4C99-083E-0219-9324-311FA8137AD4}"/>
              </a:ext>
            </a:extLst>
          </p:cNvPr>
          <p:cNvSpPr/>
          <p:nvPr/>
        </p:nvSpPr>
        <p:spPr>
          <a:xfrm>
            <a:off x="0" y="2880505"/>
            <a:ext cx="4507606" cy="3977495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68A33-ADEF-D9F4-3A7F-DCCDCBAF34B0}"/>
              </a:ext>
            </a:extLst>
          </p:cNvPr>
          <p:cNvSpPr/>
          <p:nvPr/>
        </p:nvSpPr>
        <p:spPr>
          <a:xfrm>
            <a:off x="4602024" y="0"/>
            <a:ext cx="7589975" cy="6858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584EA-64CB-A195-88BB-6A67761300F4}"/>
              </a:ext>
            </a:extLst>
          </p:cNvPr>
          <p:cNvSpPr txBox="1"/>
          <p:nvPr/>
        </p:nvSpPr>
        <p:spPr>
          <a:xfrm>
            <a:off x="0" y="94307"/>
            <a:ext cx="408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Text Box to accept accession numbers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7E601-0519-6334-3405-403D4FD6C4D8}"/>
              </a:ext>
            </a:extLst>
          </p:cNvPr>
          <p:cNvSpPr txBox="1"/>
          <p:nvPr/>
        </p:nvSpPr>
        <p:spPr>
          <a:xfrm>
            <a:off x="4881093" y="854161"/>
            <a:ext cx="7212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Phylogenic tree : Branch tips can accept two descriptors as either size or color 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Interactivity Examples :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observablehq.com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/@d3/tree-of-life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C55065-5560-0387-92A0-81C407B2E583}"/>
              </a:ext>
            </a:extLst>
          </p:cNvPr>
          <p:cNvSpPr txBox="1"/>
          <p:nvPr/>
        </p:nvSpPr>
        <p:spPr>
          <a:xfrm>
            <a:off x="51515" y="2923709"/>
            <a:ext cx="44045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Tree Feature Setting: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Color : Descriptor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Color : Themes or even custom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Shape : Descriptor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Shape : Themes (Might need to limit to ~10)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Tree Shape : Rectangle, unrooted, radial, etc. 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4FB40-A197-D69B-8CB6-32EEEE5BB84D}"/>
              </a:ext>
            </a:extLst>
          </p:cNvPr>
          <p:cNvSpPr/>
          <p:nvPr/>
        </p:nvSpPr>
        <p:spPr>
          <a:xfrm>
            <a:off x="0" y="1440253"/>
            <a:ext cx="4507606" cy="135228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32E60-1E10-3630-1D35-AE3E3AAD7284}"/>
              </a:ext>
            </a:extLst>
          </p:cNvPr>
          <p:cNvSpPr txBox="1"/>
          <p:nvPr/>
        </p:nvSpPr>
        <p:spPr>
          <a:xfrm>
            <a:off x="-1" y="1509008"/>
            <a:ext cx="439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Filter Tool : This controls all following plots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(tree, pyramid chart, time, geography)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9FE2E-AF4E-0EF3-8FD1-8FACF6948AB1}"/>
              </a:ext>
            </a:extLst>
          </p:cNvPr>
          <p:cNvSpPr txBox="1"/>
          <p:nvPr/>
        </p:nvSpPr>
        <p:spPr>
          <a:xfrm>
            <a:off x="8851566" y="6488668"/>
            <a:ext cx="343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Save Image / Download Tree file </a:t>
            </a:r>
          </a:p>
        </p:txBody>
      </p:sp>
    </p:spTree>
    <p:extLst>
      <p:ext uri="{BB962C8B-B14F-4D97-AF65-F5344CB8AC3E}">
        <p14:creationId xmlns:p14="http://schemas.microsoft.com/office/powerpoint/2010/main" val="218136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68CD5-8E35-4EDB-7FEB-825CFEF26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0308BB-A367-4DC4-0F62-63C9EAA9C443}"/>
              </a:ext>
            </a:extLst>
          </p:cNvPr>
          <p:cNvSpPr/>
          <p:nvPr/>
        </p:nvSpPr>
        <p:spPr>
          <a:xfrm>
            <a:off x="0" y="1"/>
            <a:ext cx="4507606" cy="135228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E85B4-2A9A-AEBC-9252-94E12335B725}"/>
              </a:ext>
            </a:extLst>
          </p:cNvPr>
          <p:cNvSpPr/>
          <p:nvPr/>
        </p:nvSpPr>
        <p:spPr>
          <a:xfrm>
            <a:off x="0" y="2880505"/>
            <a:ext cx="4507606" cy="3977495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CE838E-6F32-77C9-D1AA-925535509606}"/>
              </a:ext>
            </a:extLst>
          </p:cNvPr>
          <p:cNvSpPr/>
          <p:nvPr/>
        </p:nvSpPr>
        <p:spPr>
          <a:xfrm>
            <a:off x="4602024" y="0"/>
            <a:ext cx="7589975" cy="6858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09B41-22DA-D999-250F-E16795969CB4}"/>
              </a:ext>
            </a:extLst>
          </p:cNvPr>
          <p:cNvSpPr txBox="1"/>
          <p:nvPr/>
        </p:nvSpPr>
        <p:spPr>
          <a:xfrm>
            <a:off x="0" y="94307"/>
            <a:ext cx="408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Text Box to accept accession numbers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744E6-C74B-5997-5412-3D00A017C611}"/>
              </a:ext>
            </a:extLst>
          </p:cNvPr>
          <p:cNvSpPr txBox="1"/>
          <p:nvPr/>
        </p:nvSpPr>
        <p:spPr>
          <a:xfrm>
            <a:off x="4881093" y="854161"/>
            <a:ext cx="7212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Pyramid Setting : X and Y can either be categorical or numerical, counting will need to be done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649EF-E1E0-B678-BE83-B9C9BD887CF5}"/>
              </a:ext>
            </a:extLst>
          </p:cNvPr>
          <p:cNvSpPr txBox="1"/>
          <p:nvPr/>
        </p:nvSpPr>
        <p:spPr>
          <a:xfrm>
            <a:off x="51515" y="2923709"/>
            <a:ext cx="4404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Graph Setting: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Type : Pyramid, Scatter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X : Descriptor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Y : Descriptor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Color : Pyramid or Scatter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Shape : Scatter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96D21-C8CA-EEEB-15D7-8B87D2DEEAD1}"/>
              </a:ext>
            </a:extLst>
          </p:cNvPr>
          <p:cNvSpPr/>
          <p:nvPr/>
        </p:nvSpPr>
        <p:spPr>
          <a:xfrm>
            <a:off x="0" y="1440253"/>
            <a:ext cx="4507606" cy="135228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68788-B9D3-94C8-B059-01F70B70AC92}"/>
              </a:ext>
            </a:extLst>
          </p:cNvPr>
          <p:cNvSpPr txBox="1"/>
          <p:nvPr/>
        </p:nvSpPr>
        <p:spPr>
          <a:xfrm>
            <a:off x="-1" y="1509008"/>
            <a:ext cx="439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Filter Tool : This controls all following plots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(tree, pyramid chart, time, geography)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18397-C155-95B3-417C-6B5B020CED11}"/>
              </a:ext>
            </a:extLst>
          </p:cNvPr>
          <p:cNvSpPr txBox="1"/>
          <p:nvPr/>
        </p:nvSpPr>
        <p:spPr>
          <a:xfrm>
            <a:off x="8851566" y="6488668"/>
            <a:ext cx="328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Save Image / Download csv file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17BBA3-4FD5-16BC-5377-4737C545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793" y="1777491"/>
            <a:ext cx="5643704" cy="393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96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94C3C-93E8-21E6-77FE-F22940573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301039-C253-E495-9C39-DF5E6E947D71}"/>
              </a:ext>
            </a:extLst>
          </p:cNvPr>
          <p:cNvSpPr/>
          <p:nvPr/>
        </p:nvSpPr>
        <p:spPr>
          <a:xfrm>
            <a:off x="0" y="1"/>
            <a:ext cx="4507606" cy="135228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8014F-C639-45B1-C1D6-66240C48674E}"/>
              </a:ext>
            </a:extLst>
          </p:cNvPr>
          <p:cNvSpPr/>
          <p:nvPr/>
        </p:nvSpPr>
        <p:spPr>
          <a:xfrm>
            <a:off x="0" y="2880505"/>
            <a:ext cx="4507606" cy="3977495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D3A5A4-423D-76E5-B57F-6540B80884BB}"/>
              </a:ext>
            </a:extLst>
          </p:cNvPr>
          <p:cNvSpPr/>
          <p:nvPr/>
        </p:nvSpPr>
        <p:spPr>
          <a:xfrm>
            <a:off x="4602024" y="0"/>
            <a:ext cx="7589975" cy="6858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E6386-281E-42F2-6BB9-2EF784011486}"/>
              </a:ext>
            </a:extLst>
          </p:cNvPr>
          <p:cNvSpPr txBox="1"/>
          <p:nvPr/>
        </p:nvSpPr>
        <p:spPr>
          <a:xfrm>
            <a:off x="0" y="94307"/>
            <a:ext cx="408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Text Box to accept accession numbers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47668-AC19-A885-2162-21394B78CE62}"/>
              </a:ext>
            </a:extLst>
          </p:cNvPr>
          <p:cNvSpPr txBox="1"/>
          <p:nvPr/>
        </p:nvSpPr>
        <p:spPr>
          <a:xfrm>
            <a:off x="4926258" y="463639"/>
            <a:ext cx="7212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Time Setting : Categorical variable over time (I think difficult, or useless, with lineage information.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Interactive example :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observablehq.com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/@d3/revenue-by-music-format-1973-2018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Missing ability to “highlight” a specific group.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03D76-4F48-3D29-FD3B-780CD7ADC892}"/>
              </a:ext>
            </a:extLst>
          </p:cNvPr>
          <p:cNvSpPr txBox="1"/>
          <p:nvPr/>
        </p:nvSpPr>
        <p:spPr>
          <a:xfrm>
            <a:off x="51515" y="2923709"/>
            <a:ext cx="4404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Time Setting: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Type : Pyramid, Scatter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X : Descriptor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Y : Descriptor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Color : Pyramid or Scatter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Shape : Scatter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3D2871-F7C5-3DC6-1BFA-37E802F6DFBE}"/>
              </a:ext>
            </a:extLst>
          </p:cNvPr>
          <p:cNvSpPr/>
          <p:nvPr/>
        </p:nvSpPr>
        <p:spPr>
          <a:xfrm>
            <a:off x="0" y="1440253"/>
            <a:ext cx="4507606" cy="135228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35B1C-3400-C37F-3575-FD96C80D5D39}"/>
              </a:ext>
            </a:extLst>
          </p:cNvPr>
          <p:cNvSpPr txBox="1"/>
          <p:nvPr/>
        </p:nvSpPr>
        <p:spPr>
          <a:xfrm>
            <a:off x="-1" y="1509008"/>
            <a:ext cx="439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Filter Tool : This controls all following plots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(tree, pyramid chart, geography)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EE695-029A-C642-2BA9-A5F05F686B8F}"/>
              </a:ext>
            </a:extLst>
          </p:cNvPr>
          <p:cNvSpPr txBox="1"/>
          <p:nvPr/>
        </p:nvSpPr>
        <p:spPr>
          <a:xfrm>
            <a:off x="8851566" y="6488668"/>
            <a:ext cx="328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Save Image / Download csv file </a:t>
            </a:r>
          </a:p>
        </p:txBody>
      </p:sp>
    </p:spTree>
    <p:extLst>
      <p:ext uri="{BB962C8B-B14F-4D97-AF65-F5344CB8AC3E}">
        <p14:creationId xmlns:p14="http://schemas.microsoft.com/office/powerpoint/2010/main" val="290589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261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Pavia</dc:creator>
  <cp:lastModifiedBy>Michael Pavia</cp:lastModifiedBy>
  <cp:revision>4</cp:revision>
  <dcterms:created xsi:type="dcterms:W3CDTF">2025-06-09T19:08:32Z</dcterms:created>
  <dcterms:modified xsi:type="dcterms:W3CDTF">2025-06-11T16:50:10Z</dcterms:modified>
</cp:coreProperties>
</file>