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Assistant" charset="1" panose="00000500000000000000"/>
      <p:regular r:id="rId24"/>
    </p:embeddedFont>
    <p:embeddedFont>
      <p:font typeface="Roca One" charset="1" panose="00000500000000000000"/>
      <p:regular r:id="rId25"/>
    </p:embeddedFont>
    <p:embeddedFont>
      <p:font typeface="Assistant Bold" charset="1" panose="000008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10.png" Type="http://schemas.openxmlformats.org/officeDocument/2006/relationships/image"/><Relationship Id="rId6"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12.png" Type="http://schemas.openxmlformats.org/officeDocument/2006/relationships/image"/><Relationship Id="rId6"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14.png" Type="http://schemas.openxmlformats.org/officeDocument/2006/relationships/image"/><Relationship Id="rId6" Target="../media/image15.png" Type="http://schemas.openxmlformats.org/officeDocument/2006/relationships/image"/><Relationship Id="rId7" Target="../media/image1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5597" t="0" r="-15597" b="0"/>
            </a:stretch>
          </a:blipFill>
        </p:spPr>
      </p:sp>
      <p:grpSp>
        <p:nvGrpSpPr>
          <p:cNvPr name="Group 3" id="3"/>
          <p:cNvGrpSpPr/>
          <p:nvPr/>
        </p:nvGrpSpPr>
        <p:grpSpPr>
          <a:xfrm rot="0">
            <a:off x="-235271" y="4565874"/>
            <a:ext cx="5902101" cy="7974702"/>
            <a:chOff x="0" y="0"/>
            <a:chExt cx="7869467" cy="10632936"/>
          </a:xfrm>
        </p:grpSpPr>
        <p:sp>
          <p:nvSpPr>
            <p:cNvPr name="Freeform 4" id="4"/>
            <p:cNvSpPr/>
            <p:nvPr/>
          </p:nvSpPr>
          <p:spPr>
            <a:xfrm flipH="false" flipV="false" rot="0">
              <a:off x="0" y="0"/>
              <a:ext cx="7869467" cy="7869467"/>
            </a:xfrm>
            <a:custGeom>
              <a:avLst/>
              <a:gdLst/>
              <a:ahLst/>
              <a:cxnLst/>
              <a:rect r="r" b="b" t="t" l="l"/>
              <a:pathLst>
                <a:path h="7869467" w="7869467">
                  <a:moveTo>
                    <a:pt x="0" y="0"/>
                  </a:moveTo>
                  <a:lnTo>
                    <a:pt x="7869467" y="0"/>
                  </a:lnTo>
                  <a:lnTo>
                    <a:pt x="7869467" y="7869467"/>
                  </a:lnTo>
                  <a:lnTo>
                    <a:pt x="0" y="786946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313695" y="6497867"/>
              <a:ext cx="7555772" cy="4135068"/>
            </a:xfrm>
            <a:custGeom>
              <a:avLst/>
              <a:gdLst/>
              <a:ahLst/>
              <a:cxnLst/>
              <a:rect r="r" b="b" t="t" l="l"/>
              <a:pathLst>
                <a:path h="4135068" w="7555772">
                  <a:moveTo>
                    <a:pt x="0" y="0"/>
                  </a:moveTo>
                  <a:lnTo>
                    <a:pt x="7555772" y="0"/>
                  </a:lnTo>
                  <a:lnTo>
                    <a:pt x="7555772" y="4135069"/>
                  </a:lnTo>
                  <a:lnTo>
                    <a:pt x="0" y="41350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grpSp>
        <p:nvGrpSpPr>
          <p:cNvPr name="Group 6" id="6"/>
          <p:cNvGrpSpPr/>
          <p:nvPr/>
        </p:nvGrpSpPr>
        <p:grpSpPr>
          <a:xfrm rot="-10800000">
            <a:off x="12385899" y="-2268953"/>
            <a:ext cx="5902101" cy="7974702"/>
            <a:chOff x="0" y="0"/>
            <a:chExt cx="7869467" cy="10632936"/>
          </a:xfrm>
        </p:grpSpPr>
        <p:sp>
          <p:nvSpPr>
            <p:cNvPr name="Freeform 7" id="7"/>
            <p:cNvSpPr/>
            <p:nvPr/>
          </p:nvSpPr>
          <p:spPr>
            <a:xfrm flipH="false" flipV="false" rot="0">
              <a:off x="0" y="0"/>
              <a:ext cx="7869467" cy="7869467"/>
            </a:xfrm>
            <a:custGeom>
              <a:avLst/>
              <a:gdLst/>
              <a:ahLst/>
              <a:cxnLst/>
              <a:rect r="r" b="b" t="t" l="l"/>
              <a:pathLst>
                <a:path h="7869467" w="7869467">
                  <a:moveTo>
                    <a:pt x="0" y="0"/>
                  </a:moveTo>
                  <a:lnTo>
                    <a:pt x="7869467" y="0"/>
                  </a:lnTo>
                  <a:lnTo>
                    <a:pt x="7869467" y="7869467"/>
                  </a:lnTo>
                  <a:lnTo>
                    <a:pt x="0" y="786946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313695" y="6497867"/>
              <a:ext cx="7555772" cy="4135068"/>
            </a:xfrm>
            <a:custGeom>
              <a:avLst/>
              <a:gdLst/>
              <a:ahLst/>
              <a:cxnLst/>
              <a:rect r="r" b="b" t="t" l="l"/>
              <a:pathLst>
                <a:path h="4135068" w="7555772">
                  <a:moveTo>
                    <a:pt x="0" y="0"/>
                  </a:moveTo>
                  <a:lnTo>
                    <a:pt x="7555772" y="0"/>
                  </a:lnTo>
                  <a:lnTo>
                    <a:pt x="7555772" y="4135069"/>
                  </a:lnTo>
                  <a:lnTo>
                    <a:pt x="0" y="41350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sp>
        <p:nvSpPr>
          <p:cNvPr name="Freeform 9" id="9"/>
          <p:cNvSpPr/>
          <p:nvPr/>
        </p:nvSpPr>
        <p:spPr>
          <a:xfrm flipH="false" flipV="false" rot="0">
            <a:off x="-2672315" y="-776716"/>
            <a:ext cx="4054948" cy="4114800"/>
          </a:xfrm>
          <a:custGeom>
            <a:avLst/>
            <a:gdLst/>
            <a:ahLst/>
            <a:cxnLst/>
            <a:rect r="r" b="b" t="t" l="l"/>
            <a:pathLst>
              <a:path h="4114800" w="4054948">
                <a:moveTo>
                  <a:pt x="0" y="0"/>
                </a:moveTo>
                <a:lnTo>
                  <a:pt x="4054948" y="0"/>
                </a:lnTo>
                <a:lnTo>
                  <a:pt x="4054948"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true" flipV="true" rot="0">
            <a:off x="16884370" y="7044598"/>
            <a:ext cx="4054948" cy="4114800"/>
          </a:xfrm>
          <a:custGeom>
            <a:avLst/>
            <a:gdLst/>
            <a:ahLst/>
            <a:cxnLst/>
            <a:rect r="r" b="b" t="t" l="l"/>
            <a:pathLst>
              <a:path h="4114800" w="4054948">
                <a:moveTo>
                  <a:pt x="4054949" y="4114800"/>
                </a:moveTo>
                <a:lnTo>
                  <a:pt x="0" y="4114800"/>
                </a:lnTo>
                <a:lnTo>
                  <a:pt x="0" y="0"/>
                </a:lnTo>
                <a:lnTo>
                  <a:pt x="4054949" y="0"/>
                </a:lnTo>
                <a:lnTo>
                  <a:pt x="4054949" y="411480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1" id="11"/>
          <p:cNvSpPr txBox="true"/>
          <p:nvPr/>
        </p:nvSpPr>
        <p:spPr>
          <a:xfrm rot="0">
            <a:off x="8910060" y="7936209"/>
            <a:ext cx="7974310" cy="1713977"/>
          </a:xfrm>
          <a:prstGeom prst="rect">
            <a:avLst/>
          </a:prstGeom>
        </p:spPr>
        <p:txBody>
          <a:bodyPr anchor="t" rtlCol="false" tIns="0" lIns="0" bIns="0" rIns="0">
            <a:spAutoFit/>
          </a:bodyPr>
          <a:lstStyle/>
          <a:p>
            <a:pPr algn="just">
              <a:lnSpc>
                <a:spcPts val="4481"/>
              </a:lnSpc>
            </a:pPr>
            <a:r>
              <a:rPr lang="en-US" sz="4481" spc="67">
                <a:solidFill>
                  <a:srgbClr val="0D1C38"/>
                </a:solidFill>
                <a:latin typeface="Assistant"/>
                <a:ea typeface="Assistant"/>
                <a:cs typeface="Assistant"/>
                <a:sym typeface="Assistant"/>
              </a:rPr>
              <a:t>Presented by : M.Pavithra</a:t>
            </a:r>
          </a:p>
          <a:p>
            <a:pPr algn="just">
              <a:lnSpc>
                <a:spcPts val="4481"/>
              </a:lnSpc>
            </a:pPr>
            <a:r>
              <a:rPr lang="en-US" sz="4481" spc="67">
                <a:solidFill>
                  <a:srgbClr val="0D1C38"/>
                </a:solidFill>
                <a:latin typeface="Assistant"/>
                <a:ea typeface="Assistant"/>
                <a:cs typeface="Assistant"/>
                <a:sym typeface="Assistant"/>
              </a:rPr>
              <a:t>Course             : DADS (A Cohort)</a:t>
            </a:r>
          </a:p>
          <a:p>
            <a:pPr algn="just">
              <a:lnSpc>
                <a:spcPts val="4481"/>
              </a:lnSpc>
            </a:pPr>
            <a:r>
              <a:rPr lang="en-US" sz="4481" spc="67">
                <a:solidFill>
                  <a:srgbClr val="0D1C38"/>
                </a:solidFill>
                <a:latin typeface="Assistant"/>
                <a:ea typeface="Assistant"/>
                <a:cs typeface="Assistant"/>
                <a:sym typeface="Assistant"/>
              </a:rPr>
              <a:t>Date                  : 25-09-2025</a:t>
            </a:r>
          </a:p>
        </p:txBody>
      </p:sp>
      <p:sp>
        <p:nvSpPr>
          <p:cNvPr name="TextBox 12" id="12"/>
          <p:cNvSpPr txBox="true"/>
          <p:nvPr/>
        </p:nvSpPr>
        <p:spPr>
          <a:xfrm rot="0">
            <a:off x="793912" y="2127412"/>
            <a:ext cx="16700176" cy="3346499"/>
          </a:xfrm>
          <a:prstGeom prst="rect">
            <a:avLst/>
          </a:prstGeom>
        </p:spPr>
        <p:txBody>
          <a:bodyPr anchor="t" rtlCol="false" tIns="0" lIns="0" bIns="0" rIns="0">
            <a:spAutoFit/>
          </a:bodyPr>
          <a:lstStyle/>
          <a:p>
            <a:pPr algn="ctr">
              <a:lnSpc>
                <a:spcPts val="13469"/>
              </a:lnSpc>
            </a:pPr>
            <a:r>
              <a:rPr lang="en-US" sz="9621">
                <a:solidFill>
                  <a:srgbClr val="0D1C38"/>
                </a:solidFill>
                <a:latin typeface="Roca One"/>
                <a:ea typeface="Roca One"/>
                <a:cs typeface="Roca One"/>
                <a:sym typeface="Roca One"/>
              </a:rPr>
              <a:t>PYTHON </a:t>
            </a:r>
          </a:p>
          <a:p>
            <a:pPr algn="ctr">
              <a:lnSpc>
                <a:spcPts val="13469"/>
              </a:lnSpc>
            </a:pPr>
            <a:r>
              <a:rPr lang="en-US" sz="9621">
                <a:solidFill>
                  <a:srgbClr val="0D1C38"/>
                </a:solidFill>
                <a:latin typeface="Roca One"/>
                <a:ea typeface="Roca One"/>
                <a:cs typeface="Roca One"/>
                <a:sym typeface="Roca One"/>
              </a:rPr>
              <a:t>REINFORCEMENT PROJECT</a:t>
            </a:r>
          </a:p>
        </p:txBody>
      </p:sp>
      <p:sp>
        <p:nvSpPr>
          <p:cNvPr name="TextBox 13" id="13"/>
          <p:cNvSpPr txBox="true"/>
          <p:nvPr/>
        </p:nvSpPr>
        <p:spPr>
          <a:xfrm rot="0">
            <a:off x="1789525" y="5600973"/>
            <a:ext cx="14708950" cy="952556"/>
          </a:xfrm>
          <a:prstGeom prst="rect">
            <a:avLst/>
          </a:prstGeom>
        </p:spPr>
        <p:txBody>
          <a:bodyPr anchor="t" rtlCol="false" tIns="0" lIns="0" bIns="0" rIns="0">
            <a:spAutoFit/>
          </a:bodyPr>
          <a:lstStyle/>
          <a:p>
            <a:pPr algn="ctr">
              <a:lnSpc>
                <a:spcPts val="7870"/>
              </a:lnSpc>
            </a:pPr>
            <a:r>
              <a:rPr lang="en-US" sz="5621">
                <a:solidFill>
                  <a:srgbClr val="0D1C38"/>
                </a:solidFill>
                <a:latin typeface="Roca One"/>
                <a:ea typeface="Roca One"/>
                <a:cs typeface="Roca One"/>
                <a:sym typeface="Roca One"/>
              </a:rPr>
              <a:t>NYC  RESTAURANT  INSPECTION  RESULTS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15597" t="0" r="-15597" b="0"/>
            </a:stretch>
          </a:blipFill>
        </p:spPr>
      </p:sp>
      <p:grpSp>
        <p:nvGrpSpPr>
          <p:cNvPr name="Group 3" id="3"/>
          <p:cNvGrpSpPr/>
          <p:nvPr/>
        </p:nvGrpSpPr>
        <p:grpSpPr>
          <a:xfrm rot="0">
            <a:off x="646364" y="594544"/>
            <a:ext cx="16995272" cy="9097913"/>
            <a:chOff x="0" y="0"/>
            <a:chExt cx="4476121" cy="2396158"/>
          </a:xfrm>
        </p:grpSpPr>
        <p:sp>
          <p:nvSpPr>
            <p:cNvPr name="Freeform 4" id="4"/>
            <p:cNvSpPr/>
            <p:nvPr/>
          </p:nvSpPr>
          <p:spPr>
            <a:xfrm flipH="false" flipV="false" rot="0">
              <a:off x="0" y="0"/>
              <a:ext cx="4476121" cy="2396158"/>
            </a:xfrm>
            <a:custGeom>
              <a:avLst/>
              <a:gdLst/>
              <a:ahLst/>
              <a:cxnLst/>
              <a:rect r="r" b="b" t="t" l="l"/>
              <a:pathLst>
                <a:path h="2396158" w="4476121">
                  <a:moveTo>
                    <a:pt x="0" y="0"/>
                  </a:moveTo>
                  <a:lnTo>
                    <a:pt x="4476121" y="0"/>
                  </a:lnTo>
                  <a:lnTo>
                    <a:pt x="4476121" y="2396158"/>
                  </a:lnTo>
                  <a:lnTo>
                    <a:pt x="0" y="2396158"/>
                  </a:lnTo>
                  <a:close/>
                </a:path>
              </a:pathLst>
            </a:custGeom>
            <a:solidFill>
              <a:srgbClr val="FEFEFE"/>
            </a:solidFill>
          </p:spPr>
        </p:sp>
        <p:sp>
          <p:nvSpPr>
            <p:cNvPr name="TextBox 5" id="5"/>
            <p:cNvSpPr txBox="true"/>
            <p:nvPr/>
          </p:nvSpPr>
          <p:spPr>
            <a:xfrm>
              <a:off x="0" y="57150"/>
              <a:ext cx="4476121" cy="2339008"/>
            </a:xfrm>
            <a:prstGeom prst="rect">
              <a:avLst/>
            </a:prstGeom>
          </p:spPr>
          <p:txBody>
            <a:bodyPr anchor="ctr" rtlCol="false" tIns="50800" lIns="50800" bIns="50800" rIns="50800"/>
            <a:lstStyle/>
            <a:p>
              <a:pPr algn="ctr">
                <a:lnSpc>
                  <a:spcPts val="2481"/>
                </a:lnSpc>
              </a:pPr>
            </a:p>
          </p:txBody>
        </p:sp>
      </p:grpSp>
      <p:sp>
        <p:nvSpPr>
          <p:cNvPr name="Freeform 6" id="6"/>
          <p:cNvSpPr/>
          <p:nvPr/>
        </p:nvSpPr>
        <p:spPr>
          <a:xfrm flipH="true" flipV="true" rot="0">
            <a:off x="16310046" y="-2312817"/>
            <a:ext cx="8623491" cy="8750775"/>
          </a:xfrm>
          <a:custGeom>
            <a:avLst/>
            <a:gdLst/>
            <a:ahLst/>
            <a:cxnLst/>
            <a:rect r="r" b="b" t="t" l="l"/>
            <a:pathLst>
              <a:path h="8750775" w="8623491">
                <a:moveTo>
                  <a:pt x="8623491" y="8750775"/>
                </a:moveTo>
                <a:lnTo>
                  <a:pt x="0" y="8750775"/>
                </a:lnTo>
                <a:lnTo>
                  <a:pt x="0" y="0"/>
                </a:lnTo>
                <a:lnTo>
                  <a:pt x="8623491" y="0"/>
                </a:lnTo>
                <a:lnTo>
                  <a:pt x="8623491" y="8750775"/>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6630940" y="3864288"/>
            <a:ext cx="8623491" cy="8750775"/>
          </a:xfrm>
          <a:custGeom>
            <a:avLst/>
            <a:gdLst/>
            <a:ahLst/>
            <a:cxnLst/>
            <a:rect r="r" b="b" t="t" l="l"/>
            <a:pathLst>
              <a:path h="8750775" w="8623491">
                <a:moveTo>
                  <a:pt x="0" y="0"/>
                </a:moveTo>
                <a:lnTo>
                  <a:pt x="8623491" y="0"/>
                </a:lnTo>
                <a:lnTo>
                  <a:pt x="8623491" y="8750775"/>
                </a:lnTo>
                <a:lnTo>
                  <a:pt x="0" y="87507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2319531" y="2764255"/>
            <a:ext cx="13990515" cy="6367886"/>
          </a:xfrm>
          <a:prstGeom prst="rect">
            <a:avLst/>
          </a:prstGeom>
        </p:spPr>
        <p:txBody>
          <a:bodyPr anchor="t" rtlCol="false" tIns="0" lIns="0" bIns="0" rIns="0">
            <a:spAutoFit/>
          </a:bodyPr>
          <a:lstStyle/>
          <a:p>
            <a:pPr algn="l">
              <a:lnSpc>
                <a:spcPts val="5113"/>
              </a:lnSpc>
            </a:pPr>
            <a:r>
              <a:rPr lang="en-US" sz="2556" spc="127">
                <a:solidFill>
                  <a:srgbClr val="0D1C38"/>
                </a:solidFill>
                <a:latin typeface="Assistant"/>
                <a:ea typeface="Assistant"/>
                <a:cs typeface="Assistant"/>
                <a:sym typeface="Assistant"/>
              </a:rPr>
              <a:t>Performed Statistical analysis to understand relationships between variables in the dataset. </a:t>
            </a:r>
          </a:p>
          <a:p>
            <a:pPr algn="l">
              <a:lnSpc>
                <a:spcPts val="5113"/>
              </a:lnSpc>
            </a:pPr>
            <a:r>
              <a:rPr lang="en-US" sz="2556" spc="127" b="true">
                <a:solidFill>
                  <a:srgbClr val="0D1C38"/>
                </a:solidFill>
                <a:latin typeface="Assistant Bold"/>
                <a:ea typeface="Assistant Bold"/>
                <a:cs typeface="Assistant Bold"/>
                <a:sym typeface="Assistant Bold"/>
              </a:rPr>
              <a:t>Methods Used :</a:t>
            </a:r>
          </a:p>
          <a:p>
            <a:pPr algn="l">
              <a:lnSpc>
                <a:spcPts val="5113"/>
              </a:lnSpc>
            </a:pPr>
            <a:r>
              <a:rPr lang="en-US" sz="2556" spc="127" b="true">
                <a:solidFill>
                  <a:srgbClr val="0D1C38"/>
                </a:solidFill>
                <a:latin typeface="Assistant Bold"/>
                <a:ea typeface="Assistant Bold"/>
                <a:cs typeface="Assistant Bold"/>
                <a:sym typeface="Assistant Bold"/>
              </a:rPr>
              <a:t>1.Independent Sample t-test :</a:t>
            </a:r>
          </a:p>
          <a:p>
            <a:pPr algn="l">
              <a:lnSpc>
                <a:spcPts val="5113"/>
              </a:lnSpc>
            </a:pPr>
            <a:r>
              <a:rPr lang="en-US" sz="2556" spc="127">
                <a:solidFill>
                  <a:srgbClr val="0D1C38"/>
                </a:solidFill>
                <a:latin typeface="Assistant"/>
                <a:ea typeface="Assistant"/>
                <a:cs typeface="Assistant"/>
                <a:sym typeface="Assistant"/>
              </a:rPr>
              <a:t>Comparing SCORE between GRADE A and GRADE B Restaurants :</a:t>
            </a:r>
          </a:p>
          <a:p>
            <a:pPr algn="l" marL="552021" indent="-276011" lvl="1">
              <a:lnSpc>
                <a:spcPts val="5113"/>
              </a:lnSpc>
              <a:buFont typeface="Arial"/>
              <a:buChar char="•"/>
            </a:pPr>
            <a:r>
              <a:rPr lang="en-US" sz="2556" spc="127">
                <a:solidFill>
                  <a:srgbClr val="0D1C38"/>
                </a:solidFill>
                <a:latin typeface="Assistant"/>
                <a:ea typeface="Assistant"/>
                <a:cs typeface="Assistant"/>
                <a:sym typeface="Assistant"/>
              </a:rPr>
              <a:t>Null Hypothesis Ho : No Significant difference between GRADE A and GRADE B SCORES.</a:t>
            </a:r>
          </a:p>
          <a:p>
            <a:pPr algn="l" marL="552021" indent="-276011" lvl="1">
              <a:lnSpc>
                <a:spcPts val="5113"/>
              </a:lnSpc>
              <a:buFont typeface="Arial"/>
              <a:buChar char="•"/>
            </a:pPr>
            <a:r>
              <a:rPr lang="en-US" sz="2556" spc="127">
                <a:solidFill>
                  <a:srgbClr val="0D1C38"/>
                </a:solidFill>
                <a:latin typeface="Assistant"/>
                <a:ea typeface="Assistant"/>
                <a:cs typeface="Assistant"/>
                <a:sym typeface="Assistant"/>
              </a:rPr>
              <a:t>Alternate Hypothesis Ha : Significant difference between GRADE A and GRADE B SCORES.</a:t>
            </a:r>
          </a:p>
          <a:p>
            <a:pPr algn="l">
              <a:lnSpc>
                <a:spcPts val="5113"/>
              </a:lnSpc>
            </a:pPr>
            <a:r>
              <a:rPr lang="en-US" sz="2556" spc="127" b="true">
                <a:solidFill>
                  <a:srgbClr val="0D1C38"/>
                </a:solidFill>
                <a:latin typeface="Assistant Bold"/>
                <a:ea typeface="Assistant Bold"/>
                <a:cs typeface="Assistant Bold"/>
                <a:sym typeface="Assistant Bold"/>
              </a:rPr>
              <a:t>2.Chi Square Test :</a:t>
            </a:r>
          </a:p>
          <a:p>
            <a:pPr algn="l">
              <a:lnSpc>
                <a:spcPts val="5113"/>
              </a:lnSpc>
            </a:pPr>
            <a:r>
              <a:rPr lang="en-US" sz="2556" spc="127">
                <a:solidFill>
                  <a:srgbClr val="0D1C38"/>
                </a:solidFill>
                <a:latin typeface="Assistant"/>
                <a:ea typeface="Assistant"/>
                <a:cs typeface="Assistant"/>
                <a:sym typeface="Assistant"/>
              </a:rPr>
              <a:t>Taking two Features ACTION and GRADE to check they are independent or not :</a:t>
            </a:r>
          </a:p>
          <a:p>
            <a:pPr algn="l" marL="552021" indent="-276011" lvl="1">
              <a:lnSpc>
                <a:spcPts val="5113"/>
              </a:lnSpc>
              <a:buFont typeface="Arial"/>
              <a:buChar char="•"/>
            </a:pPr>
            <a:r>
              <a:rPr lang="en-US" sz="2556" spc="127">
                <a:solidFill>
                  <a:srgbClr val="0D1C38"/>
                </a:solidFill>
                <a:latin typeface="Assistant"/>
                <a:ea typeface="Assistant"/>
                <a:cs typeface="Assistant"/>
                <a:sym typeface="Assistant"/>
              </a:rPr>
              <a:t>Null Hypothesis Ho : ACTION and GRADE are independent.</a:t>
            </a:r>
          </a:p>
          <a:p>
            <a:pPr algn="l" marL="552021" indent="-276011" lvl="1">
              <a:lnSpc>
                <a:spcPts val="5113"/>
              </a:lnSpc>
              <a:buFont typeface="Arial"/>
              <a:buChar char="•"/>
            </a:pPr>
            <a:r>
              <a:rPr lang="en-US" sz="2556" spc="127">
                <a:solidFill>
                  <a:srgbClr val="0D1C38"/>
                </a:solidFill>
                <a:latin typeface="Assistant"/>
                <a:ea typeface="Assistant"/>
                <a:cs typeface="Assistant"/>
                <a:sym typeface="Assistant"/>
              </a:rPr>
              <a:t>Alternate Hypothesis Ha : ACTION and GRADE are dependent.</a:t>
            </a:r>
          </a:p>
        </p:txBody>
      </p:sp>
      <p:sp>
        <p:nvSpPr>
          <p:cNvPr name="TextBox 9" id="9"/>
          <p:cNvSpPr txBox="true"/>
          <p:nvPr/>
        </p:nvSpPr>
        <p:spPr>
          <a:xfrm rot="0">
            <a:off x="1933618" y="1694260"/>
            <a:ext cx="14420764" cy="1127145"/>
          </a:xfrm>
          <a:prstGeom prst="rect">
            <a:avLst/>
          </a:prstGeom>
        </p:spPr>
        <p:txBody>
          <a:bodyPr anchor="t" rtlCol="false" tIns="0" lIns="0" bIns="0" rIns="0">
            <a:spAutoFit/>
          </a:bodyPr>
          <a:lstStyle/>
          <a:p>
            <a:pPr algn="ctr">
              <a:lnSpc>
                <a:spcPts val="7999"/>
              </a:lnSpc>
            </a:pPr>
            <a:r>
              <a:rPr lang="en-US" sz="9999">
                <a:solidFill>
                  <a:srgbClr val="0D1C38"/>
                </a:solidFill>
                <a:latin typeface="Roca One"/>
                <a:ea typeface="Roca One"/>
                <a:cs typeface="Roca One"/>
                <a:sym typeface="Roca One"/>
              </a:rPr>
              <a:t>Statistical Analysis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15597" t="0" r="-15597" b="0"/>
            </a:stretch>
          </a:blipFill>
        </p:spPr>
      </p:sp>
      <p:grpSp>
        <p:nvGrpSpPr>
          <p:cNvPr name="Group 3" id="3"/>
          <p:cNvGrpSpPr/>
          <p:nvPr/>
        </p:nvGrpSpPr>
        <p:grpSpPr>
          <a:xfrm rot="0">
            <a:off x="646364" y="594544"/>
            <a:ext cx="16995272" cy="9097913"/>
            <a:chOff x="0" y="0"/>
            <a:chExt cx="4476121" cy="2396158"/>
          </a:xfrm>
        </p:grpSpPr>
        <p:sp>
          <p:nvSpPr>
            <p:cNvPr name="Freeform 4" id="4"/>
            <p:cNvSpPr/>
            <p:nvPr/>
          </p:nvSpPr>
          <p:spPr>
            <a:xfrm flipH="false" flipV="false" rot="0">
              <a:off x="0" y="0"/>
              <a:ext cx="4476121" cy="2396158"/>
            </a:xfrm>
            <a:custGeom>
              <a:avLst/>
              <a:gdLst/>
              <a:ahLst/>
              <a:cxnLst/>
              <a:rect r="r" b="b" t="t" l="l"/>
              <a:pathLst>
                <a:path h="2396158" w="4476121">
                  <a:moveTo>
                    <a:pt x="0" y="0"/>
                  </a:moveTo>
                  <a:lnTo>
                    <a:pt x="4476121" y="0"/>
                  </a:lnTo>
                  <a:lnTo>
                    <a:pt x="4476121" y="2396158"/>
                  </a:lnTo>
                  <a:lnTo>
                    <a:pt x="0" y="2396158"/>
                  </a:lnTo>
                  <a:close/>
                </a:path>
              </a:pathLst>
            </a:custGeom>
            <a:solidFill>
              <a:srgbClr val="FEFEFE"/>
            </a:solidFill>
          </p:spPr>
        </p:sp>
        <p:sp>
          <p:nvSpPr>
            <p:cNvPr name="TextBox 5" id="5"/>
            <p:cNvSpPr txBox="true"/>
            <p:nvPr/>
          </p:nvSpPr>
          <p:spPr>
            <a:xfrm>
              <a:off x="0" y="57150"/>
              <a:ext cx="4476121" cy="2339008"/>
            </a:xfrm>
            <a:prstGeom prst="rect">
              <a:avLst/>
            </a:prstGeom>
          </p:spPr>
          <p:txBody>
            <a:bodyPr anchor="ctr" rtlCol="false" tIns="50800" lIns="50800" bIns="50800" rIns="50800"/>
            <a:lstStyle/>
            <a:p>
              <a:pPr algn="ctr">
                <a:lnSpc>
                  <a:spcPts val="2481"/>
                </a:lnSpc>
              </a:pPr>
            </a:p>
          </p:txBody>
        </p:sp>
      </p:grpSp>
      <p:sp>
        <p:nvSpPr>
          <p:cNvPr name="Freeform 6" id="6"/>
          <p:cNvSpPr/>
          <p:nvPr/>
        </p:nvSpPr>
        <p:spPr>
          <a:xfrm flipH="true" flipV="true" rot="0">
            <a:off x="16310046" y="-2312817"/>
            <a:ext cx="8623491" cy="8750775"/>
          </a:xfrm>
          <a:custGeom>
            <a:avLst/>
            <a:gdLst/>
            <a:ahLst/>
            <a:cxnLst/>
            <a:rect r="r" b="b" t="t" l="l"/>
            <a:pathLst>
              <a:path h="8750775" w="8623491">
                <a:moveTo>
                  <a:pt x="8623491" y="8750775"/>
                </a:moveTo>
                <a:lnTo>
                  <a:pt x="0" y="8750775"/>
                </a:lnTo>
                <a:lnTo>
                  <a:pt x="0" y="0"/>
                </a:lnTo>
                <a:lnTo>
                  <a:pt x="8623491" y="0"/>
                </a:lnTo>
                <a:lnTo>
                  <a:pt x="8623491" y="8750775"/>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6630940" y="3864288"/>
            <a:ext cx="8623491" cy="8750775"/>
          </a:xfrm>
          <a:custGeom>
            <a:avLst/>
            <a:gdLst/>
            <a:ahLst/>
            <a:cxnLst/>
            <a:rect r="r" b="b" t="t" l="l"/>
            <a:pathLst>
              <a:path h="8750775" w="8623491">
                <a:moveTo>
                  <a:pt x="0" y="0"/>
                </a:moveTo>
                <a:lnTo>
                  <a:pt x="8623491" y="0"/>
                </a:lnTo>
                <a:lnTo>
                  <a:pt x="8623491" y="8750775"/>
                </a:lnTo>
                <a:lnTo>
                  <a:pt x="0" y="87507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5928850" y="4777045"/>
            <a:ext cx="5307256" cy="4585573"/>
          </a:xfrm>
          <a:custGeom>
            <a:avLst/>
            <a:gdLst/>
            <a:ahLst/>
            <a:cxnLst/>
            <a:rect r="r" b="b" t="t" l="l"/>
            <a:pathLst>
              <a:path h="4585573" w="5307256">
                <a:moveTo>
                  <a:pt x="0" y="0"/>
                </a:moveTo>
                <a:lnTo>
                  <a:pt x="5307255" y="0"/>
                </a:lnTo>
                <a:lnTo>
                  <a:pt x="5307255" y="4585573"/>
                </a:lnTo>
                <a:lnTo>
                  <a:pt x="0" y="4585573"/>
                </a:lnTo>
                <a:lnTo>
                  <a:pt x="0" y="0"/>
                </a:lnTo>
                <a:close/>
              </a:path>
            </a:pathLst>
          </a:custGeom>
          <a:blipFill>
            <a:blip r:embed="rId5"/>
            <a:stretch>
              <a:fillRect l="-46110" t="-179973" r="-413782" b="-64281"/>
            </a:stretch>
          </a:blipFill>
        </p:spPr>
      </p:sp>
      <p:sp>
        <p:nvSpPr>
          <p:cNvPr name="TextBox 9" id="9"/>
          <p:cNvSpPr txBox="true"/>
          <p:nvPr/>
        </p:nvSpPr>
        <p:spPr>
          <a:xfrm rot="0">
            <a:off x="2424505" y="2552582"/>
            <a:ext cx="13438989" cy="1871864"/>
          </a:xfrm>
          <a:prstGeom prst="rect">
            <a:avLst/>
          </a:prstGeom>
        </p:spPr>
        <p:txBody>
          <a:bodyPr anchor="t" rtlCol="false" tIns="0" lIns="0" bIns="0" rIns="0">
            <a:spAutoFit/>
          </a:bodyPr>
          <a:lstStyle/>
          <a:p>
            <a:pPr algn="l">
              <a:lnSpc>
                <a:spcPts val="5149"/>
              </a:lnSpc>
            </a:pPr>
            <a:r>
              <a:rPr lang="en-US" sz="2574" spc="128" b="true">
                <a:solidFill>
                  <a:srgbClr val="0D1C38"/>
                </a:solidFill>
                <a:latin typeface="Assistant Bold"/>
                <a:ea typeface="Assistant Bold"/>
                <a:cs typeface="Assistant Bold"/>
                <a:sym typeface="Assistant Bold"/>
              </a:rPr>
              <a:t>Descriptive statistics summarize and describe the main features of a dataset.</a:t>
            </a:r>
            <a:r>
              <a:rPr lang="en-US" sz="2574" spc="128">
                <a:solidFill>
                  <a:srgbClr val="0D1C38"/>
                </a:solidFill>
                <a:latin typeface="Assistant"/>
                <a:ea typeface="Assistant"/>
                <a:cs typeface="Assistant"/>
                <a:sym typeface="Assistant"/>
              </a:rPr>
              <a:t> </a:t>
            </a:r>
          </a:p>
          <a:p>
            <a:pPr algn="l">
              <a:lnSpc>
                <a:spcPts val="5149"/>
              </a:lnSpc>
            </a:pPr>
            <a:r>
              <a:rPr lang="en-US" sz="2574" spc="128">
                <a:solidFill>
                  <a:srgbClr val="0D1C38"/>
                </a:solidFill>
                <a:latin typeface="Assistant"/>
                <a:ea typeface="Assistant"/>
                <a:cs typeface="Assistant"/>
                <a:sym typeface="Assistant"/>
              </a:rPr>
              <a:t>They include metrics like mean, median, standard deviation, minimum, maximum, and quartiles, which give information of the distribution and spread of values.</a:t>
            </a:r>
          </a:p>
        </p:txBody>
      </p:sp>
      <p:sp>
        <p:nvSpPr>
          <p:cNvPr name="TextBox 10" id="10"/>
          <p:cNvSpPr txBox="true"/>
          <p:nvPr/>
        </p:nvSpPr>
        <p:spPr>
          <a:xfrm rot="0">
            <a:off x="2876593" y="1419225"/>
            <a:ext cx="12534814" cy="1127145"/>
          </a:xfrm>
          <a:prstGeom prst="rect">
            <a:avLst/>
          </a:prstGeom>
        </p:spPr>
        <p:txBody>
          <a:bodyPr anchor="t" rtlCol="false" tIns="0" lIns="0" bIns="0" rIns="0">
            <a:spAutoFit/>
          </a:bodyPr>
          <a:lstStyle/>
          <a:p>
            <a:pPr algn="ctr">
              <a:lnSpc>
                <a:spcPts val="7999"/>
              </a:lnSpc>
            </a:pPr>
            <a:r>
              <a:rPr lang="en-US" sz="9999">
                <a:solidFill>
                  <a:srgbClr val="0D1C38"/>
                </a:solidFill>
                <a:latin typeface="Roca One"/>
                <a:ea typeface="Roca One"/>
                <a:cs typeface="Roca One"/>
                <a:sym typeface="Roca One"/>
              </a:rPr>
              <a:t>Descriptive Analysis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15597" t="0" r="-15597" b="0"/>
            </a:stretch>
          </a:blipFill>
        </p:spPr>
      </p:sp>
      <p:grpSp>
        <p:nvGrpSpPr>
          <p:cNvPr name="Group 3" id="3"/>
          <p:cNvGrpSpPr/>
          <p:nvPr/>
        </p:nvGrpSpPr>
        <p:grpSpPr>
          <a:xfrm rot="0">
            <a:off x="646364" y="594544"/>
            <a:ext cx="16995272" cy="9097913"/>
            <a:chOff x="0" y="0"/>
            <a:chExt cx="4476121" cy="2396158"/>
          </a:xfrm>
        </p:grpSpPr>
        <p:sp>
          <p:nvSpPr>
            <p:cNvPr name="Freeform 4" id="4"/>
            <p:cNvSpPr/>
            <p:nvPr/>
          </p:nvSpPr>
          <p:spPr>
            <a:xfrm flipH="false" flipV="false" rot="0">
              <a:off x="0" y="0"/>
              <a:ext cx="4476121" cy="2396158"/>
            </a:xfrm>
            <a:custGeom>
              <a:avLst/>
              <a:gdLst/>
              <a:ahLst/>
              <a:cxnLst/>
              <a:rect r="r" b="b" t="t" l="l"/>
              <a:pathLst>
                <a:path h="2396158" w="4476121">
                  <a:moveTo>
                    <a:pt x="0" y="0"/>
                  </a:moveTo>
                  <a:lnTo>
                    <a:pt x="4476121" y="0"/>
                  </a:lnTo>
                  <a:lnTo>
                    <a:pt x="4476121" y="2396158"/>
                  </a:lnTo>
                  <a:lnTo>
                    <a:pt x="0" y="2396158"/>
                  </a:lnTo>
                  <a:close/>
                </a:path>
              </a:pathLst>
            </a:custGeom>
            <a:solidFill>
              <a:srgbClr val="FEFEFE"/>
            </a:solidFill>
          </p:spPr>
        </p:sp>
        <p:sp>
          <p:nvSpPr>
            <p:cNvPr name="TextBox 5" id="5"/>
            <p:cNvSpPr txBox="true"/>
            <p:nvPr/>
          </p:nvSpPr>
          <p:spPr>
            <a:xfrm>
              <a:off x="0" y="57150"/>
              <a:ext cx="4476121" cy="2339008"/>
            </a:xfrm>
            <a:prstGeom prst="rect">
              <a:avLst/>
            </a:prstGeom>
          </p:spPr>
          <p:txBody>
            <a:bodyPr anchor="ctr" rtlCol="false" tIns="50800" lIns="50800" bIns="50800" rIns="50800"/>
            <a:lstStyle/>
            <a:p>
              <a:pPr algn="ctr">
                <a:lnSpc>
                  <a:spcPts val="2481"/>
                </a:lnSpc>
              </a:pPr>
            </a:p>
          </p:txBody>
        </p:sp>
      </p:grpSp>
      <p:sp>
        <p:nvSpPr>
          <p:cNvPr name="Freeform 6" id="6"/>
          <p:cNvSpPr/>
          <p:nvPr/>
        </p:nvSpPr>
        <p:spPr>
          <a:xfrm flipH="true" flipV="true" rot="0">
            <a:off x="16310046" y="-2312817"/>
            <a:ext cx="8623491" cy="8750775"/>
          </a:xfrm>
          <a:custGeom>
            <a:avLst/>
            <a:gdLst/>
            <a:ahLst/>
            <a:cxnLst/>
            <a:rect r="r" b="b" t="t" l="l"/>
            <a:pathLst>
              <a:path h="8750775" w="8623491">
                <a:moveTo>
                  <a:pt x="8623491" y="8750775"/>
                </a:moveTo>
                <a:lnTo>
                  <a:pt x="0" y="8750775"/>
                </a:lnTo>
                <a:lnTo>
                  <a:pt x="0" y="0"/>
                </a:lnTo>
                <a:lnTo>
                  <a:pt x="8623491" y="0"/>
                </a:lnTo>
                <a:lnTo>
                  <a:pt x="8623491" y="8750775"/>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6630940" y="3864288"/>
            <a:ext cx="8623491" cy="8750775"/>
          </a:xfrm>
          <a:custGeom>
            <a:avLst/>
            <a:gdLst/>
            <a:ahLst/>
            <a:cxnLst/>
            <a:rect r="r" b="b" t="t" l="l"/>
            <a:pathLst>
              <a:path h="8750775" w="8623491">
                <a:moveTo>
                  <a:pt x="0" y="0"/>
                </a:moveTo>
                <a:lnTo>
                  <a:pt x="8623491" y="0"/>
                </a:lnTo>
                <a:lnTo>
                  <a:pt x="8623491" y="8750775"/>
                </a:lnTo>
                <a:lnTo>
                  <a:pt x="0" y="87507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2238098" y="2399285"/>
            <a:ext cx="13811804" cy="6859015"/>
          </a:xfrm>
          <a:prstGeom prst="rect">
            <a:avLst/>
          </a:prstGeom>
        </p:spPr>
        <p:txBody>
          <a:bodyPr anchor="t" rtlCol="false" tIns="0" lIns="0" bIns="0" rIns="0">
            <a:spAutoFit/>
          </a:bodyPr>
          <a:lstStyle/>
          <a:p>
            <a:pPr algn="l">
              <a:lnSpc>
                <a:spcPts val="4200"/>
              </a:lnSpc>
            </a:pPr>
            <a:r>
              <a:rPr lang="en-US" sz="2100" spc="105" b="true">
                <a:solidFill>
                  <a:srgbClr val="0D1C38"/>
                </a:solidFill>
                <a:latin typeface="Assistant Bold"/>
                <a:ea typeface="Assistant Bold"/>
                <a:cs typeface="Assistant Bold"/>
                <a:sym typeface="Assistant Bold"/>
              </a:rPr>
              <a:t>Importance of Data Visualization</a:t>
            </a:r>
          </a:p>
          <a:p>
            <a:pPr algn="l" marL="453446" indent="-226723" lvl="1">
              <a:lnSpc>
                <a:spcPts val="4200"/>
              </a:lnSpc>
              <a:buFont typeface="Arial"/>
              <a:buChar char="•"/>
            </a:pPr>
            <a:r>
              <a:rPr lang="en-US" sz="2100" spc="105">
                <a:solidFill>
                  <a:srgbClr val="0D1C38"/>
                </a:solidFill>
                <a:latin typeface="Assistant"/>
                <a:ea typeface="Assistant"/>
                <a:cs typeface="Assistant"/>
                <a:sym typeface="Assistant"/>
              </a:rPr>
              <a:t>Data visualization helps present complex data in a clear and visual way using charts, graphs, and maps.</a:t>
            </a:r>
          </a:p>
          <a:p>
            <a:pPr algn="l" marL="453446" indent="-226723" lvl="1">
              <a:lnSpc>
                <a:spcPts val="4200"/>
              </a:lnSpc>
              <a:buFont typeface="Arial"/>
              <a:buChar char="•"/>
            </a:pPr>
            <a:r>
              <a:rPr lang="en-US" sz="2100" spc="105">
                <a:solidFill>
                  <a:srgbClr val="0D1C38"/>
                </a:solidFill>
                <a:latin typeface="Assistant"/>
                <a:ea typeface="Assistant"/>
                <a:cs typeface="Assistant"/>
                <a:sym typeface="Assistant"/>
              </a:rPr>
              <a:t>It makes information easier to understand, highlights trends and patterns, and supports quick and effective decision-making.</a:t>
            </a:r>
          </a:p>
          <a:p>
            <a:pPr algn="l" marL="453446" indent="-226723" lvl="1">
              <a:lnSpc>
                <a:spcPts val="4200"/>
              </a:lnSpc>
              <a:buFont typeface="Arial"/>
              <a:buChar char="•"/>
            </a:pPr>
            <a:r>
              <a:rPr lang="en-US" sz="2100" spc="105">
                <a:solidFill>
                  <a:srgbClr val="0D1C38"/>
                </a:solidFill>
                <a:latin typeface="Assistant"/>
                <a:ea typeface="Assistant"/>
                <a:cs typeface="Assistant"/>
                <a:sym typeface="Assistant"/>
              </a:rPr>
              <a:t>It turns data into meaningful insights that anyone can understand easily.</a:t>
            </a:r>
          </a:p>
          <a:p>
            <a:pPr algn="l">
              <a:lnSpc>
                <a:spcPts val="4200"/>
              </a:lnSpc>
            </a:pPr>
          </a:p>
          <a:p>
            <a:pPr algn="l">
              <a:lnSpc>
                <a:spcPts val="4200"/>
              </a:lnSpc>
            </a:pPr>
            <a:r>
              <a:rPr lang="en-US" sz="2100" spc="105" b="true">
                <a:solidFill>
                  <a:srgbClr val="0D1C38"/>
                </a:solidFill>
                <a:latin typeface="Assistant Bold"/>
                <a:ea typeface="Assistant Bold"/>
                <a:cs typeface="Assistant Bold"/>
                <a:sym typeface="Assistant Bold"/>
              </a:rPr>
              <a:t>Types of Visualizations used :</a:t>
            </a:r>
          </a:p>
          <a:p>
            <a:pPr algn="l" marL="453446" indent="-226723" lvl="1">
              <a:lnSpc>
                <a:spcPts val="4200"/>
              </a:lnSpc>
              <a:buFont typeface="Arial"/>
              <a:buChar char="•"/>
            </a:pPr>
            <a:r>
              <a:rPr lang="en-US" sz="2100" spc="105">
                <a:solidFill>
                  <a:srgbClr val="0D1C38"/>
                </a:solidFill>
                <a:latin typeface="Assistant"/>
                <a:ea typeface="Assistant"/>
                <a:cs typeface="Assistant"/>
                <a:sym typeface="Assistant"/>
              </a:rPr>
              <a:t>Histplot</a:t>
            </a:r>
          </a:p>
          <a:p>
            <a:pPr algn="l" marL="453446" indent="-226723" lvl="1">
              <a:lnSpc>
                <a:spcPts val="4200"/>
              </a:lnSpc>
              <a:buFont typeface="Arial"/>
              <a:buChar char="•"/>
            </a:pPr>
            <a:r>
              <a:rPr lang="en-US" sz="2100" spc="105">
                <a:solidFill>
                  <a:srgbClr val="0D1C38"/>
                </a:solidFill>
                <a:latin typeface="Assistant"/>
                <a:ea typeface="Assistant"/>
                <a:cs typeface="Assistant"/>
                <a:sym typeface="Assistant"/>
              </a:rPr>
              <a:t>Countplot</a:t>
            </a:r>
          </a:p>
          <a:p>
            <a:pPr algn="l" marL="453446" indent="-226723" lvl="1">
              <a:lnSpc>
                <a:spcPts val="4200"/>
              </a:lnSpc>
              <a:buFont typeface="Arial"/>
              <a:buChar char="•"/>
            </a:pPr>
            <a:r>
              <a:rPr lang="en-US" sz="2100" spc="105">
                <a:solidFill>
                  <a:srgbClr val="0D1C38"/>
                </a:solidFill>
                <a:latin typeface="Assistant"/>
                <a:ea typeface="Assistant"/>
                <a:cs typeface="Assistant"/>
                <a:sym typeface="Assistant"/>
              </a:rPr>
              <a:t>Violinplot</a:t>
            </a:r>
          </a:p>
          <a:p>
            <a:pPr algn="l" marL="453446" indent="-226723" lvl="1">
              <a:lnSpc>
                <a:spcPts val="4200"/>
              </a:lnSpc>
              <a:buFont typeface="Arial"/>
              <a:buChar char="•"/>
            </a:pPr>
            <a:r>
              <a:rPr lang="en-US" sz="2100" spc="105">
                <a:solidFill>
                  <a:srgbClr val="0D1C38"/>
                </a:solidFill>
                <a:latin typeface="Assistant"/>
                <a:ea typeface="Assistant"/>
                <a:cs typeface="Assistant"/>
                <a:sym typeface="Assistant"/>
              </a:rPr>
              <a:t>Lineplot</a:t>
            </a:r>
          </a:p>
          <a:p>
            <a:pPr algn="l" marL="453446" indent="-226723" lvl="1">
              <a:lnSpc>
                <a:spcPts val="4200"/>
              </a:lnSpc>
              <a:buFont typeface="Arial"/>
              <a:buChar char="•"/>
            </a:pPr>
            <a:r>
              <a:rPr lang="en-US" sz="2100" spc="105">
                <a:solidFill>
                  <a:srgbClr val="0D1C38"/>
                </a:solidFill>
                <a:latin typeface="Assistant"/>
                <a:ea typeface="Assistant"/>
                <a:cs typeface="Assistant"/>
                <a:sym typeface="Assistant"/>
              </a:rPr>
              <a:t>Barplot</a:t>
            </a:r>
          </a:p>
          <a:p>
            <a:pPr algn="l" marL="453446" indent="-226723" lvl="1">
              <a:lnSpc>
                <a:spcPts val="4200"/>
              </a:lnSpc>
              <a:buFont typeface="Arial"/>
              <a:buChar char="•"/>
            </a:pPr>
            <a:r>
              <a:rPr lang="en-US" sz="2100" spc="105">
                <a:solidFill>
                  <a:srgbClr val="0D1C38"/>
                </a:solidFill>
                <a:latin typeface="Assistant"/>
                <a:ea typeface="Assistant"/>
                <a:cs typeface="Assistant"/>
                <a:sym typeface="Assistant"/>
              </a:rPr>
              <a:t>Correlation Heatmap</a:t>
            </a:r>
          </a:p>
        </p:txBody>
      </p:sp>
      <p:sp>
        <p:nvSpPr>
          <p:cNvPr name="TextBox 9" id="9"/>
          <p:cNvSpPr txBox="true"/>
          <p:nvPr/>
        </p:nvSpPr>
        <p:spPr>
          <a:xfrm rot="0">
            <a:off x="3893047" y="1381125"/>
            <a:ext cx="10501907" cy="1092227"/>
          </a:xfrm>
          <a:prstGeom prst="rect">
            <a:avLst/>
          </a:prstGeom>
        </p:spPr>
        <p:txBody>
          <a:bodyPr anchor="t" rtlCol="false" tIns="0" lIns="0" bIns="0" rIns="0">
            <a:spAutoFit/>
          </a:bodyPr>
          <a:lstStyle/>
          <a:p>
            <a:pPr algn="ctr">
              <a:lnSpc>
                <a:spcPts val="7600"/>
              </a:lnSpc>
            </a:pPr>
            <a:r>
              <a:rPr lang="en-US" sz="9500">
                <a:solidFill>
                  <a:srgbClr val="0D1C38"/>
                </a:solidFill>
                <a:latin typeface="Roca One"/>
                <a:ea typeface="Roca One"/>
                <a:cs typeface="Roca One"/>
                <a:sym typeface="Roca One"/>
              </a:rPr>
              <a:t>Data Visualization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15597" t="0" r="-15597" b="0"/>
            </a:stretch>
          </a:blipFill>
        </p:spPr>
      </p:sp>
      <p:grpSp>
        <p:nvGrpSpPr>
          <p:cNvPr name="Group 3" id="3"/>
          <p:cNvGrpSpPr/>
          <p:nvPr/>
        </p:nvGrpSpPr>
        <p:grpSpPr>
          <a:xfrm rot="0">
            <a:off x="646364" y="594544"/>
            <a:ext cx="16995272" cy="9097913"/>
            <a:chOff x="0" y="0"/>
            <a:chExt cx="4476121" cy="2396158"/>
          </a:xfrm>
        </p:grpSpPr>
        <p:sp>
          <p:nvSpPr>
            <p:cNvPr name="Freeform 4" id="4"/>
            <p:cNvSpPr/>
            <p:nvPr/>
          </p:nvSpPr>
          <p:spPr>
            <a:xfrm flipH="false" flipV="false" rot="0">
              <a:off x="0" y="0"/>
              <a:ext cx="4476121" cy="2396158"/>
            </a:xfrm>
            <a:custGeom>
              <a:avLst/>
              <a:gdLst/>
              <a:ahLst/>
              <a:cxnLst/>
              <a:rect r="r" b="b" t="t" l="l"/>
              <a:pathLst>
                <a:path h="2396158" w="4476121">
                  <a:moveTo>
                    <a:pt x="0" y="0"/>
                  </a:moveTo>
                  <a:lnTo>
                    <a:pt x="4476121" y="0"/>
                  </a:lnTo>
                  <a:lnTo>
                    <a:pt x="4476121" y="2396158"/>
                  </a:lnTo>
                  <a:lnTo>
                    <a:pt x="0" y="2396158"/>
                  </a:lnTo>
                  <a:close/>
                </a:path>
              </a:pathLst>
            </a:custGeom>
            <a:solidFill>
              <a:srgbClr val="FEFEFE"/>
            </a:solidFill>
          </p:spPr>
        </p:sp>
        <p:sp>
          <p:nvSpPr>
            <p:cNvPr name="TextBox 5" id="5"/>
            <p:cNvSpPr txBox="true"/>
            <p:nvPr/>
          </p:nvSpPr>
          <p:spPr>
            <a:xfrm>
              <a:off x="0" y="57150"/>
              <a:ext cx="4476121" cy="2339008"/>
            </a:xfrm>
            <a:prstGeom prst="rect">
              <a:avLst/>
            </a:prstGeom>
          </p:spPr>
          <p:txBody>
            <a:bodyPr anchor="ctr" rtlCol="false" tIns="50800" lIns="50800" bIns="50800" rIns="50800"/>
            <a:lstStyle/>
            <a:p>
              <a:pPr algn="ctr">
                <a:lnSpc>
                  <a:spcPts val="2481"/>
                </a:lnSpc>
              </a:pPr>
            </a:p>
          </p:txBody>
        </p:sp>
      </p:grpSp>
      <p:sp>
        <p:nvSpPr>
          <p:cNvPr name="Freeform 6" id="6"/>
          <p:cNvSpPr/>
          <p:nvPr/>
        </p:nvSpPr>
        <p:spPr>
          <a:xfrm flipH="true" flipV="true" rot="0">
            <a:off x="16310046" y="-2312817"/>
            <a:ext cx="8623491" cy="8750775"/>
          </a:xfrm>
          <a:custGeom>
            <a:avLst/>
            <a:gdLst/>
            <a:ahLst/>
            <a:cxnLst/>
            <a:rect r="r" b="b" t="t" l="l"/>
            <a:pathLst>
              <a:path h="8750775" w="8623491">
                <a:moveTo>
                  <a:pt x="8623491" y="8750775"/>
                </a:moveTo>
                <a:lnTo>
                  <a:pt x="0" y="8750775"/>
                </a:lnTo>
                <a:lnTo>
                  <a:pt x="0" y="0"/>
                </a:lnTo>
                <a:lnTo>
                  <a:pt x="8623491" y="0"/>
                </a:lnTo>
                <a:lnTo>
                  <a:pt x="8623491" y="8750775"/>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6630940" y="3864288"/>
            <a:ext cx="8623491" cy="8750775"/>
          </a:xfrm>
          <a:custGeom>
            <a:avLst/>
            <a:gdLst/>
            <a:ahLst/>
            <a:cxnLst/>
            <a:rect r="r" b="b" t="t" l="l"/>
            <a:pathLst>
              <a:path h="8750775" w="8623491">
                <a:moveTo>
                  <a:pt x="0" y="0"/>
                </a:moveTo>
                <a:lnTo>
                  <a:pt x="8623491" y="0"/>
                </a:lnTo>
                <a:lnTo>
                  <a:pt x="8623491" y="8750775"/>
                </a:lnTo>
                <a:lnTo>
                  <a:pt x="0" y="87507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992551" y="2640430"/>
            <a:ext cx="14401489" cy="6014776"/>
          </a:xfrm>
          <a:prstGeom prst="rect">
            <a:avLst/>
          </a:prstGeom>
        </p:spPr>
        <p:txBody>
          <a:bodyPr anchor="t" rtlCol="false" tIns="0" lIns="0" bIns="0" rIns="0">
            <a:spAutoFit/>
          </a:bodyPr>
          <a:lstStyle/>
          <a:p>
            <a:pPr algn="l" marL="496990" indent="-248495" lvl="1">
              <a:lnSpc>
                <a:spcPts val="4603"/>
              </a:lnSpc>
              <a:buFont typeface="Arial"/>
              <a:buChar char="•"/>
            </a:pPr>
            <a:r>
              <a:rPr lang="en-US" sz="2301" spc="115">
                <a:solidFill>
                  <a:srgbClr val="0D1C38"/>
                </a:solidFill>
                <a:latin typeface="Assistant"/>
                <a:ea typeface="Assistant"/>
                <a:cs typeface="Assistant"/>
                <a:sym typeface="Assistant"/>
              </a:rPr>
              <a:t>Univariate analysis studies one variable at a time to understand its distribution and key statistics like mean, median, and range.</a:t>
            </a:r>
          </a:p>
          <a:p>
            <a:pPr algn="l" marL="496990" indent="-248495" lvl="1">
              <a:lnSpc>
                <a:spcPts val="4603"/>
              </a:lnSpc>
              <a:buFont typeface="Arial"/>
              <a:buChar char="•"/>
            </a:pPr>
            <a:r>
              <a:rPr lang="en-US" sz="2301" spc="115">
                <a:solidFill>
                  <a:srgbClr val="0D1C38"/>
                </a:solidFill>
                <a:latin typeface="Assistant"/>
                <a:ea typeface="Assistant"/>
                <a:cs typeface="Assistant"/>
                <a:sym typeface="Assistant"/>
              </a:rPr>
              <a:t>It provides a simple yet powerful way to understand each variable’s characteristics before deeper analysis.</a:t>
            </a:r>
          </a:p>
          <a:p>
            <a:pPr algn="l">
              <a:lnSpc>
                <a:spcPts val="4603"/>
              </a:lnSpc>
            </a:pPr>
          </a:p>
          <a:p>
            <a:pPr algn="l">
              <a:lnSpc>
                <a:spcPts val="5175"/>
              </a:lnSpc>
            </a:pPr>
            <a:r>
              <a:rPr lang="en-US" sz="2587" spc="129" b="true">
                <a:solidFill>
                  <a:srgbClr val="0D1C38"/>
                </a:solidFill>
                <a:latin typeface="Assistant Bold"/>
                <a:ea typeface="Assistant Bold"/>
                <a:cs typeface="Assistant Bold"/>
                <a:sym typeface="Assistant Bold"/>
              </a:rPr>
              <a:t>Type of Visualizations used :</a:t>
            </a:r>
          </a:p>
          <a:p>
            <a:pPr algn="l" marL="537121" indent="-268561" lvl="1">
              <a:lnSpc>
                <a:spcPts val="4975"/>
              </a:lnSpc>
              <a:buFont typeface="Arial"/>
              <a:buChar char="•"/>
            </a:pPr>
            <a:r>
              <a:rPr lang="en-US" sz="2487" spc="124">
                <a:solidFill>
                  <a:srgbClr val="0D1C38"/>
                </a:solidFill>
                <a:latin typeface="Assistant"/>
                <a:ea typeface="Assistant"/>
                <a:cs typeface="Assistant"/>
                <a:sym typeface="Assistant"/>
              </a:rPr>
              <a:t>Histplot for SCORE </a:t>
            </a:r>
            <a:r>
              <a:rPr lang="en-US" sz="2487" spc="124">
                <a:solidFill>
                  <a:srgbClr val="0D1C38"/>
                </a:solidFill>
                <a:latin typeface="Assistant"/>
                <a:ea typeface="Assistant"/>
                <a:cs typeface="Assistant"/>
                <a:sym typeface="Assistant"/>
              </a:rPr>
              <a:t>Distribution to show how restaurant inspection scores vary, highlighting both average performers and outliers.</a:t>
            </a:r>
          </a:p>
          <a:p>
            <a:pPr algn="l" marL="537121" indent="-268561" lvl="1">
              <a:lnSpc>
                <a:spcPts val="4975"/>
              </a:lnSpc>
              <a:buFont typeface="Arial"/>
              <a:buChar char="•"/>
            </a:pPr>
            <a:r>
              <a:rPr lang="en-US" sz="2487" spc="124">
                <a:solidFill>
                  <a:srgbClr val="0D1C38"/>
                </a:solidFill>
                <a:latin typeface="Assistant"/>
                <a:ea typeface="Assistant"/>
                <a:cs typeface="Assistant"/>
                <a:sym typeface="Assistant"/>
              </a:rPr>
              <a:t>Countplot for Analzing Geographical trends by counting how many inspections occurred in each borough (BORO).</a:t>
            </a:r>
          </a:p>
        </p:txBody>
      </p:sp>
      <p:sp>
        <p:nvSpPr>
          <p:cNvPr name="TextBox 9" id="9"/>
          <p:cNvSpPr txBox="true"/>
          <p:nvPr/>
        </p:nvSpPr>
        <p:spPr>
          <a:xfrm rot="0">
            <a:off x="3209968" y="1694260"/>
            <a:ext cx="11868064" cy="1127145"/>
          </a:xfrm>
          <a:prstGeom prst="rect">
            <a:avLst/>
          </a:prstGeom>
        </p:spPr>
        <p:txBody>
          <a:bodyPr anchor="t" rtlCol="false" tIns="0" lIns="0" bIns="0" rIns="0">
            <a:spAutoFit/>
          </a:bodyPr>
          <a:lstStyle/>
          <a:p>
            <a:pPr algn="ctr">
              <a:lnSpc>
                <a:spcPts val="7999"/>
              </a:lnSpc>
            </a:pPr>
            <a:r>
              <a:rPr lang="en-US" sz="9999">
                <a:solidFill>
                  <a:srgbClr val="0D1C38"/>
                </a:solidFill>
                <a:latin typeface="Roca One"/>
                <a:ea typeface="Roca One"/>
                <a:cs typeface="Roca One"/>
                <a:sym typeface="Roca One"/>
              </a:rPr>
              <a:t>Univariate Analysis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15597" t="0" r="-15597" b="0"/>
            </a:stretch>
          </a:blipFill>
        </p:spPr>
      </p:sp>
      <p:grpSp>
        <p:nvGrpSpPr>
          <p:cNvPr name="Group 3" id="3"/>
          <p:cNvGrpSpPr/>
          <p:nvPr/>
        </p:nvGrpSpPr>
        <p:grpSpPr>
          <a:xfrm rot="0">
            <a:off x="646364" y="594544"/>
            <a:ext cx="16995272" cy="9097913"/>
            <a:chOff x="0" y="0"/>
            <a:chExt cx="4476121" cy="2396158"/>
          </a:xfrm>
        </p:grpSpPr>
        <p:sp>
          <p:nvSpPr>
            <p:cNvPr name="Freeform 4" id="4"/>
            <p:cNvSpPr/>
            <p:nvPr/>
          </p:nvSpPr>
          <p:spPr>
            <a:xfrm flipH="false" flipV="false" rot="0">
              <a:off x="0" y="0"/>
              <a:ext cx="4476121" cy="2396158"/>
            </a:xfrm>
            <a:custGeom>
              <a:avLst/>
              <a:gdLst/>
              <a:ahLst/>
              <a:cxnLst/>
              <a:rect r="r" b="b" t="t" l="l"/>
              <a:pathLst>
                <a:path h="2396158" w="4476121">
                  <a:moveTo>
                    <a:pt x="0" y="0"/>
                  </a:moveTo>
                  <a:lnTo>
                    <a:pt x="4476121" y="0"/>
                  </a:lnTo>
                  <a:lnTo>
                    <a:pt x="4476121" y="2396158"/>
                  </a:lnTo>
                  <a:lnTo>
                    <a:pt x="0" y="2396158"/>
                  </a:lnTo>
                  <a:close/>
                </a:path>
              </a:pathLst>
            </a:custGeom>
            <a:solidFill>
              <a:srgbClr val="FEFEFE"/>
            </a:solidFill>
          </p:spPr>
        </p:sp>
        <p:sp>
          <p:nvSpPr>
            <p:cNvPr name="TextBox 5" id="5"/>
            <p:cNvSpPr txBox="true"/>
            <p:nvPr/>
          </p:nvSpPr>
          <p:spPr>
            <a:xfrm>
              <a:off x="0" y="57150"/>
              <a:ext cx="4476121" cy="2339008"/>
            </a:xfrm>
            <a:prstGeom prst="rect">
              <a:avLst/>
            </a:prstGeom>
          </p:spPr>
          <p:txBody>
            <a:bodyPr anchor="ctr" rtlCol="false" tIns="50800" lIns="50800" bIns="50800" rIns="50800"/>
            <a:lstStyle/>
            <a:p>
              <a:pPr algn="ctr">
                <a:lnSpc>
                  <a:spcPts val="2481"/>
                </a:lnSpc>
              </a:pPr>
            </a:p>
          </p:txBody>
        </p:sp>
      </p:grpSp>
      <p:sp>
        <p:nvSpPr>
          <p:cNvPr name="Freeform 6" id="6"/>
          <p:cNvSpPr/>
          <p:nvPr/>
        </p:nvSpPr>
        <p:spPr>
          <a:xfrm flipH="true" flipV="true" rot="0">
            <a:off x="16310046" y="-2312817"/>
            <a:ext cx="8623491" cy="8750775"/>
          </a:xfrm>
          <a:custGeom>
            <a:avLst/>
            <a:gdLst/>
            <a:ahLst/>
            <a:cxnLst/>
            <a:rect r="r" b="b" t="t" l="l"/>
            <a:pathLst>
              <a:path h="8750775" w="8623491">
                <a:moveTo>
                  <a:pt x="8623491" y="8750775"/>
                </a:moveTo>
                <a:lnTo>
                  <a:pt x="0" y="8750775"/>
                </a:lnTo>
                <a:lnTo>
                  <a:pt x="0" y="0"/>
                </a:lnTo>
                <a:lnTo>
                  <a:pt x="8623491" y="0"/>
                </a:lnTo>
                <a:lnTo>
                  <a:pt x="8623491" y="8750775"/>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6630940" y="3864288"/>
            <a:ext cx="8623491" cy="8750775"/>
          </a:xfrm>
          <a:custGeom>
            <a:avLst/>
            <a:gdLst/>
            <a:ahLst/>
            <a:cxnLst/>
            <a:rect r="r" b="b" t="t" l="l"/>
            <a:pathLst>
              <a:path h="8750775" w="8623491">
                <a:moveTo>
                  <a:pt x="0" y="0"/>
                </a:moveTo>
                <a:lnTo>
                  <a:pt x="8623491" y="0"/>
                </a:lnTo>
                <a:lnTo>
                  <a:pt x="8623491" y="8750775"/>
                </a:lnTo>
                <a:lnTo>
                  <a:pt x="0" y="87507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992551" y="3077288"/>
            <a:ext cx="14485591" cy="5015471"/>
          </a:xfrm>
          <a:prstGeom prst="rect">
            <a:avLst/>
          </a:prstGeom>
        </p:spPr>
        <p:txBody>
          <a:bodyPr anchor="t" rtlCol="false" tIns="0" lIns="0" bIns="0" rIns="0">
            <a:spAutoFit/>
          </a:bodyPr>
          <a:lstStyle/>
          <a:p>
            <a:pPr algn="l" marL="514539" indent="-257270" lvl="1">
              <a:lnSpc>
                <a:spcPts val="4766"/>
              </a:lnSpc>
              <a:buFont typeface="Arial"/>
              <a:buChar char="•"/>
            </a:pPr>
            <a:r>
              <a:rPr lang="en-US" sz="2383" spc="119">
                <a:solidFill>
                  <a:srgbClr val="0D1C38"/>
                </a:solidFill>
                <a:latin typeface="Assistant"/>
                <a:ea typeface="Assistant"/>
                <a:cs typeface="Assistant"/>
                <a:sym typeface="Assistant"/>
              </a:rPr>
              <a:t>Bivariate analysis is the study of two variables to understand the relationship between them.</a:t>
            </a:r>
          </a:p>
          <a:p>
            <a:pPr algn="l" marL="514539" indent="-257270" lvl="1">
              <a:lnSpc>
                <a:spcPts val="4766"/>
              </a:lnSpc>
              <a:buFont typeface="Arial"/>
              <a:buChar char="•"/>
            </a:pPr>
            <a:r>
              <a:rPr lang="en-US" sz="2383" spc="119">
                <a:solidFill>
                  <a:srgbClr val="0D1C38"/>
                </a:solidFill>
                <a:latin typeface="Assistant"/>
                <a:ea typeface="Assistant"/>
                <a:cs typeface="Assistant"/>
                <a:sym typeface="Assistant"/>
              </a:rPr>
              <a:t>It helps determine how one variable influences or relates to another</a:t>
            </a:r>
          </a:p>
          <a:p>
            <a:pPr algn="l">
              <a:lnSpc>
                <a:spcPts val="5166"/>
              </a:lnSpc>
            </a:pPr>
          </a:p>
          <a:p>
            <a:pPr algn="l">
              <a:lnSpc>
                <a:spcPts val="5166"/>
              </a:lnSpc>
            </a:pPr>
            <a:r>
              <a:rPr lang="en-US" sz="2583" spc="129" b="true">
                <a:solidFill>
                  <a:srgbClr val="0D1C38"/>
                </a:solidFill>
                <a:latin typeface="Assistant Bold"/>
                <a:ea typeface="Assistant Bold"/>
                <a:cs typeface="Assistant Bold"/>
                <a:sym typeface="Assistant Bold"/>
              </a:rPr>
              <a:t>Types of Visualizations used : </a:t>
            </a:r>
          </a:p>
          <a:p>
            <a:pPr algn="l" marL="554379" indent="-277190" lvl="1">
              <a:lnSpc>
                <a:spcPts val="5135"/>
              </a:lnSpc>
              <a:buFont typeface="Arial"/>
              <a:buChar char="•"/>
            </a:pPr>
            <a:r>
              <a:rPr lang="en-US" sz="2567" spc="128">
                <a:solidFill>
                  <a:srgbClr val="0D1C38"/>
                </a:solidFill>
                <a:latin typeface="Assistant"/>
                <a:ea typeface="Assistant"/>
                <a:cs typeface="Assistant"/>
                <a:sym typeface="Assistant"/>
              </a:rPr>
              <a:t>The violin plot of SCORE by GRADE shows patterns in inspection scores, highlights high and low performing restaurants, and reveals trends across grades.</a:t>
            </a:r>
          </a:p>
          <a:p>
            <a:pPr algn="l" marL="554379" indent="-277190" lvl="1">
              <a:lnSpc>
                <a:spcPts val="5135"/>
              </a:lnSpc>
              <a:buFont typeface="Arial"/>
              <a:buChar char="•"/>
            </a:pPr>
            <a:r>
              <a:rPr lang="en-US" sz="2567" spc="128">
                <a:solidFill>
                  <a:srgbClr val="0D1C38"/>
                </a:solidFill>
                <a:latin typeface="Assistant"/>
                <a:ea typeface="Assistant"/>
                <a:cs typeface="Assistant"/>
                <a:sym typeface="Assistant"/>
              </a:rPr>
              <a:t>The line plot of SCORE &amp; INSPECTION DATE shows time-Based Trend by how the average score changes over time.</a:t>
            </a:r>
          </a:p>
        </p:txBody>
      </p:sp>
      <p:sp>
        <p:nvSpPr>
          <p:cNvPr name="TextBox 9" id="9"/>
          <p:cNvSpPr txBox="true"/>
          <p:nvPr/>
        </p:nvSpPr>
        <p:spPr>
          <a:xfrm rot="0">
            <a:off x="3209968" y="1694260"/>
            <a:ext cx="11868064" cy="1127145"/>
          </a:xfrm>
          <a:prstGeom prst="rect">
            <a:avLst/>
          </a:prstGeom>
        </p:spPr>
        <p:txBody>
          <a:bodyPr anchor="t" rtlCol="false" tIns="0" lIns="0" bIns="0" rIns="0">
            <a:spAutoFit/>
          </a:bodyPr>
          <a:lstStyle/>
          <a:p>
            <a:pPr algn="ctr">
              <a:lnSpc>
                <a:spcPts val="7999"/>
              </a:lnSpc>
            </a:pPr>
            <a:r>
              <a:rPr lang="en-US" sz="9999">
                <a:solidFill>
                  <a:srgbClr val="0D1C38"/>
                </a:solidFill>
                <a:latin typeface="Roca One"/>
                <a:ea typeface="Roca One"/>
                <a:cs typeface="Roca One"/>
                <a:sym typeface="Roca One"/>
              </a:rPr>
              <a:t>Bivariate Analysis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15597" t="0" r="-15597" b="0"/>
            </a:stretch>
          </a:blipFill>
        </p:spPr>
      </p:sp>
      <p:grpSp>
        <p:nvGrpSpPr>
          <p:cNvPr name="Group 3" id="3"/>
          <p:cNvGrpSpPr/>
          <p:nvPr/>
        </p:nvGrpSpPr>
        <p:grpSpPr>
          <a:xfrm rot="0">
            <a:off x="646364" y="594544"/>
            <a:ext cx="16995272" cy="9097913"/>
            <a:chOff x="0" y="0"/>
            <a:chExt cx="4476121" cy="2396158"/>
          </a:xfrm>
        </p:grpSpPr>
        <p:sp>
          <p:nvSpPr>
            <p:cNvPr name="Freeform 4" id="4"/>
            <p:cNvSpPr/>
            <p:nvPr/>
          </p:nvSpPr>
          <p:spPr>
            <a:xfrm flipH="false" flipV="false" rot="0">
              <a:off x="0" y="0"/>
              <a:ext cx="4476121" cy="2396158"/>
            </a:xfrm>
            <a:custGeom>
              <a:avLst/>
              <a:gdLst/>
              <a:ahLst/>
              <a:cxnLst/>
              <a:rect r="r" b="b" t="t" l="l"/>
              <a:pathLst>
                <a:path h="2396158" w="4476121">
                  <a:moveTo>
                    <a:pt x="0" y="0"/>
                  </a:moveTo>
                  <a:lnTo>
                    <a:pt x="4476121" y="0"/>
                  </a:lnTo>
                  <a:lnTo>
                    <a:pt x="4476121" y="2396158"/>
                  </a:lnTo>
                  <a:lnTo>
                    <a:pt x="0" y="2396158"/>
                  </a:lnTo>
                  <a:close/>
                </a:path>
              </a:pathLst>
            </a:custGeom>
            <a:solidFill>
              <a:srgbClr val="FEFEFE"/>
            </a:solidFill>
          </p:spPr>
        </p:sp>
        <p:sp>
          <p:nvSpPr>
            <p:cNvPr name="TextBox 5" id="5"/>
            <p:cNvSpPr txBox="true"/>
            <p:nvPr/>
          </p:nvSpPr>
          <p:spPr>
            <a:xfrm>
              <a:off x="0" y="57150"/>
              <a:ext cx="4476121" cy="2339008"/>
            </a:xfrm>
            <a:prstGeom prst="rect">
              <a:avLst/>
            </a:prstGeom>
          </p:spPr>
          <p:txBody>
            <a:bodyPr anchor="ctr" rtlCol="false" tIns="50800" lIns="50800" bIns="50800" rIns="50800"/>
            <a:lstStyle/>
            <a:p>
              <a:pPr algn="ctr">
                <a:lnSpc>
                  <a:spcPts val="2481"/>
                </a:lnSpc>
              </a:pPr>
            </a:p>
          </p:txBody>
        </p:sp>
      </p:grpSp>
      <p:sp>
        <p:nvSpPr>
          <p:cNvPr name="Freeform 6" id="6"/>
          <p:cNvSpPr/>
          <p:nvPr/>
        </p:nvSpPr>
        <p:spPr>
          <a:xfrm flipH="true" flipV="true" rot="0">
            <a:off x="16310046" y="-2312817"/>
            <a:ext cx="8623491" cy="8750775"/>
          </a:xfrm>
          <a:custGeom>
            <a:avLst/>
            <a:gdLst/>
            <a:ahLst/>
            <a:cxnLst/>
            <a:rect r="r" b="b" t="t" l="l"/>
            <a:pathLst>
              <a:path h="8750775" w="8623491">
                <a:moveTo>
                  <a:pt x="8623491" y="8750775"/>
                </a:moveTo>
                <a:lnTo>
                  <a:pt x="0" y="8750775"/>
                </a:lnTo>
                <a:lnTo>
                  <a:pt x="0" y="0"/>
                </a:lnTo>
                <a:lnTo>
                  <a:pt x="8623491" y="0"/>
                </a:lnTo>
                <a:lnTo>
                  <a:pt x="8623491" y="8750775"/>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6630940" y="3864288"/>
            <a:ext cx="8623491" cy="8750775"/>
          </a:xfrm>
          <a:custGeom>
            <a:avLst/>
            <a:gdLst/>
            <a:ahLst/>
            <a:cxnLst/>
            <a:rect r="r" b="b" t="t" l="l"/>
            <a:pathLst>
              <a:path h="8750775" w="8623491">
                <a:moveTo>
                  <a:pt x="0" y="0"/>
                </a:moveTo>
                <a:lnTo>
                  <a:pt x="8623491" y="0"/>
                </a:lnTo>
                <a:lnTo>
                  <a:pt x="8623491" y="8750775"/>
                </a:lnTo>
                <a:lnTo>
                  <a:pt x="0" y="87507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2099322" y="2789631"/>
            <a:ext cx="14210724" cy="5450045"/>
          </a:xfrm>
          <a:prstGeom prst="rect">
            <a:avLst/>
          </a:prstGeom>
        </p:spPr>
        <p:txBody>
          <a:bodyPr anchor="t" rtlCol="false" tIns="0" lIns="0" bIns="0" rIns="0">
            <a:spAutoFit/>
          </a:bodyPr>
          <a:lstStyle/>
          <a:p>
            <a:pPr algn="l" marL="525033" indent="-262517" lvl="1">
              <a:lnSpc>
                <a:spcPts val="4863"/>
              </a:lnSpc>
              <a:buFont typeface="Arial"/>
              <a:buChar char="•"/>
            </a:pPr>
            <a:r>
              <a:rPr lang="en-US" sz="2431" spc="121">
                <a:solidFill>
                  <a:srgbClr val="0D1C38"/>
                </a:solidFill>
                <a:latin typeface="Assistant"/>
                <a:ea typeface="Assistant"/>
                <a:cs typeface="Assistant"/>
                <a:sym typeface="Assistant"/>
              </a:rPr>
              <a:t>Multivariate analysis examines three or more variables simultaneously to understand complex relationships among them.</a:t>
            </a:r>
          </a:p>
          <a:p>
            <a:pPr algn="l" marL="525033" indent="-262517" lvl="1">
              <a:lnSpc>
                <a:spcPts val="4863"/>
              </a:lnSpc>
              <a:buFont typeface="Arial"/>
              <a:buChar char="•"/>
            </a:pPr>
            <a:r>
              <a:rPr lang="en-US" sz="2431" spc="121">
                <a:solidFill>
                  <a:srgbClr val="0D1C38"/>
                </a:solidFill>
                <a:latin typeface="Assistant"/>
                <a:ea typeface="Assistant"/>
                <a:cs typeface="Assistant"/>
                <a:sym typeface="Assistant"/>
              </a:rPr>
              <a:t>It helps identify patterns, interactions, and key factors influencing outcomes</a:t>
            </a:r>
          </a:p>
          <a:p>
            <a:pPr algn="l">
              <a:lnSpc>
                <a:spcPts val="6331"/>
              </a:lnSpc>
            </a:pPr>
          </a:p>
          <a:p>
            <a:pPr algn="l">
              <a:lnSpc>
                <a:spcPts val="6331"/>
              </a:lnSpc>
            </a:pPr>
            <a:r>
              <a:rPr lang="en-US" sz="3165" spc="158" b="true">
                <a:solidFill>
                  <a:srgbClr val="0D1C38"/>
                </a:solidFill>
                <a:latin typeface="Assistant Bold"/>
                <a:ea typeface="Assistant Bold"/>
                <a:cs typeface="Assistant Bold"/>
                <a:sym typeface="Assistant Bold"/>
              </a:rPr>
              <a:t>Types of Visualizations used : </a:t>
            </a:r>
          </a:p>
          <a:p>
            <a:pPr algn="l" marL="588825" indent="-294412" lvl="1">
              <a:lnSpc>
                <a:spcPts val="5454"/>
              </a:lnSpc>
              <a:buFont typeface="Arial"/>
              <a:buChar char="•"/>
            </a:pPr>
            <a:r>
              <a:rPr lang="en-US" sz="2727" spc="136">
                <a:solidFill>
                  <a:srgbClr val="0D1C38"/>
                </a:solidFill>
                <a:latin typeface="Assistant"/>
                <a:ea typeface="Assistant"/>
                <a:cs typeface="Assistant"/>
                <a:sym typeface="Assistant"/>
              </a:rPr>
              <a:t>Barplot to analyze patterns in inspection scores across grades , identifying areas for improvement and trends in restaurant performance (SCORE by GRADE &amp; ACTION).</a:t>
            </a:r>
          </a:p>
          <a:p>
            <a:pPr algn="l" marL="588825" indent="-294412" lvl="1">
              <a:lnSpc>
                <a:spcPts val="5454"/>
              </a:lnSpc>
              <a:buFont typeface="Arial"/>
              <a:buChar char="•"/>
            </a:pPr>
            <a:r>
              <a:rPr lang="en-US" sz="2727" spc="136">
                <a:solidFill>
                  <a:srgbClr val="0D1C38"/>
                </a:solidFill>
                <a:latin typeface="Assistant"/>
                <a:ea typeface="Assistant"/>
                <a:cs typeface="Assistant"/>
                <a:sym typeface="Assistant"/>
              </a:rPr>
              <a:t>Correlation Heatmap to analyze the violations based on the inspection SCORE.</a:t>
            </a:r>
          </a:p>
        </p:txBody>
      </p:sp>
      <p:sp>
        <p:nvSpPr>
          <p:cNvPr name="TextBox 9" id="9"/>
          <p:cNvSpPr txBox="true"/>
          <p:nvPr/>
        </p:nvSpPr>
        <p:spPr>
          <a:xfrm rot="0">
            <a:off x="2695618" y="1419225"/>
            <a:ext cx="12896764" cy="1127145"/>
          </a:xfrm>
          <a:prstGeom prst="rect">
            <a:avLst/>
          </a:prstGeom>
        </p:spPr>
        <p:txBody>
          <a:bodyPr anchor="t" rtlCol="false" tIns="0" lIns="0" bIns="0" rIns="0">
            <a:spAutoFit/>
          </a:bodyPr>
          <a:lstStyle/>
          <a:p>
            <a:pPr algn="ctr">
              <a:lnSpc>
                <a:spcPts val="7999"/>
              </a:lnSpc>
            </a:pPr>
            <a:r>
              <a:rPr lang="en-US" sz="9999">
                <a:solidFill>
                  <a:srgbClr val="0D1C38"/>
                </a:solidFill>
                <a:latin typeface="Roca One"/>
                <a:ea typeface="Roca One"/>
                <a:cs typeface="Roca One"/>
                <a:sym typeface="Roca One"/>
              </a:rPr>
              <a:t>Multivariate Analysis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15597" t="0" r="-15597" b="0"/>
            </a:stretch>
          </a:blipFill>
        </p:spPr>
      </p:sp>
      <p:grpSp>
        <p:nvGrpSpPr>
          <p:cNvPr name="Group 3" id="3"/>
          <p:cNvGrpSpPr/>
          <p:nvPr/>
        </p:nvGrpSpPr>
        <p:grpSpPr>
          <a:xfrm rot="0">
            <a:off x="646364" y="594544"/>
            <a:ext cx="16995272" cy="9097913"/>
            <a:chOff x="0" y="0"/>
            <a:chExt cx="4476121" cy="2396158"/>
          </a:xfrm>
        </p:grpSpPr>
        <p:sp>
          <p:nvSpPr>
            <p:cNvPr name="Freeform 4" id="4"/>
            <p:cNvSpPr/>
            <p:nvPr/>
          </p:nvSpPr>
          <p:spPr>
            <a:xfrm flipH="false" flipV="false" rot="0">
              <a:off x="0" y="0"/>
              <a:ext cx="4476121" cy="2396158"/>
            </a:xfrm>
            <a:custGeom>
              <a:avLst/>
              <a:gdLst/>
              <a:ahLst/>
              <a:cxnLst/>
              <a:rect r="r" b="b" t="t" l="l"/>
              <a:pathLst>
                <a:path h="2396158" w="4476121">
                  <a:moveTo>
                    <a:pt x="0" y="0"/>
                  </a:moveTo>
                  <a:lnTo>
                    <a:pt x="4476121" y="0"/>
                  </a:lnTo>
                  <a:lnTo>
                    <a:pt x="4476121" y="2396158"/>
                  </a:lnTo>
                  <a:lnTo>
                    <a:pt x="0" y="2396158"/>
                  </a:lnTo>
                  <a:close/>
                </a:path>
              </a:pathLst>
            </a:custGeom>
            <a:solidFill>
              <a:srgbClr val="FEFEFE"/>
            </a:solidFill>
          </p:spPr>
        </p:sp>
        <p:sp>
          <p:nvSpPr>
            <p:cNvPr name="TextBox 5" id="5"/>
            <p:cNvSpPr txBox="true"/>
            <p:nvPr/>
          </p:nvSpPr>
          <p:spPr>
            <a:xfrm>
              <a:off x="0" y="57150"/>
              <a:ext cx="4476121" cy="2339008"/>
            </a:xfrm>
            <a:prstGeom prst="rect">
              <a:avLst/>
            </a:prstGeom>
          </p:spPr>
          <p:txBody>
            <a:bodyPr anchor="ctr" rtlCol="false" tIns="50800" lIns="50800" bIns="50800" rIns="50800"/>
            <a:lstStyle/>
            <a:p>
              <a:pPr algn="ctr">
                <a:lnSpc>
                  <a:spcPts val="2481"/>
                </a:lnSpc>
              </a:pPr>
            </a:p>
          </p:txBody>
        </p:sp>
      </p:grpSp>
      <p:sp>
        <p:nvSpPr>
          <p:cNvPr name="Freeform 6" id="6"/>
          <p:cNvSpPr/>
          <p:nvPr/>
        </p:nvSpPr>
        <p:spPr>
          <a:xfrm flipH="true" flipV="true" rot="0">
            <a:off x="16310046" y="-2312817"/>
            <a:ext cx="8623491" cy="8750775"/>
          </a:xfrm>
          <a:custGeom>
            <a:avLst/>
            <a:gdLst/>
            <a:ahLst/>
            <a:cxnLst/>
            <a:rect r="r" b="b" t="t" l="l"/>
            <a:pathLst>
              <a:path h="8750775" w="8623491">
                <a:moveTo>
                  <a:pt x="8623491" y="8750775"/>
                </a:moveTo>
                <a:lnTo>
                  <a:pt x="0" y="8750775"/>
                </a:lnTo>
                <a:lnTo>
                  <a:pt x="0" y="0"/>
                </a:lnTo>
                <a:lnTo>
                  <a:pt x="8623491" y="0"/>
                </a:lnTo>
                <a:lnTo>
                  <a:pt x="8623491" y="8750775"/>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6630940" y="3864288"/>
            <a:ext cx="8623491" cy="8750775"/>
          </a:xfrm>
          <a:custGeom>
            <a:avLst/>
            <a:gdLst/>
            <a:ahLst/>
            <a:cxnLst/>
            <a:rect r="r" b="b" t="t" l="l"/>
            <a:pathLst>
              <a:path h="8750775" w="8623491">
                <a:moveTo>
                  <a:pt x="0" y="0"/>
                </a:moveTo>
                <a:lnTo>
                  <a:pt x="8623491" y="0"/>
                </a:lnTo>
                <a:lnTo>
                  <a:pt x="8623491" y="8750775"/>
                </a:lnTo>
                <a:lnTo>
                  <a:pt x="0" y="87507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2716906" y="6733238"/>
            <a:ext cx="11317663" cy="2682186"/>
          </a:xfrm>
          <a:prstGeom prst="rect">
            <a:avLst/>
          </a:prstGeom>
        </p:spPr>
        <p:txBody>
          <a:bodyPr anchor="t" rtlCol="false" tIns="0" lIns="0" bIns="0" rIns="0">
            <a:spAutoFit/>
          </a:bodyPr>
          <a:lstStyle/>
          <a:p>
            <a:pPr algn="l" marL="472274" indent="-236137" lvl="1">
              <a:lnSpc>
                <a:spcPts val="4374"/>
              </a:lnSpc>
              <a:buFont typeface="Arial"/>
              <a:buChar char="•"/>
            </a:pPr>
            <a:r>
              <a:rPr lang="en-US" sz="2187" spc="109">
                <a:solidFill>
                  <a:srgbClr val="0D1C38"/>
                </a:solidFill>
                <a:latin typeface="Assistant"/>
                <a:ea typeface="Assistant"/>
                <a:cs typeface="Assistant"/>
                <a:sym typeface="Assistant"/>
              </a:rPr>
              <a:t>Strengthen hygiene and sanitation practices in low-scoring restaurants.</a:t>
            </a:r>
          </a:p>
          <a:p>
            <a:pPr algn="l" marL="472274" indent="-236137" lvl="1">
              <a:lnSpc>
                <a:spcPts val="4374"/>
              </a:lnSpc>
              <a:buFont typeface="Arial"/>
              <a:buChar char="•"/>
            </a:pPr>
            <a:r>
              <a:rPr lang="en-US" sz="2187" spc="109">
                <a:solidFill>
                  <a:srgbClr val="0D1C38"/>
                </a:solidFill>
                <a:latin typeface="Assistant"/>
                <a:ea typeface="Assistant"/>
                <a:cs typeface="Assistant"/>
                <a:sym typeface="Assistant"/>
              </a:rPr>
              <a:t>Increase inspection frequency for high-risk areas.</a:t>
            </a:r>
          </a:p>
          <a:p>
            <a:pPr algn="l" marL="472274" indent="-236137" lvl="1">
              <a:lnSpc>
                <a:spcPts val="4374"/>
              </a:lnSpc>
              <a:buFont typeface="Arial"/>
              <a:buChar char="•"/>
            </a:pPr>
            <a:r>
              <a:rPr lang="en-US" sz="2187" spc="109">
                <a:solidFill>
                  <a:srgbClr val="0D1C38"/>
                </a:solidFill>
                <a:latin typeface="Assistant"/>
                <a:ea typeface="Assistant"/>
                <a:cs typeface="Assistant"/>
                <a:sym typeface="Assistant"/>
              </a:rPr>
              <a:t>Provide health and safety training for restaurant staff.</a:t>
            </a:r>
          </a:p>
          <a:p>
            <a:pPr algn="l" marL="472274" indent="-236137" lvl="1">
              <a:lnSpc>
                <a:spcPts val="4374"/>
              </a:lnSpc>
              <a:buFont typeface="Arial"/>
              <a:buChar char="•"/>
            </a:pPr>
            <a:r>
              <a:rPr lang="en-US" sz="2187" spc="109">
                <a:solidFill>
                  <a:srgbClr val="0D1C38"/>
                </a:solidFill>
                <a:latin typeface="Assistant"/>
                <a:ea typeface="Assistant"/>
                <a:cs typeface="Assistant"/>
                <a:sym typeface="Assistant"/>
              </a:rPr>
              <a:t>Implement a reward system for consistently top-performing restaurants.</a:t>
            </a:r>
          </a:p>
          <a:p>
            <a:pPr algn="l" marL="472274" indent="-236137" lvl="1">
              <a:lnSpc>
                <a:spcPts val="4374"/>
              </a:lnSpc>
              <a:buFont typeface="Arial"/>
              <a:buChar char="•"/>
            </a:pPr>
            <a:r>
              <a:rPr lang="en-US" sz="2187" spc="109">
                <a:solidFill>
                  <a:srgbClr val="0D1C38"/>
                </a:solidFill>
                <a:latin typeface="Assistant"/>
                <a:ea typeface="Assistant"/>
                <a:cs typeface="Assistant"/>
                <a:sym typeface="Assistant"/>
              </a:rPr>
              <a:t>Use data insights to predict and prevent future violations.</a:t>
            </a:r>
          </a:p>
        </p:txBody>
      </p:sp>
      <p:sp>
        <p:nvSpPr>
          <p:cNvPr name="TextBox 9" id="9"/>
          <p:cNvSpPr txBox="true"/>
          <p:nvPr/>
        </p:nvSpPr>
        <p:spPr>
          <a:xfrm rot="0">
            <a:off x="1992551" y="6199827"/>
            <a:ext cx="7119171" cy="695336"/>
          </a:xfrm>
          <a:prstGeom prst="rect">
            <a:avLst/>
          </a:prstGeom>
        </p:spPr>
        <p:txBody>
          <a:bodyPr anchor="t" rtlCol="false" tIns="0" lIns="0" bIns="0" rIns="0">
            <a:spAutoFit/>
          </a:bodyPr>
          <a:lstStyle/>
          <a:p>
            <a:pPr algn="ctr">
              <a:lnSpc>
                <a:spcPts val="4800"/>
              </a:lnSpc>
            </a:pPr>
            <a:r>
              <a:rPr lang="en-US" sz="6000">
                <a:solidFill>
                  <a:srgbClr val="0D1C38"/>
                </a:solidFill>
                <a:latin typeface="Roca One"/>
                <a:ea typeface="Roca One"/>
                <a:cs typeface="Roca One"/>
                <a:sym typeface="Roca One"/>
              </a:rPr>
              <a:t>Recommendations</a:t>
            </a:r>
          </a:p>
        </p:txBody>
      </p:sp>
      <p:sp>
        <p:nvSpPr>
          <p:cNvPr name="TextBox 10" id="10"/>
          <p:cNvSpPr txBox="true"/>
          <p:nvPr/>
        </p:nvSpPr>
        <p:spPr>
          <a:xfrm rot="0">
            <a:off x="1992551" y="1247775"/>
            <a:ext cx="5815607" cy="695336"/>
          </a:xfrm>
          <a:prstGeom prst="rect">
            <a:avLst/>
          </a:prstGeom>
        </p:spPr>
        <p:txBody>
          <a:bodyPr anchor="t" rtlCol="false" tIns="0" lIns="0" bIns="0" rIns="0">
            <a:spAutoFit/>
          </a:bodyPr>
          <a:lstStyle/>
          <a:p>
            <a:pPr algn="ctr">
              <a:lnSpc>
                <a:spcPts val="4800"/>
              </a:lnSpc>
            </a:pPr>
            <a:r>
              <a:rPr lang="en-US" sz="6000">
                <a:solidFill>
                  <a:srgbClr val="0D1C38"/>
                </a:solidFill>
                <a:latin typeface="Roca One"/>
                <a:ea typeface="Roca One"/>
                <a:cs typeface="Roca One"/>
                <a:sym typeface="Roca One"/>
              </a:rPr>
              <a:t>Overall Insights</a:t>
            </a:r>
          </a:p>
        </p:txBody>
      </p:sp>
      <p:sp>
        <p:nvSpPr>
          <p:cNvPr name="TextBox 11" id="11"/>
          <p:cNvSpPr txBox="true"/>
          <p:nvPr/>
        </p:nvSpPr>
        <p:spPr>
          <a:xfrm rot="0">
            <a:off x="2716906" y="1929840"/>
            <a:ext cx="12264662" cy="3706971"/>
          </a:xfrm>
          <a:prstGeom prst="rect">
            <a:avLst/>
          </a:prstGeom>
        </p:spPr>
        <p:txBody>
          <a:bodyPr anchor="t" rtlCol="false" tIns="0" lIns="0" bIns="0" rIns="0">
            <a:spAutoFit/>
          </a:bodyPr>
          <a:lstStyle/>
          <a:p>
            <a:pPr algn="l" marL="458857" indent="-229429" lvl="1">
              <a:lnSpc>
                <a:spcPts val="4250"/>
              </a:lnSpc>
              <a:buFont typeface="Arial"/>
              <a:buChar char="•"/>
            </a:pPr>
            <a:r>
              <a:rPr lang="en-US" sz="2125" spc="106">
                <a:solidFill>
                  <a:srgbClr val="0D1C38"/>
                </a:solidFill>
                <a:latin typeface="Assistant"/>
                <a:ea typeface="Assistant"/>
                <a:cs typeface="Assistant"/>
                <a:sym typeface="Assistant"/>
              </a:rPr>
              <a:t>Most NYC restaurants maintain good hygiene, achieving grade A.</a:t>
            </a:r>
          </a:p>
          <a:p>
            <a:pPr algn="l" marL="458857" indent="-229429" lvl="1">
              <a:lnSpc>
                <a:spcPts val="4250"/>
              </a:lnSpc>
              <a:buFont typeface="Arial"/>
              <a:buChar char="•"/>
            </a:pPr>
            <a:r>
              <a:rPr lang="en-US" sz="2125" spc="106">
                <a:solidFill>
                  <a:srgbClr val="0D1C38"/>
                </a:solidFill>
                <a:latin typeface="Assistant"/>
                <a:ea typeface="Assistant"/>
                <a:cs typeface="Assistant"/>
                <a:sym typeface="Assistant"/>
              </a:rPr>
              <a:t>A few restaurants consistently score low, indicating poor compliance.</a:t>
            </a:r>
          </a:p>
          <a:p>
            <a:pPr algn="l" marL="458857" indent="-229429" lvl="1">
              <a:lnSpc>
                <a:spcPts val="4250"/>
              </a:lnSpc>
              <a:buFont typeface="Arial"/>
              <a:buChar char="•"/>
            </a:pPr>
            <a:r>
              <a:rPr lang="en-US" sz="2125" spc="106">
                <a:solidFill>
                  <a:srgbClr val="0D1C38"/>
                </a:solidFill>
                <a:latin typeface="Assistant"/>
                <a:ea typeface="Assistant"/>
                <a:cs typeface="Assistant"/>
                <a:sym typeface="Assistant"/>
              </a:rPr>
              <a:t>Inspection scores vary by borough, with Manhattan and Brooklyn having the most inspections.</a:t>
            </a:r>
          </a:p>
          <a:p>
            <a:pPr algn="l" marL="458857" indent="-229429" lvl="1">
              <a:lnSpc>
                <a:spcPts val="4250"/>
              </a:lnSpc>
              <a:buFont typeface="Arial"/>
              <a:buChar char="•"/>
            </a:pPr>
            <a:r>
              <a:rPr lang="en-US" sz="2125" spc="106">
                <a:solidFill>
                  <a:srgbClr val="0D1C38"/>
                </a:solidFill>
                <a:latin typeface="Assistant"/>
                <a:ea typeface="Assistant"/>
                <a:cs typeface="Assistant"/>
                <a:sym typeface="Assistant"/>
              </a:rPr>
              <a:t>Scores have generally improved over the years, showing better food safety awareness.</a:t>
            </a:r>
          </a:p>
          <a:p>
            <a:pPr algn="l" marL="458857" indent="-229429" lvl="1">
              <a:lnSpc>
                <a:spcPts val="4250"/>
              </a:lnSpc>
              <a:buFont typeface="Arial"/>
              <a:buChar char="•"/>
            </a:pPr>
            <a:r>
              <a:rPr lang="en-US" sz="2125" spc="106">
                <a:solidFill>
                  <a:srgbClr val="0D1C38"/>
                </a:solidFill>
                <a:latin typeface="Assistant"/>
                <a:ea typeface="Assistant"/>
                <a:cs typeface="Assistant"/>
                <a:sym typeface="Assistant"/>
              </a:rPr>
              <a:t>Restaurants with critical violations have higher scores and need more attention.</a:t>
            </a:r>
          </a:p>
          <a:p>
            <a:pPr algn="l" marL="458857" indent="-229429" lvl="1">
              <a:lnSpc>
                <a:spcPts val="4250"/>
              </a:lnSpc>
              <a:buFont typeface="Arial"/>
              <a:buChar char="•"/>
            </a:pPr>
            <a:r>
              <a:rPr lang="en-US" sz="2125" spc="106">
                <a:solidFill>
                  <a:srgbClr val="0D1C38"/>
                </a:solidFill>
                <a:latin typeface="Assistant"/>
                <a:ea typeface="Assistant"/>
                <a:cs typeface="Assistant"/>
                <a:sym typeface="Assistant"/>
              </a:rPr>
              <a:t>Tracking scores and grades over time helps see improvement and focus on risky restaurant.</a:t>
            </a:r>
          </a:p>
          <a:p>
            <a:pPr algn="l" marL="458857" indent="-229429" lvl="1">
              <a:lnSpc>
                <a:spcPts val="4250"/>
              </a:lnSpc>
              <a:buFont typeface="Arial"/>
              <a:buChar char="•"/>
            </a:pPr>
            <a:r>
              <a:rPr lang="en-US" sz="2125" spc="106">
                <a:solidFill>
                  <a:srgbClr val="0D1C38"/>
                </a:solidFill>
                <a:latin typeface="Assistant"/>
                <a:ea typeface="Assistant"/>
                <a:cs typeface="Assistant"/>
                <a:sym typeface="Assistant"/>
              </a:rPr>
              <a:t>Data highlights areas and restaurants needing targeted improvement for public health safety.</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15597" t="0" r="-15597" b="0"/>
            </a:stretch>
          </a:blipFill>
        </p:spPr>
      </p:sp>
      <p:grpSp>
        <p:nvGrpSpPr>
          <p:cNvPr name="Group 3" id="3"/>
          <p:cNvGrpSpPr/>
          <p:nvPr/>
        </p:nvGrpSpPr>
        <p:grpSpPr>
          <a:xfrm rot="0">
            <a:off x="646364" y="594544"/>
            <a:ext cx="16995272" cy="9097913"/>
            <a:chOff x="0" y="0"/>
            <a:chExt cx="4476121" cy="2396158"/>
          </a:xfrm>
        </p:grpSpPr>
        <p:sp>
          <p:nvSpPr>
            <p:cNvPr name="Freeform 4" id="4"/>
            <p:cNvSpPr/>
            <p:nvPr/>
          </p:nvSpPr>
          <p:spPr>
            <a:xfrm flipH="false" flipV="false" rot="0">
              <a:off x="0" y="0"/>
              <a:ext cx="4476121" cy="2396158"/>
            </a:xfrm>
            <a:custGeom>
              <a:avLst/>
              <a:gdLst/>
              <a:ahLst/>
              <a:cxnLst/>
              <a:rect r="r" b="b" t="t" l="l"/>
              <a:pathLst>
                <a:path h="2396158" w="4476121">
                  <a:moveTo>
                    <a:pt x="0" y="0"/>
                  </a:moveTo>
                  <a:lnTo>
                    <a:pt x="4476121" y="0"/>
                  </a:lnTo>
                  <a:lnTo>
                    <a:pt x="4476121" y="2396158"/>
                  </a:lnTo>
                  <a:lnTo>
                    <a:pt x="0" y="2396158"/>
                  </a:lnTo>
                  <a:close/>
                </a:path>
              </a:pathLst>
            </a:custGeom>
            <a:solidFill>
              <a:srgbClr val="FEFEFE"/>
            </a:solidFill>
          </p:spPr>
        </p:sp>
        <p:sp>
          <p:nvSpPr>
            <p:cNvPr name="TextBox 5" id="5"/>
            <p:cNvSpPr txBox="true"/>
            <p:nvPr/>
          </p:nvSpPr>
          <p:spPr>
            <a:xfrm>
              <a:off x="0" y="57150"/>
              <a:ext cx="4476121" cy="2339008"/>
            </a:xfrm>
            <a:prstGeom prst="rect">
              <a:avLst/>
            </a:prstGeom>
          </p:spPr>
          <p:txBody>
            <a:bodyPr anchor="ctr" rtlCol="false" tIns="50800" lIns="50800" bIns="50800" rIns="50800"/>
            <a:lstStyle/>
            <a:p>
              <a:pPr algn="ctr">
                <a:lnSpc>
                  <a:spcPts val="2481"/>
                </a:lnSpc>
              </a:pPr>
            </a:p>
          </p:txBody>
        </p:sp>
      </p:grpSp>
      <p:sp>
        <p:nvSpPr>
          <p:cNvPr name="Freeform 6" id="6"/>
          <p:cNvSpPr/>
          <p:nvPr/>
        </p:nvSpPr>
        <p:spPr>
          <a:xfrm flipH="true" flipV="true" rot="0">
            <a:off x="16310046" y="-2312817"/>
            <a:ext cx="8623491" cy="8750775"/>
          </a:xfrm>
          <a:custGeom>
            <a:avLst/>
            <a:gdLst/>
            <a:ahLst/>
            <a:cxnLst/>
            <a:rect r="r" b="b" t="t" l="l"/>
            <a:pathLst>
              <a:path h="8750775" w="8623491">
                <a:moveTo>
                  <a:pt x="8623491" y="8750775"/>
                </a:moveTo>
                <a:lnTo>
                  <a:pt x="0" y="8750775"/>
                </a:lnTo>
                <a:lnTo>
                  <a:pt x="0" y="0"/>
                </a:lnTo>
                <a:lnTo>
                  <a:pt x="8623491" y="0"/>
                </a:lnTo>
                <a:lnTo>
                  <a:pt x="8623491" y="8750775"/>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6630940" y="3864288"/>
            <a:ext cx="8623491" cy="8750775"/>
          </a:xfrm>
          <a:custGeom>
            <a:avLst/>
            <a:gdLst/>
            <a:ahLst/>
            <a:cxnLst/>
            <a:rect r="r" b="b" t="t" l="l"/>
            <a:pathLst>
              <a:path h="8750775" w="8623491">
                <a:moveTo>
                  <a:pt x="0" y="0"/>
                </a:moveTo>
                <a:lnTo>
                  <a:pt x="8623491" y="0"/>
                </a:lnTo>
                <a:lnTo>
                  <a:pt x="8623491" y="8750775"/>
                </a:lnTo>
                <a:lnTo>
                  <a:pt x="0" y="87507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992551" y="2602330"/>
            <a:ext cx="14613739" cy="6369678"/>
          </a:xfrm>
          <a:prstGeom prst="rect">
            <a:avLst/>
          </a:prstGeom>
        </p:spPr>
        <p:txBody>
          <a:bodyPr anchor="t" rtlCol="false" tIns="0" lIns="0" bIns="0" rIns="0">
            <a:spAutoFit/>
          </a:bodyPr>
          <a:lstStyle/>
          <a:p>
            <a:pPr algn="l" marL="615611" indent="-307806" lvl="1">
              <a:lnSpc>
                <a:spcPts val="5702"/>
              </a:lnSpc>
              <a:buFont typeface="Arial"/>
              <a:buChar char="•"/>
            </a:pPr>
            <a:r>
              <a:rPr lang="en-US" sz="2851" spc="142">
                <a:solidFill>
                  <a:srgbClr val="0D1C38"/>
                </a:solidFill>
                <a:latin typeface="Assistant"/>
                <a:ea typeface="Assistant"/>
                <a:cs typeface="Assistant"/>
                <a:sym typeface="Assistant"/>
              </a:rPr>
              <a:t>The project provided valuable insights through data analysis and visualization.</a:t>
            </a:r>
          </a:p>
          <a:p>
            <a:pPr algn="l" marL="615611" indent="-307806" lvl="1">
              <a:lnSpc>
                <a:spcPts val="5702"/>
              </a:lnSpc>
              <a:buFont typeface="Arial"/>
              <a:buChar char="•"/>
            </a:pPr>
            <a:r>
              <a:rPr lang="en-US" sz="2851" spc="142">
                <a:solidFill>
                  <a:srgbClr val="0D1C38"/>
                </a:solidFill>
                <a:latin typeface="Assistant"/>
                <a:ea typeface="Assistant"/>
                <a:cs typeface="Assistant"/>
                <a:sym typeface="Assistant"/>
              </a:rPr>
              <a:t>By performing statistical analysis revealed key patterns in restaurant performance, helping identify areas needing improvement in food safety and hygiene.</a:t>
            </a:r>
          </a:p>
          <a:p>
            <a:pPr algn="l" marL="615611" indent="-307806" lvl="1">
              <a:lnSpc>
                <a:spcPts val="5702"/>
              </a:lnSpc>
              <a:buFont typeface="Arial"/>
              <a:buChar char="•"/>
            </a:pPr>
            <a:r>
              <a:rPr lang="en-US" sz="2851" spc="142">
                <a:solidFill>
                  <a:srgbClr val="0D1C38"/>
                </a:solidFill>
                <a:latin typeface="Assistant"/>
                <a:ea typeface="Assistant"/>
                <a:cs typeface="Assistant"/>
                <a:sym typeface="Assistant"/>
              </a:rPr>
              <a:t>By performing EDA, univariate, bivariate, and multivariate analyses, key patterns, trends, and relationships were identified within the dataset.</a:t>
            </a:r>
          </a:p>
          <a:p>
            <a:pPr algn="l" marL="615611" indent="-307806" lvl="1">
              <a:lnSpc>
                <a:spcPts val="5702"/>
              </a:lnSpc>
              <a:buFont typeface="Arial"/>
              <a:buChar char="•"/>
            </a:pPr>
            <a:r>
              <a:rPr lang="en-US" sz="2851" spc="142">
                <a:solidFill>
                  <a:srgbClr val="0D1C38"/>
                </a:solidFill>
                <a:latin typeface="Assistant"/>
                <a:ea typeface="Assistant"/>
                <a:cs typeface="Assistant"/>
                <a:sym typeface="Assistant"/>
              </a:rPr>
              <a:t>These findings support better decision-making and highlight areas for improvement or further exploration.</a:t>
            </a:r>
          </a:p>
          <a:p>
            <a:pPr algn="l" marL="615611" indent="-307806" lvl="1">
              <a:lnSpc>
                <a:spcPts val="5702"/>
              </a:lnSpc>
              <a:buFont typeface="Arial"/>
              <a:buChar char="•"/>
            </a:pPr>
            <a:r>
              <a:rPr lang="en-US" sz="2851" spc="142">
                <a:solidFill>
                  <a:srgbClr val="0D1C38"/>
                </a:solidFill>
                <a:latin typeface="Assistant"/>
                <a:ea typeface="Assistant"/>
                <a:cs typeface="Assistant"/>
                <a:sym typeface="Assistant"/>
              </a:rPr>
              <a:t>Overall, the analysis provides insights to enhance restaurant quality and public health safety</a:t>
            </a:r>
          </a:p>
        </p:txBody>
      </p:sp>
      <p:sp>
        <p:nvSpPr>
          <p:cNvPr name="TextBox 9" id="9"/>
          <p:cNvSpPr txBox="true"/>
          <p:nvPr/>
        </p:nvSpPr>
        <p:spPr>
          <a:xfrm rot="0">
            <a:off x="5543593" y="1694260"/>
            <a:ext cx="7200814" cy="1127145"/>
          </a:xfrm>
          <a:prstGeom prst="rect">
            <a:avLst/>
          </a:prstGeom>
        </p:spPr>
        <p:txBody>
          <a:bodyPr anchor="t" rtlCol="false" tIns="0" lIns="0" bIns="0" rIns="0">
            <a:spAutoFit/>
          </a:bodyPr>
          <a:lstStyle/>
          <a:p>
            <a:pPr algn="ctr">
              <a:lnSpc>
                <a:spcPts val="7999"/>
              </a:lnSpc>
            </a:pPr>
            <a:r>
              <a:rPr lang="en-US" sz="9999">
                <a:solidFill>
                  <a:srgbClr val="0D1C38"/>
                </a:solidFill>
                <a:latin typeface="Roca One"/>
                <a:ea typeface="Roca One"/>
                <a:cs typeface="Roca One"/>
                <a:sym typeface="Roca One"/>
              </a:rPr>
              <a:t>Conclusion</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5597" t="0" r="-15597" b="0"/>
            </a:stretch>
          </a:blipFill>
        </p:spPr>
      </p:sp>
      <p:grpSp>
        <p:nvGrpSpPr>
          <p:cNvPr name="Group 3" id="3"/>
          <p:cNvGrpSpPr/>
          <p:nvPr/>
        </p:nvGrpSpPr>
        <p:grpSpPr>
          <a:xfrm rot="0">
            <a:off x="-235271" y="4565874"/>
            <a:ext cx="5902101" cy="7974702"/>
            <a:chOff x="0" y="0"/>
            <a:chExt cx="7869467" cy="10632936"/>
          </a:xfrm>
        </p:grpSpPr>
        <p:sp>
          <p:nvSpPr>
            <p:cNvPr name="Freeform 4" id="4"/>
            <p:cNvSpPr/>
            <p:nvPr/>
          </p:nvSpPr>
          <p:spPr>
            <a:xfrm flipH="false" flipV="false" rot="0">
              <a:off x="0" y="0"/>
              <a:ext cx="7869467" cy="7869467"/>
            </a:xfrm>
            <a:custGeom>
              <a:avLst/>
              <a:gdLst/>
              <a:ahLst/>
              <a:cxnLst/>
              <a:rect r="r" b="b" t="t" l="l"/>
              <a:pathLst>
                <a:path h="7869467" w="7869467">
                  <a:moveTo>
                    <a:pt x="0" y="0"/>
                  </a:moveTo>
                  <a:lnTo>
                    <a:pt x="7869467" y="0"/>
                  </a:lnTo>
                  <a:lnTo>
                    <a:pt x="7869467" y="7869467"/>
                  </a:lnTo>
                  <a:lnTo>
                    <a:pt x="0" y="786946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313695" y="6497867"/>
              <a:ext cx="7555772" cy="4135068"/>
            </a:xfrm>
            <a:custGeom>
              <a:avLst/>
              <a:gdLst/>
              <a:ahLst/>
              <a:cxnLst/>
              <a:rect r="r" b="b" t="t" l="l"/>
              <a:pathLst>
                <a:path h="4135068" w="7555772">
                  <a:moveTo>
                    <a:pt x="0" y="0"/>
                  </a:moveTo>
                  <a:lnTo>
                    <a:pt x="7555772" y="0"/>
                  </a:lnTo>
                  <a:lnTo>
                    <a:pt x="7555772" y="4135069"/>
                  </a:lnTo>
                  <a:lnTo>
                    <a:pt x="0" y="41350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grpSp>
        <p:nvGrpSpPr>
          <p:cNvPr name="Group 6" id="6"/>
          <p:cNvGrpSpPr/>
          <p:nvPr/>
        </p:nvGrpSpPr>
        <p:grpSpPr>
          <a:xfrm rot="-10800000">
            <a:off x="12385899" y="-2268953"/>
            <a:ext cx="5902101" cy="7974702"/>
            <a:chOff x="0" y="0"/>
            <a:chExt cx="7869467" cy="10632936"/>
          </a:xfrm>
        </p:grpSpPr>
        <p:sp>
          <p:nvSpPr>
            <p:cNvPr name="Freeform 7" id="7"/>
            <p:cNvSpPr/>
            <p:nvPr/>
          </p:nvSpPr>
          <p:spPr>
            <a:xfrm flipH="false" flipV="false" rot="0">
              <a:off x="0" y="0"/>
              <a:ext cx="7869467" cy="7869467"/>
            </a:xfrm>
            <a:custGeom>
              <a:avLst/>
              <a:gdLst/>
              <a:ahLst/>
              <a:cxnLst/>
              <a:rect r="r" b="b" t="t" l="l"/>
              <a:pathLst>
                <a:path h="7869467" w="7869467">
                  <a:moveTo>
                    <a:pt x="0" y="0"/>
                  </a:moveTo>
                  <a:lnTo>
                    <a:pt x="7869467" y="0"/>
                  </a:lnTo>
                  <a:lnTo>
                    <a:pt x="7869467" y="7869467"/>
                  </a:lnTo>
                  <a:lnTo>
                    <a:pt x="0" y="786946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313695" y="6497867"/>
              <a:ext cx="7555772" cy="4135068"/>
            </a:xfrm>
            <a:custGeom>
              <a:avLst/>
              <a:gdLst/>
              <a:ahLst/>
              <a:cxnLst/>
              <a:rect r="r" b="b" t="t" l="l"/>
              <a:pathLst>
                <a:path h="4135068" w="7555772">
                  <a:moveTo>
                    <a:pt x="0" y="0"/>
                  </a:moveTo>
                  <a:lnTo>
                    <a:pt x="7555772" y="0"/>
                  </a:lnTo>
                  <a:lnTo>
                    <a:pt x="7555772" y="4135069"/>
                  </a:lnTo>
                  <a:lnTo>
                    <a:pt x="0" y="41350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sp>
        <p:nvSpPr>
          <p:cNvPr name="Freeform 9" id="9"/>
          <p:cNvSpPr/>
          <p:nvPr/>
        </p:nvSpPr>
        <p:spPr>
          <a:xfrm flipH="false" flipV="false" rot="0">
            <a:off x="-2672315" y="-776716"/>
            <a:ext cx="4054948" cy="4114800"/>
          </a:xfrm>
          <a:custGeom>
            <a:avLst/>
            <a:gdLst/>
            <a:ahLst/>
            <a:cxnLst/>
            <a:rect r="r" b="b" t="t" l="l"/>
            <a:pathLst>
              <a:path h="4114800" w="4054948">
                <a:moveTo>
                  <a:pt x="0" y="0"/>
                </a:moveTo>
                <a:lnTo>
                  <a:pt x="4054948" y="0"/>
                </a:lnTo>
                <a:lnTo>
                  <a:pt x="4054948"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true" flipV="true" rot="0">
            <a:off x="16884370" y="7044598"/>
            <a:ext cx="4054948" cy="4114800"/>
          </a:xfrm>
          <a:custGeom>
            <a:avLst/>
            <a:gdLst/>
            <a:ahLst/>
            <a:cxnLst/>
            <a:rect r="r" b="b" t="t" l="l"/>
            <a:pathLst>
              <a:path h="4114800" w="4054948">
                <a:moveTo>
                  <a:pt x="4054949" y="4114800"/>
                </a:moveTo>
                <a:lnTo>
                  <a:pt x="0" y="4114800"/>
                </a:lnTo>
                <a:lnTo>
                  <a:pt x="0" y="0"/>
                </a:lnTo>
                <a:lnTo>
                  <a:pt x="4054949" y="0"/>
                </a:lnTo>
                <a:lnTo>
                  <a:pt x="4054949" y="411480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1" id="11"/>
          <p:cNvSpPr txBox="true"/>
          <p:nvPr/>
        </p:nvSpPr>
        <p:spPr>
          <a:xfrm rot="0">
            <a:off x="2608583" y="4014139"/>
            <a:ext cx="13070834" cy="2363497"/>
          </a:xfrm>
          <a:prstGeom prst="rect">
            <a:avLst/>
          </a:prstGeom>
        </p:spPr>
        <p:txBody>
          <a:bodyPr anchor="t" rtlCol="false" tIns="0" lIns="0" bIns="0" rIns="0">
            <a:spAutoFit/>
          </a:bodyPr>
          <a:lstStyle/>
          <a:p>
            <a:pPr algn="l">
              <a:lnSpc>
                <a:spcPts val="18328"/>
              </a:lnSpc>
            </a:pPr>
            <a:r>
              <a:rPr lang="en-US" sz="16219">
                <a:solidFill>
                  <a:srgbClr val="0D1C38"/>
                </a:solidFill>
                <a:latin typeface="Roca One"/>
                <a:ea typeface="Roca One"/>
                <a:cs typeface="Roca One"/>
                <a:sym typeface="Roca One"/>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15597" t="0" r="-15597" b="0"/>
            </a:stretch>
          </a:blipFill>
        </p:spPr>
      </p:sp>
      <p:grpSp>
        <p:nvGrpSpPr>
          <p:cNvPr name="Group 3" id="3"/>
          <p:cNvGrpSpPr/>
          <p:nvPr/>
        </p:nvGrpSpPr>
        <p:grpSpPr>
          <a:xfrm rot="0">
            <a:off x="771878" y="620082"/>
            <a:ext cx="16918656" cy="9046835"/>
            <a:chOff x="0" y="0"/>
            <a:chExt cx="4455942" cy="2382706"/>
          </a:xfrm>
        </p:grpSpPr>
        <p:sp>
          <p:nvSpPr>
            <p:cNvPr name="Freeform 4" id="4"/>
            <p:cNvSpPr/>
            <p:nvPr/>
          </p:nvSpPr>
          <p:spPr>
            <a:xfrm flipH="false" flipV="false" rot="0">
              <a:off x="0" y="0"/>
              <a:ext cx="4455942" cy="2382706"/>
            </a:xfrm>
            <a:custGeom>
              <a:avLst/>
              <a:gdLst/>
              <a:ahLst/>
              <a:cxnLst/>
              <a:rect r="r" b="b" t="t" l="l"/>
              <a:pathLst>
                <a:path h="2382706" w="4455942">
                  <a:moveTo>
                    <a:pt x="0" y="0"/>
                  </a:moveTo>
                  <a:lnTo>
                    <a:pt x="4455942" y="0"/>
                  </a:lnTo>
                  <a:lnTo>
                    <a:pt x="4455942" y="2382706"/>
                  </a:lnTo>
                  <a:lnTo>
                    <a:pt x="0" y="2382706"/>
                  </a:lnTo>
                  <a:close/>
                </a:path>
              </a:pathLst>
            </a:custGeom>
            <a:solidFill>
              <a:srgbClr val="FEFEFE"/>
            </a:solidFill>
          </p:spPr>
        </p:sp>
        <p:sp>
          <p:nvSpPr>
            <p:cNvPr name="TextBox 5" id="5"/>
            <p:cNvSpPr txBox="true"/>
            <p:nvPr/>
          </p:nvSpPr>
          <p:spPr>
            <a:xfrm>
              <a:off x="0" y="57150"/>
              <a:ext cx="4455942" cy="2325556"/>
            </a:xfrm>
            <a:prstGeom prst="rect">
              <a:avLst/>
            </a:prstGeom>
          </p:spPr>
          <p:txBody>
            <a:bodyPr anchor="ctr" rtlCol="false" tIns="50800" lIns="50800" bIns="50800" rIns="50800"/>
            <a:lstStyle/>
            <a:p>
              <a:pPr algn="ctr">
                <a:lnSpc>
                  <a:spcPts val="2481"/>
                </a:lnSpc>
              </a:pPr>
            </a:p>
          </p:txBody>
        </p:sp>
      </p:grpSp>
      <p:sp>
        <p:nvSpPr>
          <p:cNvPr name="Freeform 6" id="6"/>
          <p:cNvSpPr/>
          <p:nvPr/>
        </p:nvSpPr>
        <p:spPr>
          <a:xfrm flipH="true" flipV="true" rot="0">
            <a:off x="16292911" y="-2312817"/>
            <a:ext cx="8623491" cy="8750775"/>
          </a:xfrm>
          <a:custGeom>
            <a:avLst/>
            <a:gdLst/>
            <a:ahLst/>
            <a:cxnLst/>
            <a:rect r="r" b="b" t="t" l="l"/>
            <a:pathLst>
              <a:path h="8750775" w="8623491">
                <a:moveTo>
                  <a:pt x="8623491" y="8750775"/>
                </a:moveTo>
                <a:lnTo>
                  <a:pt x="0" y="8750775"/>
                </a:lnTo>
                <a:lnTo>
                  <a:pt x="0" y="0"/>
                </a:lnTo>
                <a:lnTo>
                  <a:pt x="8623491" y="0"/>
                </a:lnTo>
                <a:lnTo>
                  <a:pt x="8623491" y="8750775"/>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6630940" y="3864288"/>
            <a:ext cx="8623491" cy="8750775"/>
          </a:xfrm>
          <a:custGeom>
            <a:avLst/>
            <a:gdLst/>
            <a:ahLst/>
            <a:cxnLst/>
            <a:rect r="r" b="b" t="t" l="l"/>
            <a:pathLst>
              <a:path h="8750775" w="8623491">
                <a:moveTo>
                  <a:pt x="0" y="0"/>
                </a:moveTo>
                <a:lnTo>
                  <a:pt x="8623491" y="0"/>
                </a:lnTo>
                <a:lnTo>
                  <a:pt x="8623491" y="8750775"/>
                </a:lnTo>
                <a:lnTo>
                  <a:pt x="0" y="87507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806092" y="2595845"/>
            <a:ext cx="14675816" cy="2547655"/>
          </a:xfrm>
          <a:prstGeom prst="rect">
            <a:avLst/>
          </a:prstGeom>
        </p:spPr>
        <p:txBody>
          <a:bodyPr anchor="t" rtlCol="false" tIns="0" lIns="0" bIns="0" rIns="0">
            <a:spAutoFit/>
          </a:bodyPr>
          <a:lstStyle/>
          <a:p>
            <a:pPr algn="l">
              <a:lnSpc>
                <a:spcPts val="4147"/>
              </a:lnSpc>
            </a:pPr>
            <a:r>
              <a:rPr lang="en-US" sz="2073" spc="103">
                <a:solidFill>
                  <a:srgbClr val="0D1C38"/>
                </a:solidFill>
                <a:latin typeface="Assistant"/>
                <a:ea typeface="Assistant"/>
                <a:cs typeface="Assistant"/>
                <a:sym typeface="Assistant"/>
              </a:rPr>
              <a:t>The NYC dataset contains detailed information about food establishments, their inspections, and geographic attributes. It includes variables such as inspection SCORE, GRADE, establishment identifiers (CAMIS, BIN, BBL), and location details (ZIPCODE, Latitude, Longitude, Street, Community Board, Council District, Census Tract, NTA). This dataset enables analysis of food safety compliance across different neighborhoods, identification of geographic patterns, and exploration of governance-related impacts on inspection outcomes.</a:t>
            </a:r>
          </a:p>
        </p:txBody>
      </p:sp>
      <p:sp>
        <p:nvSpPr>
          <p:cNvPr name="TextBox 9" id="9"/>
          <p:cNvSpPr txBox="true"/>
          <p:nvPr/>
        </p:nvSpPr>
        <p:spPr>
          <a:xfrm rot="0">
            <a:off x="5205014" y="1475185"/>
            <a:ext cx="7877973" cy="1127145"/>
          </a:xfrm>
          <a:prstGeom prst="rect">
            <a:avLst/>
          </a:prstGeom>
        </p:spPr>
        <p:txBody>
          <a:bodyPr anchor="t" rtlCol="false" tIns="0" lIns="0" bIns="0" rIns="0">
            <a:spAutoFit/>
          </a:bodyPr>
          <a:lstStyle/>
          <a:p>
            <a:pPr algn="ctr">
              <a:lnSpc>
                <a:spcPts val="7999"/>
              </a:lnSpc>
            </a:pPr>
            <a:r>
              <a:rPr lang="en-US" sz="9999">
                <a:solidFill>
                  <a:srgbClr val="0D1C38"/>
                </a:solidFill>
                <a:latin typeface="Roca One"/>
                <a:ea typeface="Roca One"/>
                <a:cs typeface="Roca One"/>
                <a:sym typeface="Roca One"/>
              </a:rPr>
              <a:t>Introduction</a:t>
            </a:r>
          </a:p>
        </p:txBody>
      </p:sp>
      <p:sp>
        <p:nvSpPr>
          <p:cNvPr name="TextBox 10" id="10"/>
          <p:cNvSpPr txBox="true"/>
          <p:nvPr/>
        </p:nvSpPr>
        <p:spPr>
          <a:xfrm rot="0">
            <a:off x="1793100" y="5919974"/>
            <a:ext cx="7350900" cy="744887"/>
          </a:xfrm>
          <a:prstGeom prst="rect">
            <a:avLst/>
          </a:prstGeom>
        </p:spPr>
        <p:txBody>
          <a:bodyPr anchor="t" rtlCol="false" tIns="0" lIns="0" bIns="0" rIns="0">
            <a:spAutoFit/>
          </a:bodyPr>
          <a:lstStyle/>
          <a:p>
            <a:pPr algn="ctr">
              <a:lnSpc>
                <a:spcPts val="5280"/>
              </a:lnSpc>
            </a:pPr>
            <a:r>
              <a:rPr lang="en-US" sz="6600">
                <a:solidFill>
                  <a:srgbClr val="0D1C38"/>
                </a:solidFill>
                <a:latin typeface="Roca One"/>
                <a:ea typeface="Roca One"/>
                <a:cs typeface="Roca One"/>
                <a:sym typeface="Roca One"/>
              </a:rPr>
              <a:t>Project Overview</a:t>
            </a:r>
          </a:p>
        </p:txBody>
      </p:sp>
      <p:sp>
        <p:nvSpPr>
          <p:cNvPr name="TextBox 11" id="11"/>
          <p:cNvSpPr txBox="true"/>
          <p:nvPr/>
        </p:nvSpPr>
        <p:spPr>
          <a:xfrm rot="0">
            <a:off x="2635787" y="6483886"/>
            <a:ext cx="7003651" cy="2862071"/>
          </a:xfrm>
          <a:prstGeom prst="rect">
            <a:avLst/>
          </a:prstGeom>
        </p:spPr>
        <p:txBody>
          <a:bodyPr anchor="t" rtlCol="false" tIns="0" lIns="0" bIns="0" rIns="0">
            <a:spAutoFit/>
          </a:bodyPr>
          <a:lstStyle/>
          <a:p>
            <a:pPr algn="l" marL="503096" indent="-251548" lvl="1">
              <a:lnSpc>
                <a:spcPts val="4660"/>
              </a:lnSpc>
              <a:buFont typeface="Arial"/>
              <a:buChar char="•"/>
            </a:pPr>
            <a:r>
              <a:rPr lang="en-US" sz="2330" spc="116">
                <a:solidFill>
                  <a:srgbClr val="0D1C38"/>
                </a:solidFill>
                <a:latin typeface="Assistant"/>
                <a:ea typeface="Assistant"/>
                <a:cs typeface="Assistant"/>
                <a:sym typeface="Assistant"/>
              </a:rPr>
              <a:t>Analyze food inspection scores and grades.</a:t>
            </a:r>
          </a:p>
          <a:p>
            <a:pPr algn="l" marL="503096" indent="-251548" lvl="1">
              <a:lnSpc>
                <a:spcPts val="4660"/>
              </a:lnSpc>
              <a:buFont typeface="Arial"/>
              <a:buChar char="•"/>
            </a:pPr>
            <a:r>
              <a:rPr lang="en-US" sz="2330" spc="116">
                <a:solidFill>
                  <a:srgbClr val="0D1C38"/>
                </a:solidFill>
                <a:latin typeface="Assistant"/>
                <a:ea typeface="Assistant"/>
                <a:cs typeface="Assistant"/>
                <a:sym typeface="Assistant"/>
              </a:rPr>
              <a:t>Study the impact of violation based on Scores.</a:t>
            </a:r>
          </a:p>
          <a:p>
            <a:pPr algn="l" marL="503096" indent="-251548" lvl="1">
              <a:lnSpc>
                <a:spcPts val="4660"/>
              </a:lnSpc>
              <a:buFont typeface="Arial"/>
              <a:buChar char="•"/>
            </a:pPr>
            <a:r>
              <a:rPr lang="en-US" sz="2330" spc="116">
                <a:solidFill>
                  <a:srgbClr val="0D1C38"/>
                </a:solidFill>
                <a:latin typeface="Assistant"/>
                <a:ea typeface="Assistant"/>
                <a:cs typeface="Assistant"/>
                <a:sym typeface="Assistant"/>
              </a:rPr>
              <a:t>Find geographic and trend patterns.</a:t>
            </a:r>
          </a:p>
          <a:p>
            <a:pPr algn="l" marL="503096" indent="-251548" lvl="1">
              <a:lnSpc>
                <a:spcPts val="4660"/>
              </a:lnSpc>
              <a:buFont typeface="Arial"/>
              <a:buChar char="•"/>
            </a:pPr>
            <a:r>
              <a:rPr lang="en-US" sz="2330" spc="116">
                <a:solidFill>
                  <a:srgbClr val="0D1C38"/>
                </a:solidFill>
                <a:latin typeface="Assistant"/>
                <a:ea typeface="Assistant"/>
                <a:cs typeface="Assistant"/>
                <a:sym typeface="Assistant"/>
              </a:rPr>
              <a:t>Clean data for accurate analysis. </a:t>
            </a:r>
          </a:p>
          <a:p>
            <a:pPr algn="l" marL="503096" indent="-251548" lvl="1">
              <a:lnSpc>
                <a:spcPts val="4660"/>
              </a:lnSpc>
              <a:buFont typeface="Arial"/>
              <a:buChar char="•"/>
            </a:pPr>
            <a:r>
              <a:rPr lang="en-US" sz="2330" spc="116">
                <a:solidFill>
                  <a:srgbClr val="0D1C38"/>
                </a:solidFill>
                <a:latin typeface="Assistant"/>
                <a:ea typeface="Assistant"/>
                <a:cs typeface="Assistant"/>
                <a:sym typeface="Assistant"/>
              </a:rPr>
              <a:t>Provide insights to support better decisions.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15597" t="0" r="-15597" b="0"/>
            </a:stretch>
          </a:blipFill>
        </p:spPr>
      </p:sp>
      <p:grpSp>
        <p:nvGrpSpPr>
          <p:cNvPr name="Group 3" id="3"/>
          <p:cNvGrpSpPr/>
          <p:nvPr/>
        </p:nvGrpSpPr>
        <p:grpSpPr>
          <a:xfrm rot="0">
            <a:off x="646364" y="594544"/>
            <a:ext cx="16995272" cy="9097913"/>
            <a:chOff x="0" y="0"/>
            <a:chExt cx="4476121" cy="2396158"/>
          </a:xfrm>
        </p:grpSpPr>
        <p:sp>
          <p:nvSpPr>
            <p:cNvPr name="Freeform 4" id="4"/>
            <p:cNvSpPr/>
            <p:nvPr/>
          </p:nvSpPr>
          <p:spPr>
            <a:xfrm flipH="false" flipV="false" rot="0">
              <a:off x="0" y="0"/>
              <a:ext cx="4476121" cy="2396158"/>
            </a:xfrm>
            <a:custGeom>
              <a:avLst/>
              <a:gdLst/>
              <a:ahLst/>
              <a:cxnLst/>
              <a:rect r="r" b="b" t="t" l="l"/>
              <a:pathLst>
                <a:path h="2396158" w="4476121">
                  <a:moveTo>
                    <a:pt x="0" y="0"/>
                  </a:moveTo>
                  <a:lnTo>
                    <a:pt x="4476121" y="0"/>
                  </a:lnTo>
                  <a:lnTo>
                    <a:pt x="4476121" y="2396158"/>
                  </a:lnTo>
                  <a:lnTo>
                    <a:pt x="0" y="2396158"/>
                  </a:lnTo>
                  <a:close/>
                </a:path>
              </a:pathLst>
            </a:custGeom>
            <a:solidFill>
              <a:srgbClr val="FEFEFE"/>
            </a:solidFill>
          </p:spPr>
        </p:sp>
        <p:sp>
          <p:nvSpPr>
            <p:cNvPr name="TextBox 5" id="5"/>
            <p:cNvSpPr txBox="true"/>
            <p:nvPr/>
          </p:nvSpPr>
          <p:spPr>
            <a:xfrm>
              <a:off x="0" y="57150"/>
              <a:ext cx="4476121" cy="2339008"/>
            </a:xfrm>
            <a:prstGeom prst="rect">
              <a:avLst/>
            </a:prstGeom>
          </p:spPr>
          <p:txBody>
            <a:bodyPr anchor="ctr" rtlCol="false" tIns="50800" lIns="50800" bIns="50800" rIns="50800"/>
            <a:lstStyle/>
            <a:p>
              <a:pPr algn="ctr">
                <a:lnSpc>
                  <a:spcPts val="2481"/>
                </a:lnSpc>
              </a:pPr>
            </a:p>
          </p:txBody>
        </p:sp>
      </p:grpSp>
      <p:sp>
        <p:nvSpPr>
          <p:cNvPr name="Freeform 6" id="6"/>
          <p:cNvSpPr/>
          <p:nvPr/>
        </p:nvSpPr>
        <p:spPr>
          <a:xfrm flipH="true" flipV="true" rot="0">
            <a:off x="16310046" y="-2312817"/>
            <a:ext cx="8623491" cy="8750775"/>
          </a:xfrm>
          <a:custGeom>
            <a:avLst/>
            <a:gdLst/>
            <a:ahLst/>
            <a:cxnLst/>
            <a:rect r="r" b="b" t="t" l="l"/>
            <a:pathLst>
              <a:path h="8750775" w="8623491">
                <a:moveTo>
                  <a:pt x="8623491" y="8750775"/>
                </a:moveTo>
                <a:lnTo>
                  <a:pt x="0" y="8750775"/>
                </a:lnTo>
                <a:lnTo>
                  <a:pt x="0" y="0"/>
                </a:lnTo>
                <a:lnTo>
                  <a:pt x="8623491" y="0"/>
                </a:lnTo>
                <a:lnTo>
                  <a:pt x="8623491" y="8750775"/>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6630940" y="3864288"/>
            <a:ext cx="8623491" cy="8750775"/>
          </a:xfrm>
          <a:custGeom>
            <a:avLst/>
            <a:gdLst/>
            <a:ahLst/>
            <a:cxnLst/>
            <a:rect r="r" b="b" t="t" l="l"/>
            <a:pathLst>
              <a:path h="8750775" w="8623491">
                <a:moveTo>
                  <a:pt x="0" y="0"/>
                </a:moveTo>
                <a:lnTo>
                  <a:pt x="8623491" y="0"/>
                </a:lnTo>
                <a:lnTo>
                  <a:pt x="8623491" y="8750775"/>
                </a:lnTo>
                <a:lnTo>
                  <a:pt x="0" y="87507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2338014" y="2669005"/>
            <a:ext cx="13611973" cy="2386310"/>
          </a:xfrm>
          <a:prstGeom prst="rect">
            <a:avLst/>
          </a:prstGeom>
        </p:spPr>
        <p:txBody>
          <a:bodyPr anchor="t" rtlCol="false" tIns="0" lIns="0" bIns="0" rIns="0">
            <a:spAutoFit/>
          </a:bodyPr>
          <a:lstStyle/>
          <a:p>
            <a:pPr algn="l">
              <a:lnSpc>
                <a:spcPts val="3840"/>
              </a:lnSpc>
            </a:pPr>
            <a:r>
              <a:rPr lang="en-US" sz="1920" spc="96">
                <a:solidFill>
                  <a:srgbClr val="0D1C38"/>
                </a:solidFill>
                <a:latin typeface="Assistant"/>
                <a:ea typeface="Assistant"/>
                <a:cs typeface="Assistant"/>
                <a:sym typeface="Assistant"/>
              </a:rPr>
              <a:t>Food safety is a critical public health concern in New York City, where thousands of establishments are inspected regularly.The project aims to analyze NYC restaurant inspection data to identify key factors affecting health inspection scores. By finding trends, outliers, and common issues, it seeks to understand why some restaurants perform poorly. The ultimate goal is to provide insights that help improve food safety and maintain high hygiene standards across restaurants.</a:t>
            </a:r>
          </a:p>
        </p:txBody>
      </p:sp>
      <p:sp>
        <p:nvSpPr>
          <p:cNvPr name="TextBox 9" id="9"/>
          <p:cNvSpPr txBox="true"/>
          <p:nvPr/>
        </p:nvSpPr>
        <p:spPr>
          <a:xfrm rot="0">
            <a:off x="3208846" y="1570435"/>
            <a:ext cx="11870308" cy="1127145"/>
          </a:xfrm>
          <a:prstGeom prst="rect">
            <a:avLst/>
          </a:prstGeom>
        </p:spPr>
        <p:txBody>
          <a:bodyPr anchor="t" rtlCol="false" tIns="0" lIns="0" bIns="0" rIns="0">
            <a:spAutoFit/>
          </a:bodyPr>
          <a:lstStyle/>
          <a:p>
            <a:pPr algn="ctr">
              <a:lnSpc>
                <a:spcPts val="7999"/>
              </a:lnSpc>
            </a:pPr>
            <a:r>
              <a:rPr lang="en-US" sz="9999">
                <a:solidFill>
                  <a:srgbClr val="0D1C38"/>
                </a:solidFill>
                <a:latin typeface="Roca One"/>
                <a:ea typeface="Roca One"/>
                <a:cs typeface="Roca One"/>
                <a:sym typeface="Roca One"/>
              </a:rPr>
              <a:t>Problem Statement</a:t>
            </a:r>
          </a:p>
        </p:txBody>
      </p:sp>
      <p:sp>
        <p:nvSpPr>
          <p:cNvPr name="TextBox 10" id="10"/>
          <p:cNvSpPr txBox="true"/>
          <p:nvPr/>
        </p:nvSpPr>
        <p:spPr>
          <a:xfrm rot="0">
            <a:off x="2338014" y="5983928"/>
            <a:ext cx="4349339" cy="793760"/>
          </a:xfrm>
          <a:prstGeom prst="rect">
            <a:avLst/>
          </a:prstGeom>
        </p:spPr>
        <p:txBody>
          <a:bodyPr anchor="t" rtlCol="false" tIns="0" lIns="0" bIns="0" rIns="0">
            <a:spAutoFit/>
          </a:bodyPr>
          <a:lstStyle/>
          <a:p>
            <a:pPr algn="ctr">
              <a:lnSpc>
                <a:spcPts val="5600"/>
              </a:lnSpc>
            </a:pPr>
            <a:r>
              <a:rPr lang="en-US" sz="7000">
                <a:solidFill>
                  <a:srgbClr val="0D1C38"/>
                </a:solidFill>
                <a:latin typeface="Roca One"/>
                <a:ea typeface="Roca One"/>
                <a:cs typeface="Roca One"/>
                <a:sym typeface="Roca One"/>
              </a:rPr>
              <a:t>Objective</a:t>
            </a:r>
          </a:p>
        </p:txBody>
      </p:sp>
      <p:sp>
        <p:nvSpPr>
          <p:cNvPr name="TextBox 11" id="11"/>
          <p:cNvSpPr txBox="true"/>
          <p:nvPr/>
        </p:nvSpPr>
        <p:spPr>
          <a:xfrm rot="0">
            <a:off x="2793324" y="6749113"/>
            <a:ext cx="10351736" cy="2386333"/>
          </a:xfrm>
          <a:prstGeom prst="rect">
            <a:avLst/>
          </a:prstGeom>
        </p:spPr>
        <p:txBody>
          <a:bodyPr anchor="t" rtlCol="false" tIns="0" lIns="0" bIns="0" rIns="0">
            <a:spAutoFit/>
          </a:bodyPr>
          <a:lstStyle/>
          <a:p>
            <a:pPr algn="l" marL="414479" indent="-207240" lvl="1">
              <a:lnSpc>
                <a:spcPts val="3839"/>
              </a:lnSpc>
              <a:buFont typeface="Arial"/>
              <a:buChar char="•"/>
            </a:pPr>
            <a:r>
              <a:rPr lang="en-US" sz="1919" spc="95">
                <a:solidFill>
                  <a:srgbClr val="0D1C38"/>
                </a:solidFill>
                <a:latin typeface="Assistant"/>
                <a:ea typeface="Assistant"/>
                <a:cs typeface="Assistant"/>
                <a:sym typeface="Assistant"/>
              </a:rPr>
              <a:t>To study NYC food inspection scores and grades.</a:t>
            </a:r>
          </a:p>
          <a:p>
            <a:pPr algn="l" marL="414479" indent="-207240" lvl="1">
              <a:lnSpc>
                <a:spcPts val="3839"/>
              </a:lnSpc>
              <a:buFont typeface="Arial"/>
              <a:buChar char="•"/>
            </a:pPr>
            <a:r>
              <a:rPr lang="en-US" sz="1919" spc="95">
                <a:solidFill>
                  <a:srgbClr val="0D1C38"/>
                </a:solidFill>
                <a:latin typeface="Assistant"/>
                <a:ea typeface="Assistant"/>
                <a:cs typeface="Assistant"/>
                <a:sym typeface="Assistant"/>
              </a:rPr>
              <a:t>To clean and transform data to enhance quality and accuracy for analysis.</a:t>
            </a:r>
          </a:p>
          <a:p>
            <a:pPr algn="l" marL="414479" indent="-207240" lvl="1">
              <a:lnSpc>
                <a:spcPts val="3839"/>
              </a:lnSpc>
              <a:buFont typeface="Arial"/>
              <a:buChar char="•"/>
            </a:pPr>
            <a:r>
              <a:rPr lang="en-US" sz="1919" spc="95">
                <a:solidFill>
                  <a:srgbClr val="0D1C38"/>
                </a:solidFill>
                <a:latin typeface="Assistant"/>
                <a:ea typeface="Assistant"/>
                <a:cs typeface="Assistant"/>
                <a:sym typeface="Assistant"/>
              </a:rPr>
              <a:t>To apply statistical hypothesis testing to validate observed patterns and relationships. </a:t>
            </a:r>
          </a:p>
          <a:p>
            <a:pPr algn="l" marL="414479" indent="-207240" lvl="1">
              <a:lnSpc>
                <a:spcPts val="3839"/>
              </a:lnSpc>
              <a:buFont typeface="Arial"/>
              <a:buChar char="•"/>
            </a:pPr>
            <a:r>
              <a:rPr lang="en-US" sz="1919" spc="95">
                <a:solidFill>
                  <a:srgbClr val="0D1C38"/>
                </a:solidFill>
                <a:latin typeface="Assistant"/>
                <a:ea typeface="Assistant"/>
                <a:cs typeface="Assistant"/>
                <a:sym typeface="Assistant"/>
              </a:rPr>
              <a:t>To identify score patterns through EDA.</a:t>
            </a:r>
          </a:p>
          <a:p>
            <a:pPr algn="l" marL="414479" indent="-207240" lvl="1">
              <a:lnSpc>
                <a:spcPts val="3839"/>
              </a:lnSpc>
              <a:buFont typeface="Arial"/>
              <a:buChar char="•"/>
            </a:pPr>
            <a:r>
              <a:rPr lang="en-US" sz="1919" spc="95">
                <a:solidFill>
                  <a:srgbClr val="0D1C38"/>
                </a:solidFill>
                <a:latin typeface="Assistant"/>
                <a:ea typeface="Assistant"/>
                <a:cs typeface="Assistant"/>
                <a:sym typeface="Assistant"/>
              </a:rPr>
              <a:t>To provide insights for better food safety decisions.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15597" t="0" r="-15597" b="0"/>
            </a:stretch>
          </a:blipFill>
        </p:spPr>
      </p:sp>
      <p:grpSp>
        <p:nvGrpSpPr>
          <p:cNvPr name="Group 3" id="3"/>
          <p:cNvGrpSpPr/>
          <p:nvPr/>
        </p:nvGrpSpPr>
        <p:grpSpPr>
          <a:xfrm rot="0">
            <a:off x="401503" y="579266"/>
            <a:ext cx="16995272" cy="9097913"/>
            <a:chOff x="0" y="0"/>
            <a:chExt cx="4476121" cy="2396158"/>
          </a:xfrm>
        </p:grpSpPr>
        <p:sp>
          <p:nvSpPr>
            <p:cNvPr name="Freeform 4" id="4"/>
            <p:cNvSpPr/>
            <p:nvPr/>
          </p:nvSpPr>
          <p:spPr>
            <a:xfrm flipH="false" flipV="false" rot="0">
              <a:off x="0" y="0"/>
              <a:ext cx="4476121" cy="2396158"/>
            </a:xfrm>
            <a:custGeom>
              <a:avLst/>
              <a:gdLst/>
              <a:ahLst/>
              <a:cxnLst/>
              <a:rect r="r" b="b" t="t" l="l"/>
              <a:pathLst>
                <a:path h="2396158" w="4476121">
                  <a:moveTo>
                    <a:pt x="0" y="0"/>
                  </a:moveTo>
                  <a:lnTo>
                    <a:pt x="4476121" y="0"/>
                  </a:lnTo>
                  <a:lnTo>
                    <a:pt x="4476121" y="2396158"/>
                  </a:lnTo>
                  <a:lnTo>
                    <a:pt x="0" y="2396158"/>
                  </a:lnTo>
                  <a:close/>
                </a:path>
              </a:pathLst>
            </a:custGeom>
            <a:solidFill>
              <a:srgbClr val="FEFEFE"/>
            </a:solidFill>
          </p:spPr>
        </p:sp>
        <p:sp>
          <p:nvSpPr>
            <p:cNvPr name="TextBox 5" id="5"/>
            <p:cNvSpPr txBox="true"/>
            <p:nvPr/>
          </p:nvSpPr>
          <p:spPr>
            <a:xfrm>
              <a:off x="0" y="57150"/>
              <a:ext cx="4476121" cy="2339008"/>
            </a:xfrm>
            <a:prstGeom prst="rect">
              <a:avLst/>
            </a:prstGeom>
          </p:spPr>
          <p:txBody>
            <a:bodyPr anchor="ctr" rtlCol="false" tIns="50800" lIns="50800" bIns="50800" rIns="50800"/>
            <a:lstStyle/>
            <a:p>
              <a:pPr algn="ctr">
                <a:lnSpc>
                  <a:spcPts val="2481"/>
                </a:lnSpc>
              </a:pPr>
            </a:p>
          </p:txBody>
        </p:sp>
      </p:grpSp>
      <p:sp>
        <p:nvSpPr>
          <p:cNvPr name="Freeform 6" id="6"/>
          <p:cNvSpPr/>
          <p:nvPr/>
        </p:nvSpPr>
        <p:spPr>
          <a:xfrm flipH="true" flipV="true" rot="0">
            <a:off x="16310046" y="-2312817"/>
            <a:ext cx="8623491" cy="8750775"/>
          </a:xfrm>
          <a:custGeom>
            <a:avLst/>
            <a:gdLst/>
            <a:ahLst/>
            <a:cxnLst/>
            <a:rect r="r" b="b" t="t" l="l"/>
            <a:pathLst>
              <a:path h="8750775" w="8623491">
                <a:moveTo>
                  <a:pt x="8623491" y="8750775"/>
                </a:moveTo>
                <a:lnTo>
                  <a:pt x="0" y="8750775"/>
                </a:lnTo>
                <a:lnTo>
                  <a:pt x="0" y="0"/>
                </a:lnTo>
                <a:lnTo>
                  <a:pt x="8623491" y="0"/>
                </a:lnTo>
                <a:lnTo>
                  <a:pt x="8623491" y="8750775"/>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6630940" y="3864288"/>
            <a:ext cx="8623491" cy="8750775"/>
          </a:xfrm>
          <a:custGeom>
            <a:avLst/>
            <a:gdLst/>
            <a:ahLst/>
            <a:cxnLst/>
            <a:rect r="r" b="b" t="t" l="l"/>
            <a:pathLst>
              <a:path h="8750775" w="8623491">
                <a:moveTo>
                  <a:pt x="0" y="0"/>
                </a:moveTo>
                <a:lnTo>
                  <a:pt x="8623491" y="0"/>
                </a:lnTo>
                <a:lnTo>
                  <a:pt x="8623491" y="8750775"/>
                </a:lnTo>
                <a:lnTo>
                  <a:pt x="0" y="87507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0216480" y="3682818"/>
            <a:ext cx="6093567" cy="3593254"/>
          </a:xfrm>
          <a:custGeom>
            <a:avLst/>
            <a:gdLst/>
            <a:ahLst/>
            <a:cxnLst/>
            <a:rect r="r" b="b" t="t" l="l"/>
            <a:pathLst>
              <a:path h="3593254" w="6093567">
                <a:moveTo>
                  <a:pt x="0" y="0"/>
                </a:moveTo>
                <a:lnTo>
                  <a:pt x="6093566" y="0"/>
                </a:lnTo>
                <a:lnTo>
                  <a:pt x="6093566" y="3593254"/>
                </a:lnTo>
                <a:lnTo>
                  <a:pt x="0" y="3593254"/>
                </a:lnTo>
                <a:lnTo>
                  <a:pt x="0" y="0"/>
                </a:lnTo>
                <a:close/>
              </a:path>
            </a:pathLst>
          </a:custGeom>
          <a:blipFill>
            <a:blip r:embed="rId5"/>
            <a:stretch>
              <a:fillRect l="-34266" t="-149065" r="-307653" b="-149065"/>
            </a:stretch>
          </a:blipFill>
        </p:spPr>
      </p:sp>
      <p:sp>
        <p:nvSpPr>
          <p:cNvPr name="Freeform 9" id="9"/>
          <p:cNvSpPr/>
          <p:nvPr/>
        </p:nvSpPr>
        <p:spPr>
          <a:xfrm flipH="false" flipV="false" rot="0">
            <a:off x="3012612" y="8582575"/>
            <a:ext cx="11773054" cy="687633"/>
          </a:xfrm>
          <a:custGeom>
            <a:avLst/>
            <a:gdLst/>
            <a:ahLst/>
            <a:cxnLst/>
            <a:rect r="r" b="b" t="t" l="l"/>
            <a:pathLst>
              <a:path h="687633" w="11773054">
                <a:moveTo>
                  <a:pt x="0" y="0"/>
                </a:moveTo>
                <a:lnTo>
                  <a:pt x="11773054" y="0"/>
                </a:lnTo>
                <a:lnTo>
                  <a:pt x="11773054" y="687633"/>
                </a:lnTo>
                <a:lnTo>
                  <a:pt x="0" y="687633"/>
                </a:lnTo>
                <a:lnTo>
                  <a:pt x="0" y="0"/>
                </a:lnTo>
                <a:close/>
              </a:path>
            </a:pathLst>
          </a:custGeom>
          <a:blipFill>
            <a:blip r:embed="rId6"/>
            <a:stretch>
              <a:fillRect l="-16258" t="-1426843" r="-102956" b="-467049"/>
            </a:stretch>
          </a:blipFill>
        </p:spPr>
      </p:sp>
      <p:sp>
        <p:nvSpPr>
          <p:cNvPr name="TextBox 10" id="10"/>
          <p:cNvSpPr txBox="true"/>
          <p:nvPr/>
        </p:nvSpPr>
        <p:spPr>
          <a:xfrm rot="0">
            <a:off x="2396747" y="3582224"/>
            <a:ext cx="7415537" cy="3357903"/>
          </a:xfrm>
          <a:prstGeom prst="rect">
            <a:avLst/>
          </a:prstGeom>
        </p:spPr>
        <p:txBody>
          <a:bodyPr anchor="t" rtlCol="false" tIns="0" lIns="0" bIns="0" rIns="0">
            <a:spAutoFit/>
          </a:bodyPr>
          <a:lstStyle/>
          <a:p>
            <a:pPr algn="l" marL="414528" indent="-207264" lvl="1">
              <a:lnSpc>
                <a:spcPts val="3840"/>
              </a:lnSpc>
              <a:buFont typeface="Arial"/>
              <a:buChar char="•"/>
            </a:pPr>
            <a:r>
              <a:rPr lang="en-US" sz="1920" spc="96">
                <a:solidFill>
                  <a:srgbClr val="0D1C38"/>
                </a:solidFill>
                <a:latin typeface="Assistant"/>
                <a:ea typeface="Assistant"/>
                <a:cs typeface="Assistant"/>
                <a:sym typeface="Assistant"/>
              </a:rPr>
              <a:t>Imported Libraries to analyze and visualize the trends.</a:t>
            </a:r>
          </a:p>
          <a:p>
            <a:pPr algn="l" marL="414528" indent="-207264" lvl="1">
              <a:lnSpc>
                <a:spcPts val="3840"/>
              </a:lnSpc>
              <a:buFont typeface="Arial"/>
              <a:buChar char="•"/>
            </a:pPr>
            <a:r>
              <a:rPr lang="en-US" sz="1920" spc="96">
                <a:solidFill>
                  <a:srgbClr val="0D1C38"/>
                </a:solidFill>
                <a:latin typeface="Assistant"/>
                <a:ea typeface="Assistant"/>
                <a:cs typeface="Assistant"/>
                <a:sym typeface="Assistant"/>
              </a:rPr>
              <a:t>pandas for Handles and analyzes data in tables (DataFrames).</a:t>
            </a:r>
          </a:p>
          <a:p>
            <a:pPr algn="l" marL="414528" indent="-207264" lvl="1">
              <a:lnSpc>
                <a:spcPts val="3840"/>
              </a:lnSpc>
              <a:buFont typeface="Arial"/>
              <a:buChar char="•"/>
            </a:pPr>
            <a:r>
              <a:rPr lang="en-US" sz="1920" spc="96">
                <a:solidFill>
                  <a:srgbClr val="0D1C38"/>
                </a:solidFill>
                <a:latin typeface="Assistant"/>
                <a:ea typeface="Assistant"/>
                <a:cs typeface="Assistant"/>
                <a:sym typeface="Assistant"/>
              </a:rPr>
              <a:t>numpy for math operations on arrays and matrices.</a:t>
            </a:r>
          </a:p>
          <a:p>
            <a:pPr algn="l" marL="414528" indent="-207264" lvl="1">
              <a:lnSpc>
                <a:spcPts val="3840"/>
              </a:lnSpc>
              <a:buFont typeface="Arial"/>
              <a:buChar char="•"/>
            </a:pPr>
            <a:r>
              <a:rPr lang="en-US" sz="1920" spc="96">
                <a:solidFill>
                  <a:srgbClr val="0D1C38"/>
                </a:solidFill>
                <a:latin typeface="Assistant"/>
                <a:ea typeface="Assistant"/>
                <a:cs typeface="Assistant"/>
                <a:sym typeface="Assistant"/>
              </a:rPr>
              <a:t>matplotlib.pyplot for creating basic plots and charts.</a:t>
            </a:r>
          </a:p>
          <a:p>
            <a:pPr algn="l" marL="414528" indent="-207264" lvl="1">
              <a:lnSpc>
                <a:spcPts val="3840"/>
              </a:lnSpc>
              <a:buFont typeface="Arial"/>
              <a:buChar char="•"/>
            </a:pPr>
            <a:r>
              <a:rPr lang="en-US" sz="1920" spc="96">
                <a:solidFill>
                  <a:srgbClr val="0D1C38"/>
                </a:solidFill>
                <a:latin typeface="Assistant"/>
                <a:ea typeface="Assistant"/>
                <a:cs typeface="Assistant"/>
                <a:sym typeface="Assistant"/>
              </a:rPr>
              <a:t>seaborn to make attractive statistical plots easily.</a:t>
            </a:r>
          </a:p>
          <a:p>
            <a:pPr algn="l" marL="414528" indent="-207264" lvl="1">
              <a:lnSpc>
                <a:spcPts val="3840"/>
              </a:lnSpc>
              <a:buFont typeface="Arial"/>
              <a:buChar char="•"/>
            </a:pPr>
            <a:r>
              <a:rPr lang="en-US" sz="1920" spc="96">
                <a:solidFill>
                  <a:srgbClr val="0D1C38"/>
                </a:solidFill>
                <a:latin typeface="Assistant"/>
                <a:ea typeface="Assistant"/>
                <a:cs typeface="Assistant"/>
                <a:sym typeface="Assistant"/>
              </a:rPr>
              <a:t>datetime for work with dates and times.</a:t>
            </a:r>
          </a:p>
          <a:p>
            <a:pPr algn="l" marL="414528" indent="-207264" lvl="1">
              <a:lnSpc>
                <a:spcPts val="3840"/>
              </a:lnSpc>
              <a:buFont typeface="Arial"/>
              <a:buChar char="•"/>
            </a:pPr>
            <a:r>
              <a:rPr lang="en-US" sz="1920" spc="96">
                <a:solidFill>
                  <a:srgbClr val="0D1C38"/>
                </a:solidFill>
                <a:latin typeface="Assistant"/>
                <a:ea typeface="Assistant"/>
                <a:cs typeface="Assistant"/>
                <a:sym typeface="Assistant"/>
              </a:rPr>
              <a:t>warnings to hide unnecessary warning messages.</a:t>
            </a:r>
          </a:p>
        </p:txBody>
      </p:sp>
      <p:sp>
        <p:nvSpPr>
          <p:cNvPr name="TextBox 11" id="11"/>
          <p:cNvSpPr txBox="true"/>
          <p:nvPr/>
        </p:nvSpPr>
        <p:spPr>
          <a:xfrm rot="0">
            <a:off x="3208846" y="1168979"/>
            <a:ext cx="11870308" cy="965218"/>
          </a:xfrm>
          <a:prstGeom prst="rect">
            <a:avLst/>
          </a:prstGeom>
        </p:spPr>
        <p:txBody>
          <a:bodyPr anchor="t" rtlCol="false" tIns="0" lIns="0" bIns="0" rIns="0">
            <a:spAutoFit/>
          </a:bodyPr>
          <a:lstStyle/>
          <a:p>
            <a:pPr algn="ctr">
              <a:lnSpc>
                <a:spcPts val="6800"/>
              </a:lnSpc>
            </a:pPr>
            <a:r>
              <a:rPr lang="en-US" sz="8500">
                <a:solidFill>
                  <a:srgbClr val="0D1C38"/>
                </a:solidFill>
                <a:latin typeface="Roca One"/>
                <a:ea typeface="Roca One"/>
                <a:cs typeface="Roca One"/>
                <a:sym typeface="Roca One"/>
              </a:rPr>
              <a:t>Importing &amp; Loading</a:t>
            </a:r>
          </a:p>
        </p:txBody>
      </p:sp>
      <p:sp>
        <p:nvSpPr>
          <p:cNvPr name="TextBox 12" id="12"/>
          <p:cNvSpPr txBox="true"/>
          <p:nvPr/>
        </p:nvSpPr>
        <p:spPr>
          <a:xfrm rot="0">
            <a:off x="2240509" y="2971046"/>
            <a:ext cx="5970041" cy="568316"/>
          </a:xfrm>
          <a:prstGeom prst="rect">
            <a:avLst/>
          </a:prstGeom>
        </p:spPr>
        <p:txBody>
          <a:bodyPr anchor="t" rtlCol="false" tIns="0" lIns="0" bIns="0" rIns="0">
            <a:spAutoFit/>
          </a:bodyPr>
          <a:lstStyle/>
          <a:p>
            <a:pPr algn="ctr">
              <a:lnSpc>
                <a:spcPts val="4000"/>
              </a:lnSpc>
            </a:pPr>
            <a:r>
              <a:rPr lang="en-US" sz="5000">
                <a:solidFill>
                  <a:srgbClr val="0D1C38"/>
                </a:solidFill>
                <a:latin typeface="Roca One"/>
                <a:ea typeface="Roca One"/>
                <a:cs typeface="Roca One"/>
                <a:sym typeface="Roca One"/>
              </a:rPr>
              <a:t>Importing Libraries</a:t>
            </a:r>
          </a:p>
        </p:txBody>
      </p:sp>
      <p:sp>
        <p:nvSpPr>
          <p:cNvPr name="TextBox 13" id="13"/>
          <p:cNvSpPr txBox="true"/>
          <p:nvPr/>
        </p:nvSpPr>
        <p:spPr>
          <a:xfrm rot="0">
            <a:off x="2240509" y="7466572"/>
            <a:ext cx="5205737" cy="568316"/>
          </a:xfrm>
          <a:prstGeom prst="rect">
            <a:avLst/>
          </a:prstGeom>
        </p:spPr>
        <p:txBody>
          <a:bodyPr anchor="t" rtlCol="false" tIns="0" lIns="0" bIns="0" rIns="0">
            <a:spAutoFit/>
          </a:bodyPr>
          <a:lstStyle/>
          <a:p>
            <a:pPr algn="ctr">
              <a:lnSpc>
                <a:spcPts val="4000"/>
              </a:lnSpc>
            </a:pPr>
            <a:r>
              <a:rPr lang="en-US" sz="5000">
                <a:solidFill>
                  <a:srgbClr val="0D1C38"/>
                </a:solidFill>
                <a:latin typeface="Roca One"/>
                <a:ea typeface="Roca One"/>
                <a:cs typeface="Roca One"/>
                <a:sym typeface="Roca One"/>
              </a:rPr>
              <a:t>Loading Dataset</a:t>
            </a:r>
          </a:p>
        </p:txBody>
      </p:sp>
      <p:sp>
        <p:nvSpPr>
          <p:cNvPr name="TextBox 14" id="14"/>
          <p:cNvSpPr txBox="true"/>
          <p:nvPr/>
        </p:nvSpPr>
        <p:spPr>
          <a:xfrm rot="0">
            <a:off x="2394061" y="7941913"/>
            <a:ext cx="6505078" cy="443124"/>
          </a:xfrm>
          <a:prstGeom prst="rect">
            <a:avLst/>
          </a:prstGeom>
        </p:spPr>
        <p:txBody>
          <a:bodyPr anchor="t" rtlCol="false" tIns="0" lIns="0" bIns="0" rIns="0">
            <a:spAutoFit/>
          </a:bodyPr>
          <a:lstStyle/>
          <a:p>
            <a:pPr algn="l" marL="414528" indent="-207264" lvl="1">
              <a:lnSpc>
                <a:spcPts val="3840"/>
              </a:lnSpc>
              <a:buFont typeface="Arial"/>
              <a:buChar char="•"/>
            </a:pPr>
            <a:r>
              <a:rPr lang="en-US" sz="1920" spc="96">
                <a:solidFill>
                  <a:srgbClr val="0D1C38"/>
                </a:solidFill>
                <a:latin typeface="Assistant"/>
                <a:ea typeface="Assistant"/>
                <a:cs typeface="Assistant"/>
                <a:sym typeface="Assistant"/>
              </a:rPr>
              <a:t>Loaded csv dataset using the command pd.read_csv.</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15597" t="0" r="-15597" b="0"/>
            </a:stretch>
          </a:blipFill>
        </p:spPr>
      </p:sp>
      <p:grpSp>
        <p:nvGrpSpPr>
          <p:cNvPr name="Group 3" id="3"/>
          <p:cNvGrpSpPr/>
          <p:nvPr/>
        </p:nvGrpSpPr>
        <p:grpSpPr>
          <a:xfrm rot="0">
            <a:off x="646364" y="594544"/>
            <a:ext cx="16995272" cy="9097913"/>
            <a:chOff x="0" y="0"/>
            <a:chExt cx="4476121" cy="2396158"/>
          </a:xfrm>
        </p:grpSpPr>
        <p:sp>
          <p:nvSpPr>
            <p:cNvPr name="Freeform 4" id="4"/>
            <p:cNvSpPr/>
            <p:nvPr/>
          </p:nvSpPr>
          <p:spPr>
            <a:xfrm flipH="false" flipV="false" rot="0">
              <a:off x="0" y="0"/>
              <a:ext cx="4476121" cy="2396158"/>
            </a:xfrm>
            <a:custGeom>
              <a:avLst/>
              <a:gdLst/>
              <a:ahLst/>
              <a:cxnLst/>
              <a:rect r="r" b="b" t="t" l="l"/>
              <a:pathLst>
                <a:path h="2396158" w="4476121">
                  <a:moveTo>
                    <a:pt x="0" y="0"/>
                  </a:moveTo>
                  <a:lnTo>
                    <a:pt x="4476121" y="0"/>
                  </a:lnTo>
                  <a:lnTo>
                    <a:pt x="4476121" y="2396158"/>
                  </a:lnTo>
                  <a:lnTo>
                    <a:pt x="0" y="2396158"/>
                  </a:lnTo>
                  <a:close/>
                </a:path>
              </a:pathLst>
            </a:custGeom>
            <a:solidFill>
              <a:srgbClr val="FEFEFE"/>
            </a:solidFill>
          </p:spPr>
        </p:sp>
        <p:sp>
          <p:nvSpPr>
            <p:cNvPr name="TextBox 5" id="5"/>
            <p:cNvSpPr txBox="true"/>
            <p:nvPr/>
          </p:nvSpPr>
          <p:spPr>
            <a:xfrm>
              <a:off x="0" y="57150"/>
              <a:ext cx="4476121" cy="2339008"/>
            </a:xfrm>
            <a:prstGeom prst="rect">
              <a:avLst/>
            </a:prstGeom>
          </p:spPr>
          <p:txBody>
            <a:bodyPr anchor="ctr" rtlCol="false" tIns="50800" lIns="50800" bIns="50800" rIns="50800"/>
            <a:lstStyle/>
            <a:p>
              <a:pPr algn="ctr">
                <a:lnSpc>
                  <a:spcPts val="2481"/>
                </a:lnSpc>
              </a:pPr>
            </a:p>
          </p:txBody>
        </p:sp>
      </p:grpSp>
      <p:sp>
        <p:nvSpPr>
          <p:cNvPr name="Freeform 6" id="6"/>
          <p:cNvSpPr/>
          <p:nvPr/>
        </p:nvSpPr>
        <p:spPr>
          <a:xfrm flipH="true" flipV="true" rot="0">
            <a:off x="16310046" y="-2312817"/>
            <a:ext cx="8623491" cy="8750775"/>
          </a:xfrm>
          <a:custGeom>
            <a:avLst/>
            <a:gdLst/>
            <a:ahLst/>
            <a:cxnLst/>
            <a:rect r="r" b="b" t="t" l="l"/>
            <a:pathLst>
              <a:path h="8750775" w="8623491">
                <a:moveTo>
                  <a:pt x="8623491" y="8750775"/>
                </a:moveTo>
                <a:lnTo>
                  <a:pt x="0" y="8750775"/>
                </a:lnTo>
                <a:lnTo>
                  <a:pt x="0" y="0"/>
                </a:lnTo>
                <a:lnTo>
                  <a:pt x="8623491" y="0"/>
                </a:lnTo>
                <a:lnTo>
                  <a:pt x="8623491" y="8750775"/>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6630940" y="3864288"/>
            <a:ext cx="8623491" cy="8750775"/>
          </a:xfrm>
          <a:custGeom>
            <a:avLst/>
            <a:gdLst/>
            <a:ahLst/>
            <a:cxnLst/>
            <a:rect r="r" b="b" t="t" l="l"/>
            <a:pathLst>
              <a:path h="8750775" w="8623491">
                <a:moveTo>
                  <a:pt x="0" y="0"/>
                </a:moveTo>
                <a:lnTo>
                  <a:pt x="8623491" y="0"/>
                </a:lnTo>
                <a:lnTo>
                  <a:pt x="8623491" y="8750775"/>
                </a:lnTo>
                <a:lnTo>
                  <a:pt x="0" y="87507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2399803" y="2288580"/>
            <a:ext cx="14084137" cy="6969720"/>
          </a:xfrm>
          <a:prstGeom prst="rect">
            <a:avLst/>
          </a:prstGeom>
        </p:spPr>
        <p:txBody>
          <a:bodyPr anchor="t" rtlCol="false" tIns="0" lIns="0" bIns="0" rIns="0">
            <a:spAutoFit/>
          </a:bodyPr>
          <a:lstStyle/>
          <a:p>
            <a:pPr algn="l">
              <a:lnSpc>
                <a:spcPts val="3707"/>
              </a:lnSpc>
            </a:pPr>
            <a:r>
              <a:rPr lang="en-US" sz="1853" spc="92">
                <a:solidFill>
                  <a:srgbClr val="0D1C38"/>
                </a:solidFill>
                <a:latin typeface="Assistant"/>
                <a:ea typeface="Assistant"/>
                <a:cs typeface="Assistant"/>
                <a:sym typeface="Assistant"/>
              </a:rPr>
              <a:t>The dataset used is The DOHMH New York City Restaurant Inspection Results .</a:t>
            </a:r>
          </a:p>
          <a:p>
            <a:pPr algn="l">
              <a:lnSpc>
                <a:spcPts val="3707"/>
              </a:lnSpc>
            </a:pPr>
            <a:r>
              <a:rPr lang="en-US" sz="1853" spc="92">
                <a:solidFill>
                  <a:srgbClr val="0D1C38"/>
                </a:solidFill>
                <a:latin typeface="Assistant"/>
                <a:ea typeface="Assistant"/>
                <a:cs typeface="Assistant"/>
                <a:sym typeface="Assistant"/>
              </a:rPr>
              <a:t>Data Understanding involves exploring the NYC food inspection dataset to get familiar with its structure, variables, and contents.</a:t>
            </a:r>
          </a:p>
          <a:p>
            <a:pPr algn="l">
              <a:lnSpc>
                <a:spcPts val="3707"/>
              </a:lnSpc>
            </a:pPr>
            <a:r>
              <a:rPr lang="en-US" sz="1853" spc="92">
                <a:solidFill>
                  <a:srgbClr val="0D1C38"/>
                </a:solidFill>
                <a:latin typeface="Assistant"/>
                <a:ea typeface="Assistant"/>
                <a:cs typeface="Assistant"/>
                <a:sym typeface="Assistant"/>
              </a:rPr>
              <a:t> </a:t>
            </a:r>
            <a:r>
              <a:rPr lang="en-US" sz="1853" spc="92" b="true">
                <a:solidFill>
                  <a:srgbClr val="0D1C38"/>
                </a:solidFill>
                <a:latin typeface="Assistant Bold"/>
                <a:ea typeface="Assistant Bold"/>
                <a:cs typeface="Assistant Bold"/>
                <a:sym typeface="Assistant Bold"/>
              </a:rPr>
              <a:t>Checked :</a:t>
            </a:r>
          </a:p>
          <a:p>
            <a:pPr algn="l" marL="400204" indent="-200102" lvl="1">
              <a:lnSpc>
                <a:spcPts val="3707"/>
              </a:lnSpc>
              <a:buFont typeface="Arial"/>
              <a:buChar char="•"/>
            </a:pPr>
            <a:r>
              <a:rPr lang="en-US" sz="1853" spc="92">
                <a:solidFill>
                  <a:srgbClr val="0D1C38"/>
                </a:solidFill>
                <a:latin typeface="Assistant"/>
                <a:ea typeface="Assistant"/>
                <a:cs typeface="Assistant"/>
                <a:sym typeface="Assistant"/>
              </a:rPr>
              <a:t>unique() for unique values</a:t>
            </a:r>
          </a:p>
          <a:p>
            <a:pPr algn="l" marL="400204" indent="-200102" lvl="1">
              <a:lnSpc>
                <a:spcPts val="3707"/>
              </a:lnSpc>
              <a:buFont typeface="Arial"/>
              <a:buChar char="•"/>
            </a:pPr>
            <a:r>
              <a:rPr lang="en-US" sz="1853" spc="92">
                <a:solidFill>
                  <a:srgbClr val="0D1C38"/>
                </a:solidFill>
                <a:latin typeface="Assistant"/>
                <a:ea typeface="Assistant"/>
                <a:cs typeface="Assistant"/>
                <a:sym typeface="Assistant"/>
              </a:rPr>
              <a:t>shape for shape of the dataset</a:t>
            </a:r>
          </a:p>
          <a:p>
            <a:pPr algn="l" marL="400204" indent="-200102" lvl="1">
              <a:lnSpc>
                <a:spcPts val="3707"/>
              </a:lnSpc>
              <a:buFont typeface="Arial"/>
              <a:buChar char="•"/>
            </a:pPr>
            <a:r>
              <a:rPr lang="en-US" sz="1853" spc="92">
                <a:solidFill>
                  <a:srgbClr val="0D1C38"/>
                </a:solidFill>
                <a:latin typeface="Assistant"/>
                <a:ea typeface="Assistant"/>
                <a:cs typeface="Assistant"/>
                <a:sym typeface="Assistant"/>
              </a:rPr>
              <a:t>columns for column names</a:t>
            </a:r>
          </a:p>
          <a:p>
            <a:pPr algn="l" marL="400204" indent="-200102" lvl="1">
              <a:lnSpc>
                <a:spcPts val="3707"/>
              </a:lnSpc>
              <a:buFont typeface="Arial"/>
              <a:buChar char="•"/>
            </a:pPr>
            <a:r>
              <a:rPr lang="en-US" sz="1853" spc="92">
                <a:solidFill>
                  <a:srgbClr val="0D1C38"/>
                </a:solidFill>
                <a:latin typeface="Assistant"/>
                <a:ea typeface="Assistant"/>
                <a:cs typeface="Assistant"/>
                <a:sym typeface="Assistant"/>
              </a:rPr>
              <a:t>info() for quick overview of a DataFrame.</a:t>
            </a:r>
          </a:p>
          <a:p>
            <a:pPr algn="l" marL="400204" indent="-200102" lvl="1">
              <a:lnSpc>
                <a:spcPts val="3707"/>
              </a:lnSpc>
              <a:buFont typeface="Arial"/>
              <a:buChar char="•"/>
            </a:pPr>
            <a:r>
              <a:rPr lang="en-US" sz="1853" spc="92">
                <a:solidFill>
                  <a:srgbClr val="0D1C38"/>
                </a:solidFill>
                <a:latin typeface="Assistant"/>
                <a:ea typeface="Assistant"/>
                <a:cs typeface="Assistant"/>
                <a:sym typeface="Assistant"/>
              </a:rPr>
              <a:t>head() for first five rows</a:t>
            </a:r>
          </a:p>
          <a:p>
            <a:pPr algn="l" marL="400204" indent="-200102" lvl="1">
              <a:lnSpc>
                <a:spcPts val="3707"/>
              </a:lnSpc>
              <a:buFont typeface="Arial"/>
              <a:buChar char="•"/>
            </a:pPr>
            <a:r>
              <a:rPr lang="en-US" sz="1853" spc="92">
                <a:solidFill>
                  <a:srgbClr val="0D1C38"/>
                </a:solidFill>
                <a:latin typeface="Assistant"/>
                <a:ea typeface="Assistant"/>
                <a:cs typeface="Assistant"/>
                <a:sym typeface="Assistant"/>
              </a:rPr>
              <a:t>tail() for last five rows</a:t>
            </a:r>
          </a:p>
          <a:p>
            <a:pPr algn="l">
              <a:lnSpc>
                <a:spcPts val="3707"/>
              </a:lnSpc>
            </a:pPr>
            <a:r>
              <a:rPr lang="en-US" sz="1853" spc="92" b="true">
                <a:solidFill>
                  <a:srgbClr val="0D1C38"/>
                </a:solidFill>
                <a:latin typeface="Assistant Bold"/>
                <a:ea typeface="Assistant Bold"/>
                <a:cs typeface="Assistant Bold"/>
                <a:sym typeface="Assistant Bold"/>
              </a:rPr>
              <a:t> </a:t>
            </a:r>
            <a:r>
              <a:rPr lang="en-US" sz="1853" spc="92" b="true">
                <a:solidFill>
                  <a:srgbClr val="0D1C38"/>
                </a:solidFill>
                <a:latin typeface="Assistant Bold"/>
                <a:ea typeface="Assistant Bold"/>
                <a:cs typeface="Assistant Bold"/>
                <a:sym typeface="Assistant Bold"/>
              </a:rPr>
              <a:t>Dataset Overview :</a:t>
            </a:r>
          </a:p>
          <a:p>
            <a:pPr algn="l">
              <a:lnSpc>
                <a:spcPts val="3707"/>
              </a:lnSpc>
            </a:pPr>
            <a:r>
              <a:rPr lang="en-US" sz="1853" spc="92">
                <a:solidFill>
                  <a:srgbClr val="0D1C38"/>
                </a:solidFill>
                <a:latin typeface="Assistant"/>
                <a:ea typeface="Assistant"/>
                <a:cs typeface="Assistant"/>
                <a:sym typeface="Assistant"/>
              </a:rPr>
              <a:t>  </a:t>
            </a:r>
            <a:r>
              <a:rPr lang="en-US" sz="1853" spc="92" b="true">
                <a:solidFill>
                  <a:srgbClr val="0D1C38"/>
                </a:solidFill>
                <a:latin typeface="Assistant Bold"/>
                <a:ea typeface="Assistant Bold"/>
                <a:cs typeface="Assistant Bold"/>
                <a:sym typeface="Assistant Bold"/>
              </a:rPr>
              <a:t>Rows : 290022  and Columns : 27                        </a:t>
            </a:r>
          </a:p>
          <a:p>
            <a:pPr algn="l">
              <a:lnSpc>
                <a:spcPts val="3707"/>
              </a:lnSpc>
            </a:pPr>
            <a:r>
              <a:rPr lang="en-US" sz="1853" spc="92">
                <a:solidFill>
                  <a:srgbClr val="0D1C38"/>
                </a:solidFill>
                <a:latin typeface="Assistant"/>
                <a:ea typeface="Assistant"/>
                <a:cs typeface="Assistant"/>
                <a:sym typeface="Assistant"/>
              </a:rPr>
              <a:t> </a:t>
            </a:r>
            <a:r>
              <a:rPr lang="en-US" sz="1853" spc="92" b="true">
                <a:solidFill>
                  <a:srgbClr val="0D1C38"/>
                </a:solidFill>
                <a:latin typeface="Assistant Bold"/>
                <a:ea typeface="Assistant Bold"/>
                <a:cs typeface="Assistant Bold"/>
                <a:sym typeface="Assistant Bold"/>
              </a:rPr>
              <a:t>Key Variables :</a:t>
            </a:r>
          </a:p>
          <a:p>
            <a:pPr algn="l">
              <a:lnSpc>
                <a:spcPts val="3707"/>
              </a:lnSpc>
            </a:pPr>
            <a:r>
              <a:rPr lang="en-US" sz="1853" spc="92" b="true">
                <a:solidFill>
                  <a:srgbClr val="0D1C38"/>
                </a:solidFill>
                <a:latin typeface="Assistant Bold"/>
                <a:ea typeface="Assistant Bold"/>
                <a:cs typeface="Assistant Bold"/>
                <a:sym typeface="Assistant Bold"/>
              </a:rPr>
              <a:t>1. Inspection Outcome Variables :</a:t>
            </a:r>
            <a:r>
              <a:rPr lang="en-US" sz="1853" spc="92">
                <a:solidFill>
                  <a:srgbClr val="0D1C38"/>
                </a:solidFill>
                <a:latin typeface="Assistant"/>
                <a:ea typeface="Assistant"/>
                <a:cs typeface="Assistant"/>
                <a:sym typeface="Assistant"/>
              </a:rPr>
              <a:t> SCORE ,GRADE.</a:t>
            </a:r>
          </a:p>
          <a:p>
            <a:pPr algn="l">
              <a:lnSpc>
                <a:spcPts val="3707"/>
              </a:lnSpc>
            </a:pPr>
            <a:r>
              <a:rPr lang="en-US" sz="1853" spc="92" b="true">
                <a:solidFill>
                  <a:srgbClr val="0D1C38"/>
                </a:solidFill>
                <a:latin typeface="Assistant Bold"/>
                <a:ea typeface="Assistant Bold"/>
                <a:cs typeface="Assistant Bold"/>
                <a:sym typeface="Assistant Bold"/>
              </a:rPr>
              <a:t>2. Location Variables :</a:t>
            </a:r>
            <a:r>
              <a:rPr lang="en-US" sz="1853" spc="92">
                <a:solidFill>
                  <a:srgbClr val="0D1C38"/>
                </a:solidFill>
                <a:latin typeface="Assistant"/>
                <a:ea typeface="Assistant"/>
                <a:cs typeface="Assistant"/>
                <a:sym typeface="Assistant"/>
              </a:rPr>
              <a:t> Community Board ,Council District ,Latitude &amp; Longitude ,ZIPCODE ,Street, Census Tract, BIN, BBL, NTA. </a:t>
            </a:r>
          </a:p>
          <a:p>
            <a:pPr algn="l">
              <a:lnSpc>
                <a:spcPts val="3707"/>
              </a:lnSpc>
            </a:pPr>
            <a:r>
              <a:rPr lang="en-US" b="true" sz="1853" spc="92">
                <a:solidFill>
                  <a:srgbClr val="0D1C38"/>
                </a:solidFill>
                <a:latin typeface="Assistant Bold"/>
                <a:ea typeface="Assistant Bold"/>
                <a:cs typeface="Assistant Bold"/>
                <a:sym typeface="Assistant Bold"/>
              </a:rPr>
              <a:t>3. Establishment Identifiers &amp; Contact :</a:t>
            </a:r>
            <a:r>
              <a:rPr lang="en-US" sz="1853" spc="92">
                <a:solidFill>
                  <a:srgbClr val="0D1C38"/>
                </a:solidFill>
                <a:latin typeface="Assistant"/>
                <a:ea typeface="Assistant"/>
                <a:cs typeface="Assistant"/>
                <a:sym typeface="Assistant"/>
              </a:rPr>
              <a:t> CAMIS,PHONE .</a:t>
            </a:r>
          </a:p>
        </p:txBody>
      </p:sp>
      <p:sp>
        <p:nvSpPr>
          <p:cNvPr name="TextBox 9" id="9"/>
          <p:cNvSpPr txBox="true"/>
          <p:nvPr/>
        </p:nvSpPr>
        <p:spPr>
          <a:xfrm rot="0">
            <a:off x="2838536" y="1339229"/>
            <a:ext cx="12610928" cy="1092227"/>
          </a:xfrm>
          <a:prstGeom prst="rect">
            <a:avLst/>
          </a:prstGeom>
        </p:spPr>
        <p:txBody>
          <a:bodyPr anchor="t" rtlCol="false" tIns="0" lIns="0" bIns="0" rIns="0">
            <a:spAutoFit/>
          </a:bodyPr>
          <a:lstStyle/>
          <a:p>
            <a:pPr algn="ctr">
              <a:lnSpc>
                <a:spcPts val="7600"/>
              </a:lnSpc>
            </a:pPr>
            <a:r>
              <a:rPr lang="en-US" sz="9500">
                <a:solidFill>
                  <a:srgbClr val="0D1C38"/>
                </a:solidFill>
                <a:latin typeface="Roca One"/>
                <a:ea typeface="Roca One"/>
                <a:cs typeface="Roca One"/>
                <a:sym typeface="Roca One"/>
              </a:rPr>
              <a:t>Data Understanding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15597" t="0" r="-15597" b="0"/>
            </a:stretch>
          </a:blipFill>
        </p:spPr>
      </p:sp>
      <p:grpSp>
        <p:nvGrpSpPr>
          <p:cNvPr name="Group 3" id="3"/>
          <p:cNvGrpSpPr/>
          <p:nvPr/>
        </p:nvGrpSpPr>
        <p:grpSpPr>
          <a:xfrm rot="0">
            <a:off x="646364" y="594544"/>
            <a:ext cx="16995272" cy="9097913"/>
            <a:chOff x="0" y="0"/>
            <a:chExt cx="4476121" cy="2396158"/>
          </a:xfrm>
        </p:grpSpPr>
        <p:sp>
          <p:nvSpPr>
            <p:cNvPr name="Freeform 4" id="4"/>
            <p:cNvSpPr/>
            <p:nvPr/>
          </p:nvSpPr>
          <p:spPr>
            <a:xfrm flipH="false" flipV="false" rot="0">
              <a:off x="0" y="0"/>
              <a:ext cx="4476121" cy="2396158"/>
            </a:xfrm>
            <a:custGeom>
              <a:avLst/>
              <a:gdLst/>
              <a:ahLst/>
              <a:cxnLst/>
              <a:rect r="r" b="b" t="t" l="l"/>
              <a:pathLst>
                <a:path h="2396158" w="4476121">
                  <a:moveTo>
                    <a:pt x="0" y="0"/>
                  </a:moveTo>
                  <a:lnTo>
                    <a:pt x="4476121" y="0"/>
                  </a:lnTo>
                  <a:lnTo>
                    <a:pt x="4476121" y="2396158"/>
                  </a:lnTo>
                  <a:lnTo>
                    <a:pt x="0" y="2396158"/>
                  </a:lnTo>
                  <a:close/>
                </a:path>
              </a:pathLst>
            </a:custGeom>
            <a:solidFill>
              <a:srgbClr val="FEFEFE"/>
            </a:solidFill>
          </p:spPr>
        </p:sp>
        <p:sp>
          <p:nvSpPr>
            <p:cNvPr name="TextBox 5" id="5"/>
            <p:cNvSpPr txBox="true"/>
            <p:nvPr/>
          </p:nvSpPr>
          <p:spPr>
            <a:xfrm>
              <a:off x="0" y="57150"/>
              <a:ext cx="4476121" cy="2339008"/>
            </a:xfrm>
            <a:prstGeom prst="rect">
              <a:avLst/>
            </a:prstGeom>
          </p:spPr>
          <p:txBody>
            <a:bodyPr anchor="ctr" rtlCol="false" tIns="50800" lIns="50800" bIns="50800" rIns="50800"/>
            <a:lstStyle/>
            <a:p>
              <a:pPr algn="ctr">
                <a:lnSpc>
                  <a:spcPts val="2481"/>
                </a:lnSpc>
              </a:pPr>
            </a:p>
          </p:txBody>
        </p:sp>
      </p:grpSp>
      <p:sp>
        <p:nvSpPr>
          <p:cNvPr name="Freeform 6" id="6"/>
          <p:cNvSpPr/>
          <p:nvPr/>
        </p:nvSpPr>
        <p:spPr>
          <a:xfrm flipH="true" flipV="true" rot="0">
            <a:off x="16310046" y="-2312817"/>
            <a:ext cx="8623491" cy="8750775"/>
          </a:xfrm>
          <a:custGeom>
            <a:avLst/>
            <a:gdLst/>
            <a:ahLst/>
            <a:cxnLst/>
            <a:rect r="r" b="b" t="t" l="l"/>
            <a:pathLst>
              <a:path h="8750775" w="8623491">
                <a:moveTo>
                  <a:pt x="8623491" y="8750775"/>
                </a:moveTo>
                <a:lnTo>
                  <a:pt x="0" y="8750775"/>
                </a:lnTo>
                <a:lnTo>
                  <a:pt x="0" y="0"/>
                </a:lnTo>
                <a:lnTo>
                  <a:pt x="8623491" y="0"/>
                </a:lnTo>
                <a:lnTo>
                  <a:pt x="8623491" y="8750775"/>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6630940" y="3864288"/>
            <a:ext cx="8623491" cy="8750775"/>
          </a:xfrm>
          <a:custGeom>
            <a:avLst/>
            <a:gdLst/>
            <a:ahLst/>
            <a:cxnLst/>
            <a:rect r="r" b="b" t="t" l="l"/>
            <a:pathLst>
              <a:path h="8750775" w="8623491">
                <a:moveTo>
                  <a:pt x="0" y="0"/>
                </a:moveTo>
                <a:lnTo>
                  <a:pt x="8623491" y="0"/>
                </a:lnTo>
                <a:lnTo>
                  <a:pt x="8623491" y="8750775"/>
                </a:lnTo>
                <a:lnTo>
                  <a:pt x="0" y="87507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9343780" y="2916373"/>
            <a:ext cx="5668009" cy="533020"/>
          </a:xfrm>
          <a:custGeom>
            <a:avLst/>
            <a:gdLst/>
            <a:ahLst/>
            <a:cxnLst/>
            <a:rect r="r" b="b" t="t" l="l"/>
            <a:pathLst>
              <a:path h="533020" w="5668009">
                <a:moveTo>
                  <a:pt x="0" y="0"/>
                </a:moveTo>
                <a:lnTo>
                  <a:pt x="5668009" y="0"/>
                </a:lnTo>
                <a:lnTo>
                  <a:pt x="5668009" y="533020"/>
                </a:lnTo>
                <a:lnTo>
                  <a:pt x="0" y="533020"/>
                </a:lnTo>
                <a:lnTo>
                  <a:pt x="0" y="0"/>
                </a:lnTo>
                <a:close/>
              </a:path>
            </a:pathLst>
          </a:custGeom>
          <a:blipFill>
            <a:blip r:embed="rId5"/>
            <a:stretch>
              <a:fillRect l="-40926" t="-1578518" r="-395393" b="-1351255"/>
            </a:stretch>
          </a:blipFill>
        </p:spPr>
      </p:sp>
      <p:sp>
        <p:nvSpPr>
          <p:cNvPr name="Freeform 9" id="9"/>
          <p:cNvSpPr/>
          <p:nvPr/>
        </p:nvSpPr>
        <p:spPr>
          <a:xfrm flipH="false" flipV="false" rot="0">
            <a:off x="10027369" y="5143500"/>
            <a:ext cx="5225488" cy="464441"/>
          </a:xfrm>
          <a:custGeom>
            <a:avLst/>
            <a:gdLst/>
            <a:ahLst/>
            <a:cxnLst/>
            <a:rect r="r" b="b" t="t" l="l"/>
            <a:pathLst>
              <a:path h="464441" w="5225488">
                <a:moveTo>
                  <a:pt x="0" y="0"/>
                </a:moveTo>
                <a:lnTo>
                  <a:pt x="5225488" y="0"/>
                </a:lnTo>
                <a:lnTo>
                  <a:pt x="5225488" y="464441"/>
                </a:lnTo>
                <a:lnTo>
                  <a:pt x="0" y="464441"/>
                </a:lnTo>
                <a:lnTo>
                  <a:pt x="0" y="0"/>
                </a:lnTo>
                <a:close/>
              </a:path>
            </a:pathLst>
          </a:custGeom>
          <a:blipFill>
            <a:blip r:embed="rId6"/>
            <a:stretch>
              <a:fillRect l="-46152" t="-1875487" r="-439685" b="-1526168"/>
            </a:stretch>
          </a:blipFill>
        </p:spPr>
      </p:sp>
      <p:sp>
        <p:nvSpPr>
          <p:cNvPr name="TextBox 10" id="10"/>
          <p:cNvSpPr txBox="true"/>
          <p:nvPr/>
        </p:nvSpPr>
        <p:spPr>
          <a:xfrm rot="0">
            <a:off x="1992551" y="3521743"/>
            <a:ext cx="9099343" cy="6335724"/>
          </a:xfrm>
          <a:prstGeom prst="rect">
            <a:avLst/>
          </a:prstGeom>
        </p:spPr>
        <p:txBody>
          <a:bodyPr anchor="t" rtlCol="false" tIns="0" lIns="0" bIns="0" rIns="0">
            <a:spAutoFit/>
          </a:bodyPr>
          <a:lstStyle/>
          <a:p>
            <a:pPr algn="l" marL="615017" indent="-307508" lvl="1">
              <a:lnSpc>
                <a:spcPts val="5697"/>
              </a:lnSpc>
              <a:buFont typeface="Arial"/>
              <a:buChar char="•"/>
            </a:pPr>
            <a:r>
              <a:rPr lang="en-US" sz="2848" spc="142">
                <a:solidFill>
                  <a:srgbClr val="0D1C38"/>
                </a:solidFill>
                <a:latin typeface="Assistant"/>
                <a:ea typeface="Assistant"/>
                <a:cs typeface="Assistant"/>
                <a:sym typeface="Assistant"/>
              </a:rPr>
              <a:t>Dropped features that have more null values.</a:t>
            </a:r>
          </a:p>
          <a:p>
            <a:pPr algn="l" marL="615017" indent="-307508" lvl="1">
              <a:lnSpc>
                <a:spcPts val="5697"/>
              </a:lnSpc>
              <a:buFont typeface="Arial"/>
              <a:buChar char="•"/>
            </a:pPr>
            <a:r>
              <a:rPr lang="en-US" sz="2848" spc="142">
                <a:solidFill>
                  <a:srgbClr val="0D1C38"/>
                </a:solidFill>
                <a:latin typeface="Assistant"/>
                <a:ea typeface="Assistant"/>
                <a:cs typeface="Assistant"/>
                <a:sym typeface="Assistant"/>
              </a:rPr>
              <a:t>Dropped unwanted features for better analysis.</a:t>
            </a:r>
          </a:p>
          <a:p>
            <a:pPr algn="l" marL="615017" indent="-307508" lvl="1">
              <a:lnSpc>
                <a:spcPts val="5697"/>
              </a:lnSpc>
              <a:buFont typeface="Arial"/>
              <a:buChar char="•"/>
            </a:pPr>
            <a:r>
              <a:rPr lang="en-US" sz="2848" spc="142">
                <a:solidFill>
                  <a:srgbClr val="0D1C38"/>
                </a:solidFill>
                <a:latin typeface="Assistant"/>
                <a:ea typeface="Assistant"/>
                <a:cs typeface="Assistant"/>
                <a:sym typeface="Assistant"/>
              </a:rPr>
              <a:t>Checked Data types by using the command.</a:t>
            </a:r>
          </a:p>
          <a:p>
            <a:pPr algn="l" marL="615017" indent="-307508" lvl="1">
              <a:lnSpc>
                <a:spcPts val="5697"/>
              </a:lnSpc>
              <a:buFont typeface="Arial"/>
              <a:buChar char="•"/>
            </a:pPr>
            <a:r>
              <a:rPr lang="en-US" sz="2848" spc="142">
                <a:solidFill>
                  <a:srgbClr val="0D1C38"/>
                </a:solidFill>
                <a:latin typeface="Assistant"/>
                <a:ea typeface="Assistant"/>
                <a:cs typeface="Assistant"/>
                <a:sym typeface="Assistant"/>
              </a:rPr>
              <a:t>Corrected data types for analysis.</a:t>
            </a:r>
          </a:p>
          <a:p>
            <a:pPr algn="l">
              <a:lnSpc>
                <a:spcPts val="5697"/>
              </a:lnSpc>
            </a:pPr>
          </a:p>
          <a:p>
            <a:pPr algn="l" marL="615017" indent="-307508" lvl="1">
              <a:lnSpc>
                <a:spcPts val="5697"/>
              </a:lnSpc>
              <a:buFont typeface="Arial"/>
              <a:buChar char="•"/>
            </a:pPr>
            <a:r>
              <a:rPr lang="en-US" b="true" sz="2848" spc="142">
                <a:solidFill>
                  <a:srgbClr val="0D1C38"/>
                </a:solidFill>
                <a:latin typeface="Assistant Bold"/>
                <a:ea typeface="Assistant Bold"/>
                <a:cs typeface="Assistant Bold"/>
                <a:sym typeface="Assistant Bold"/>
              </a:rPr>
              <a:t>Before cleaning             After cleaning</a:t>
            </a:r>
          </a:p>
          <a:p>
            <a:pPr algn="l">
              <a:lnSpc>
                <a:spcPts val="5697"/>
              </a:lnSpc>
            </a:pPr>
            <a:r>
              <a:rPr lang="en-US" sz="2848" spc="142">
                <a:solidFill>
                  <a:srgbClr val="0D1C38"/>
                </a:solidFill>
                <a:latin typeface="Assistant"/>
                <a:ea typeface="Assistant"/>
                <a:cs typeface="Assistant"/>
                <a:sym typeface="Assistant"/>
              </a:rPr>
              <a:t>       </a:t>
            </a:r>
            <a:r>
              <a:rPr lang="en-US" sz="2848" spc="142" b="true">
                <a:solidFill>
                  <a:srgbClr val="0D1C38"/>
                </a:solidFill>
                <a:latin typeface="Assistant Bold"/>
                <a:ea typeface="Assistant Bold"/>
                <a:cs typeface="Assistant Bold"/>
                <a:sym typeface="Assistant Bold"/>
              </a:rPr>
              <a:t>Rows : 290022                 Rows : 290016 </a:t>
            </a:r>
          </a:p>
          <a:p>
            <a:pPr algn="l">
              <a:lnSpc>
                <a:spcPts val="5697"/>
              </a:lnSpc>
            </a:pPr>
            <a:r>
              <a:rPr lang="en-US" sz="2848" spc="142" b="true">
                <a:solidFill>
                  <a:srgbClr val="0D1C38"/>
                </a:solidFill>
                <a:latin typeface="Assistant Bold"/>
                <a:ea typeface="Assistant Bold"/>
                <a:cs typeface="Assistant Bold"/>
                <a:sym typeface="Assistant Bold"/>
              </a:rPr>
              <a:t>       Columns : 27                    Columns : 10</a:t>
            </a:r>
          </a:p>
          <a:p>
            <a:pPr algn="l">
              <a:lnSpc>
                <a:spcPts val="5697"/>
              </a:lnSpc>
            </a:pPr>
          </a:p>
        </p:txBody>
      </p:sp>
      <p:sp>
        <p:nvSpPr>
          <p:cNvPr name="TextBox 11" id="11"/>
          <p:cNvSpPr txBox="true"/>
          <p:nvPr/>
        </p:nvSpPr>
        <p:spPr>
          <a:xfrm rot="0">
            <a:off x="4833046" y="1398703"/>
            <a:ext cx="9021468" cy="1127145"/>
          </a:xfrm>
          <a:prstGeom prst="rect">
            <a:avLst/>
          </a:prstGeom>
        </p:spPr>
        <p:txBody>
          <a:bodyPr anchor="t" rtlCol="false" tIns="0" lIns="0" bIns="0" rIns="0">
            <a:spAutoFit/>
          </a:bodyPr>
          <a:lstStyle/>
          <a:p>
            <a:pPr algn="ctr">
              <a:lnSpc>
                <a:spcPts val="7999"/>
              </a:lnSpc>
            </a:pPr>
            <a:r>
              <a:rPr lang="en-US" sz="9999">
                <a:solidFill>
                  <a:srgbClr val="0D1C38"/>
                </a:solidFill>
                <a:latin typeface="Roca One"/>
                <a:ea typeface="Roca One"/>
                <a:cs typeface="Roca One"/>
                <a:sym typeface="Roca One"/>
              </a:rPr>
              <a:t>Data Cleaning</a:t>
            </a:r>
          </a:p>
        </p:txBody>
      </p:sp>
      <p:sp>
        <p:nvSpPr>
          <p:cNvPr name="TextBox 12" id="12"/>
          <p:cNvSpPr txBox="true"/>
          <p:nvPr/>
        </p:nvSpPr>
        <p:spPr>
          <a:xfrm rot="0">
            <a:off x="1992551" y="2706823"/>
            <a:ext cx="7351229" cy="632974"/>
          </a:xfrm>
          <a:prstGeom prst="rect">
            <a:avLst/>
          </a:prstGeom>
        </p:spPr>
        <p:txBody>
          <a:bodyPr anchor="t" rtlCol="false" tIns="0" lIns="0" bIns="0" rIns="0">
            <a:spAutoFit/>
          </a:bodyPr>
          <a:lstStyle/>
          <a:p>
            <a:pPr algn="l" marL="615017" indent="-307508" lvl="1">
              <a:lnSpc>
                <a:spcPts val="5697"/>
              </a:lnSpc>
              <a:buFont typeface="Arial"/>
              <a:buChar char="•"/>
            </a:pPr>
            <a:r>
              <a:rPr lang="en-US" sz="2848" spc="142">
                <a:solidFill>
                  <a:srgbClr val="0D1C38"/>
                </a:solidFill>
                <a:latin typeface="Assistant"/>
                <a:ea typeface="Assistant"/>
                <a:cs typeface="Assistant"/>
                <a:sym typeface="Assistant"/>
              </a:rPr>
              <a:t>Dropped duplicates with the command.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15597" t="0" r="-15597" b="0"/>
            </a:stretch>
          </a:blipFill>
        </p:spPr>
      </p:sp>
      <p:grpSp>
        <p:nvGrpSpPr>
          <p:cNvPr name="Group 3" id="3"/>
          <p:cNvGrpSpPr/>
          <p:nvPr/>
        </p:nvGrpSpPr>
        <p:grpSpPr>
          <a:xfrm rot="0">
            <a:off x="646364" y="594544"/>
            <a:ext cx="16995272" cy="9097913"/>
            <a:chOff x="0" y="0"/>
            <a:chExt cx="4476121" cy="2396158"/>
          </a:xfrm>
        </p:grpSpPr>
        <p:sp>
          <p:nvSpPr>
            <p:cNvPr name="Freeform 4" id="4"/>
            <p:cNvSpPr/>
            <p:nvPr/>
          </p:nvSpPr>
          <p:spPr>
            <a:xfrm flipH="false" flipV="false" rot="0">
              <a:off x="0" y="0"/>
              <a:ext cx="4476121" cy="2396158"/>
            </a:xfrm>
            <a:custGeom>
              <a:avLst/>
              <a:gdLst/>
              <a:ahLst/>
              <a:cxnLst/>
              <a:rect r="r" b="b" t="t" l="l"/>
              <a:pathLst>
                <a:path h="2396158" w="4476121">
                  <a:moveTo>
                    <a:pt x="0" y="0"/>
                  </a:moveTo>
                  <a:lnTo>
                    <a:pt x="4476121" y="0"/>
                  </a:lnTo>
                  <a:lnTo>
                    <a:pt x="4476121" y="2396158"/>
                  </a:lnTo>
                  <a:lnTo>
                    <a:pt x="0" y="2396158"/>
                  </a:lnTo>
                  <a:close/>
                </a:path>
              </a:pathLst>
            </a:custGeom>
            <a:solidFill>
              <a:srgbClr val="FEFEFE"/>
            </a:solidFill>
          </p:spPr>
        </p:sp>
        <p:sp>
          <p:nvSpPr>
            <p:cNvPr name="TextBox 5" id="5"/>
            <p:cNvSpPr txBox="true"/>
            <p:nvPr/>
          </p:nvSpPr>
          <p:spPr>
            <a:xfrm>
              <a:off x="0" y="57150"/>
              <a:ext cx="4476121" cy="2339008"/>
            </a:xfrm>
            <a:prstGeom prst="rect">
              <a:avLst/>
            </a:prstGeom>
          </p:spPr>
          <p:txBody>
            <a:bodyPr anchor="ctr" rtlCol="false" tIns="50800" lIns="50800" bIns="50800" rIns="50800"/>
            <a:lstStyle/>
            <a:p>
              <a:pPr algn="ctr">
                <a:lnSpc>
                  <a:spcPts val="2481"/>
                </a:lnSpc>
              </a:pPr>
            </a:p>
          </p:txBody>
        </p:sp>
      </p:grpSp>
      <p:sp>
        <p:nvSpPr>
          <p:cNvPr name="Freeform 6" id="6"/>
          <p:cNvSpPr/>
          <p:nvPr/>
        </p:nvSpPr>
        <p:spPr>
          <a:xfrm flipH="true" flipV="true" rot="0">
            <a:off x="16310046" y="-2312817"/>
            <a:ext cx="8623491" cy="8750775"/>
          </a:xfrm>
          <a:custGeom>
            <a:avLst/>
            <a:gdLst/>
            <a:ahLst/>
            <a:cxnLst/>
            <a:rect r="r" b="b" t="t" l="l"/>
            <a:pathLst>
              <a:path h="8750775" w="8623491">
                <a:moveTo>
                  <a:pt x="8623491" y="8750775"/>
                </a:moveTo>
                <a:lnTo>
                  <a:pt x="0" y="8750775"/>
                </a:lnTo>
                <a:lnTo>
                  <a:pt x="0" y="0"/>
                </a:lnTo>
                <a:lnTo>
                  <a:pt x="8623491" y="0"/>
                </a:lnTo>
                <a:lnTo>
                  <a:pt x="8623491" y="8750775"/>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6630940" y="3864288"/>
            <a:ext cx="8623491" cy="8750775"/>
          </a:xfrm>
          <a:custGeom>
            <a:avLst/>
            <a:gdLst/>
            <a:ahLst/>
            <a:cxnLst/>
            <a:rect r="r" b="b" t="t" l="l"/>
            <a:pathLst>
              <a:path h="8750775" w="8623491">
                <a:moveTo>
                  <a:pt x="0" y="0"/>
                </a:moveTo>
                <a:lnTo>
                  <a:pt x="8623491" y="0"/>
                </a:lnTo>
                <a:lnTo>
                  <a:pt x="8623491" y="8750775"/>
                </a:lnTo>
                <a:lnTo>
                  <a:pt x="0" y="87507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2429314" y="4095054"/>
            <a:ext cx="10484048" cy="1582830"/>
          </a:xfrm>
          <a:custGeom>
            <a:avLst/>
            <a:gdLst/>
            <a:ahLst/>
            <a:cxnLst/>
            <a:rect r="r" b="b" t="t" l="l"/>
            <a:pathLst>
              <a:path h="1582830" w="10484048">
                <a:moveTo>
                  <a:pt x="0" y="0"/>
                </a:moveTo>
                <a:lnTo>
                  <a:pt x="10484049" y="0"/>
                </a:lnTo>
                <a:lnTo>
                  <a:pt x="10484049" y="1582830"/>
                </a:lnTo>
                <a:lnTo>
                  <a:pt x="0" y="1582830"/>
                </a:lnTo>
                <a:lnTo>
                  <a:pt x="0" y="0"/>
                </a:lnTo>
                <a:close/>
              </a:path>
            </a:pathLst>
          </a:custGeom>
          <a:blipFill>
            <a:blip r:embed="rId5"/>
            <a:stretch>
              <a:fillRect l="-66217" t="-405917" r="-131609" b="-542073"/>
            </a:stretch>
          </a:blipFill>
        </p:spPr>
      </p:sp>
      <p:sp>
        <p:nvSpPr>
          <p:cNvPr name="Freeform 9" id="9"/>
          <p:cNvSpPr/>
          <p:nvPr/>
        </p:nvSpPr>
        <p:spPr>
          <a:xfrm flipH="false" flipV="false" rot="0">
            <a:off x="2429314" y="6472105"/>
            <a:ext cx="7357945" cy="816435"/>
          </a:xfrm>
          <a:custGeom>
            <a:avLst/>
            <a:gdLst/>
            <a:ahLst/>
            <a:cxnLst/>
            <a:rect r="r" b="b" t="t" l="l"/>
            <a:pathLst>
              <a:path h="816435" w="7357945">
                <a:moveTo>
                  <a:pt x="0" y="0"/>
                </a:moveTo>
                <a:lnTo>
                  <a:pt x="7357945" y="0"/>
                </a:lnTo>
                <a:lnTo>
                  <a:pt x="7357945" y="816435"/>
                </a:lnTo>
                <a:lnTo>
                  <a:pt x="0" y="816435"/>
                </a:lnTo>
                <a:lnTo>
                  <a:pt x="0" y="0"/>
                </a:lnTo>
                <a:close/>
              </a:path>
            </a:pathLst>
          </a:custGeom>
          <a:blipFill>
            <a:blip r:embed="rId6"/>
            <a:stretch>
              <a:fillRect l="-98001" t="-1155365" r="-252438" b="-901240"/>
            </a:stretch>
          </a:blipFill>
        </p:spPr>
      </p:sp>
      <p:sp>
        <p:nvSpPr>
          <p:cNvPr name="TextBox 10" id="10"/>
          <p:cNvSpPr txBox="true"/>
          <p:nvPr/>
        </p:nvSpPr>
        <p:spPr>
          <a:xfrm rot="0">
            <a:off x="1992551" y="2406893"/>
            <a:ext cx="9955006" cy="1346628"/>
          </a:xfrm>
          <a:prstGeom prst="rect">
            <a:avLst/>
          </a:prstGeom>
        </p:spPr>
        <p:txBody>
          <a:bodyPr anchor="t" rtlCol="false" tIns="0" lIns="0" bIns="0" rIns="0">
            <a:spAutoFit/>
          </a:bodyPr>
          <a:lstStyle/>
          <a:p>
            <a:pPr algn="l">
              <a:lnSpc>
                <a:spcPts val="3677"/>
              </a:lnSpc>
            </a:pPr>
            <a:r>
              <a:rPr lang="en-US" sz="1838" spc="91" b="true">
                <a:solidFill>
                  <a:srgbClr val="0D1C38"/>
                </a:solidFill>
                <a:latin typeface="Assistant Bold"/>
                <a:ea typeface="Assistant Bold"/>
                <a:cs typeface="Assistant Bold"/>
                <a:sym typeface="Assistant Bold"/>
              </a:rPr>
              <a:t>Identified missing values :</a:t>
            </a:r>
          </a:p>
          <a:p>
            <a:pPr algn="l" marL="397019" indent="-198510" lvl="1">
              <a:lnSpc>
                <a:spcPts val="3677"/>
              </a:lnSpc>
              <a:buFont typeface="Arial"/>
              <a:buChar char="•"/>
            </a:pPr>
            <a:r>
              <a:rPr lang="en-US" sz="1838" spc="91">
                <a:solidFill>
                  <a:srgbClr val="0D1C38"/>
                </a:solidFill>
                <a:latin typeface="Assistant"/>
                <a:ea typeface="Assistant"/>
                <a:cs typeface="Assistant"/>
                <a:sym typeface="Assistant"/>
              </a:rPr>
              <a:t>Categorical features with “Not Available“.</a:t>
            </a:r>
          </a:p>
          <a:p>
            <a:pPr algn="l" marL="397019" indent="-198510" lvl="1">
              <a:lnSpc>
                <a:spcPts val="3677"/>
              </a:lnSpc>
              <a:buFont typeface="Arial"/>
              <a:buChar char="•"/>
            </a:pPr>
            <a:r>
              <a:rPr lang="en-US" sz="1838" spc="91">
                <a:solidFill>
                  <a:srgbClr val="0D1C38"/>
                </a:solidFill>
                <a:latin typeface="Assistant"/>
                <a:ea typeface="Assistant"/>
                <a:cs typeface="Assistant"/>
                <a:sym typeface="Assistant"/>
              </a:rPr>
              <a:t>For GRADE, mode is used to find the most frequent inspection score or grade. </a:t>
            </a:r>
          </a:p>
        </p:txBody>
      </p:sp>
      <p:sp>
        <p:nvSpPr>
          <p:cNvPr name="TextBox 11" id="11"/>
          <p:cNvSpPr txBox="true"/>
          <p:nvPr/>
        </p:nvSpPr>
        <p:spPr>
          <a:xfrm rot="0">
            <a:off x="1742450" y="1381125"/>
            <a:ext cx="14803100" cy="1048351"/>
          </a:xfrm>
          <a:prstGeom prst="rect">
            <a:avLst/>
          </a:prstGeom>
        </p:spPr>
        <p:txBody>
          <a:bodyPr anchor="t" rtlCol="false" tIns="0" lIns="0" bIns="0" rIns="0">
            <a:spAutoFit/>
          </a:bodyPr>
          <a:lstStyle/>
          <a:p>
            <a:pPr algn="ctr">
              <a:lnSpc>
                <a:spcPts val="7360"/>
              </a:lnSpc>
            </a:pPr>
            <a:r>
              <a:rPr lang="en-US" sz="9200">
                <a:solidFill>
                  <a:srgbClr val="0D1C38"/>
                </a:solidFill>
                <a:latin typeface="Roca One"/>
                <a:ea typeface="Roca One"/>
                <a:cs typeface="Roca One"/>
                <a:sym typeface="Roca One"/>
              </a:rPr>
              <a:t>Handling Missing Values</a:t>
            </a:r>
          </a:p>
        </p:txBody>
      </p:sp>
      <p:sp>
        <p:nvSpPr>
          <p:cNvPr name="TextBox 12" id="12"/>
          <p:cNvSpPr txBox="true"/>
          <p:nvPr/>
        </p:nvSpPr>
        <p:spPr>
          <a:xfrm rot="0">
            <a:off x="2120294" y="5944584"/>
            <a:ext cx="14597205" cy="413221"/>
          </a:xfrm>
          <a:prstGeom prst="rect">
            <a:avLst/>
          </a:prstGeom>
        </p:spPr>
        <p:txBody>
          <a:bodyPr anchor="t" rtlCol="false" tIns="0" lIns="0" bIns="0" rIns="0">
            <a:spAutoFit/>
          </a:bodyPr>
          <a:lstStyle/>
          <a:p>
            <a:pPr algn="l" marL="397019" indent="-198510" lvl="1">
              <a:lnSpc>
                <a:spcPts val="3677"/>
              </a:lnSpc>
              <a:buFont typeface="Arial"/>
              <a:buChar char="•"/>
            </a:pPr>
            <a:r>
              <a:rPr lang="en-US" sz="1838" spc="91">
                <a:solidFill>
                  <a:srgbClr val="0D1C38"/>
                </a:solidFill>
                <a:latin typeface="Assistant"/>
                <a:ea typeface="Assistant"/>
                <a:cs typeface="Assistant"/>
                <a:sym typeface="Assistant"/>
              </a:rPr>
              <a:t>Filled null values for numerical features with their Average(mean).</a:t>
            </a:r>
          </a:p>
        </p:txBody>
      </p:sp>
      <p:sp>
        <p:nvSpPr>
          <p:cNvPr name="TextBox 13" id="13"/>
          <p:cNvSpPr txBox="true"/>
          <p:nvPr/>
        </p:nvSpPr>
        <p:spPr>
          <a:xfrm rot="0">
            <a:off x="2120294" y="7555240"/>
            <a:ext cx="16167706" cy="413221"/>
          </a:xfrm>
          <a:prstGeom prst="rect">
            <a:avLst/>
          </a:prstGeom>
        </p:spPr>
        <p:txBody>
          <a:bodyPr anchor="t" rtlCol="false" tIns="0" lIns="0" bIns="0" rIns="0">
            <a:spAutoFit/>
          </a:bodyPr>
          <a:lstStyle/>
          <a:p>
            <a:pPr algn="l" marL="397019" indent="-198510" lvl="1">
              <a:lnSpc>
                <a:spcPts val="3677"/>
              </a:lnSpc>
              <a:buFont typeface="Arial"/>
              <a:buChar char="•"/>
            </a:pPr>
            <a:r>
              <a:rPr lang="en-US" sz="1838" spc="91">
                <a:solidFill>
                  <a:srgbClr val="0D1C38"/>
                </a:solidFill>
                <a:latin typeface="Assistant"/>
                <a:ea typeface="Assistant"/>
                <a:cs typeface="Assistant"/>
                <a:sym typeface="Assistant"/>
              </a:rPr>
              <a:t>Filled Date features with default placeholder date (not real inspection data)  means the actual date was missing or never recorded.</a:t>
            </a:r>
          </a:p>
        </p:txBody>
      </p:sp>
      <p:sp>
        <p:nvSpPr>
          <p:cNvPr name="Freeform 14" id="14"/>
          <p:cNvSpPr/>
          <p:nvPr/>
        </p:nvSpPr>
        <p:spPr>
          <a:xfrm flipH="false" flipV="false" rot="0">
            <a:off x="2429314" y="8239675"/>
            <a:ext cx="9769166" cy="867938"/>
          </a:xfrm>
          <a:custGeom>
            <a:avLst/>
            <a:gdLst/>
            <a:ahLst/>
            <a:cxnLst/>
            <a:rect r="r" b="b" t="t" l="l"/>
            <a:pathLst>
              <a:path h="867938" w="9769166">
                <a:moveTo>
                  <a:pt x="0" y="0"/>
                </a:moveTo>
                <a:lnTo>
                  <a:pt x="9769166" y="0"/>
                </a:lnTo>
                <a:lnTo>
                  <a:pt x="9769166" y="867939"/>
                </a:lnTo>
                <a:lnTo>
                  <a:pt x="0" y="867939"/>
                </a:lnTo>
                <a:lnTo>
                  <a:pt x="0" y="0"/>
                </a:lnTo>
                <a:close/>
              </a:path>
            </a:pathLst>
          </a:custGeom>
          <a:blipFill>
            <a:blip r:embed="rId6"/>
            <a:stretch>
              <a:fillRect l="-74777" t="-1312722" r="-170110" b="-649549"/>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15597" t="0" r="-15597" b="0"/>
            </a:stretch>
          </a:blipFill>
        </p:spPr>
      </p:sp>
      <p:grpSp>
        <p:nvGrpSpPr>
          <p:cNvPr name="Group 3" id="3"/>
          <p:cNvGrpSpPr/>
          <p:nvPr/>
        </p:nvGrpSpPr>
        <p:grpSpPr>
          <a:xfrm rot="0">
            <a:off x="646364" y="594544"/>
            <a:ext cx="16995272" cy="9097913"/>
            <a:chOff x="0" y="0"/>
            <a:chExt cx="4476121" cy="2396158"/>
          </a:xfrm>
        </p:grpSpPr>
        <p:sp>
          <p:nvSpPr>
            <p:cNvPr name="Freeform 4" id="4"/>
            <p:cNvSpPr/>
            <p:nvPr/>
          </p:nvSpPr>
          <p:spPr>
            <a:xfrm flipH="false" flipV="false" rot="0">
              <a:off x="0" y="0"/>
              <a:ext cx="4476121" cy="2396158"/>
            </a:xfrm>
            <a:custGeom>
              <a:avLst/>
              <a:gdLst/>
              <a:ahLst/>
              <a:cxnLst/>
              <a:rect r="r" b="b" t="t" l="l"/>
              <a:pathLst>
                <a:path h="2396158" w="4476121">
                  <a:moveTo>
                    <a:pt x="0" y="0"/>
                  </a:moveTo>
                  <a:lnTo>
                    <a:pt x="4476121" y="0"/>
                  </a:lnTo>
                  <a:lnTo>
                    <a:pt x="4476121" y="2396158"/>
                  </a:lnTo>
                  <a:lnTo>
                    <a:pt x="0" y="2396158"/>
                  </a:lnTo>
                  <a:close/>
                </a:path>
              </a:pathLst>
            </a:custGeom>
            <a:solidFill>
              <a:srgbClr val="FEFEFE"/>
            </a:solidFill>
          </p:spPr>
        </p:sp>
        <p:sp>
          <p:nvSpPr>
            <p:cNvPr name="TextBox 5" id="5"/>
            <p:cNvSpPr txBox="true"/>
            <p:nvPr/>
          </p:nvSpPr>
          <p:spPr>
            <a:xfrm>
              <a:off x="0" y="57150"/>
              <a:ext cx="4476121" cy="2339008"/>
            </a:xfrm>
            <a:prstGeom prst="rect">
              <a:avLst/>
            </a:prstGeom>
          </p:spPr>
          <p:txBody>
            <a:bodyPr anchor="ctr" rtlCol="false" tIns="50800" lIns="50800" bIns="50800" rIns="50800"/>
            <a:lstStyle/>
            <a:p>
              <a:pPr algn="ctr">
                <a:lnSpc>
                  <a:spcPts val="2481"/>
                </a:lnSpc>
              </a:pPr>
            </a:p>
          </p:txBody>
        </p:sp>
      </p:grpSp>
      <p:sp>
        <p:nvSpPr>
          <p:cNvPr name="Freeform 6" id="6"/>
          <p:cNvSpPr/>
          <p:nvPr/>
        </p:nvSpPr>
        <p:spPr>
          <a:xfrm flipH="true" flipV="true" rot="0">
            <a:off x="16310046" y="-2312817"/>
            <a:ext cx="8623491" cy="8750775"/>
          </a:xfrm>
          <a:custGeom>
            <a:avLst/>
            <a:gdLst/>
            <a:ahLst/>
            <a:cxnLst/>
            <a:rect r="r" b="b" t="t" l="l"/>
            <a:pathLst>
              <a:path h="8750775" w="8623491">
                <a:moveTo>
                  <a:pt x="8623491" y="8750775"/>
                </a:moveTo>
                <a:lnTo>
                  <a:pt x="0" y="8750775"/>
                </a:lnTo>
                <a:lnTo>
                  <a:pt x="0" y="0"/>
                </a:lnTo>
                <a:lnTo>
                  <a:pt x="8623491" y="0"/>
                </a:lnTo>
                <a:lnTo>
                  <a:pt x="8623491" y="8750775"/>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6630940" y="3864288"/>
            <a:ext cx="8623491" cy="8750775"/>
          </a:xfrm>
          <a:custGeom>
            <a:avLst/>
            <a:gdLst/>
            <a:ahLst/>
            <a:cxnLst/>
            <a:rect r="r" b="b" t="t" l="l"/>
            <a:pathLst>
              <a:path h="8750775" w="8623491">
                <a:moveTo>
                  <a:pt x="0" y="0"/>
                </a:moveTo>
                <a:lnTo>
                  <a:pt x="8623491" y="0"/>
                </a:lnTo>
                <a:lnTo>
                  <a:pt x="8623491" y="8750775"/>
                </a:lnTo>
                <a:lnTo>
                  <a:pt x="0" y="87507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3169895" y="3188269"/>
            <a:ext cx="5762058" cy="1721846"/>
          </a:xfrm>
          <a:custGeom>
            <a:avLst/>
            <a:gdLst/>
            <a:ahLst/>
            <a:cxnLst/>
            <a:rect r="r" b="b" t="t" l="l"/>
            <a:pathLst>
              <a:path h="1721846" w="5762058">
                <a:moveTo>
                  <a:pt x="0" y="0"/>
                </a:moveTo>
                <a:lnTo>
                  <a:pt x="5762058" y="0"/>
                </a:lnTo>
                <a:lnTo>
                  <a:pt x="5762058" y="1721847"/>
                </a:lnTo>
                <a:lnTo>
                  <a:pt x="0" y="1721847"/>
                </a:lnTo>
                <a:lnTo>
                  <a:pt x="0" y="0"/>
                </a:lnTo>
                <a:close/>
              </a:path>
            </a:pathLst>
          </a:custGeom>
          <a:blipFill>
            <a:blip r:embed="rId5"/>
            <a:stretch>
              <a:fillRect l="-124968" t="-479698" r="-342372" b="-428918"/>
            </a:stretch>
          </a:blipFill>
        </p:spPr>
      </p:sp>
      <p:sp>
        <p:nvSpPr>
          <p:cNvPr name="TextBox 9" id="9"/>
          <p:cNvSpPr txBox="true"/>
          <p:nvPr/>
        </p:nvSpPr>
        <p:spPr>
          <a:xfrm rot="0">
            <a:off x="2838536" y="1452386"/>
            <a:ext cx="12610928" cy="1127145"/>
          </a:xfrm>
          <a:prstGeom prst="rect">
            <a:avLst/>
          </a:prstGeom>
        </p:spPr>
        <p:txBody>
          <a:bodyPr anchor="t" rtlCol="false" tIns="0" lIns="0" bIns="0" rIns="0">
            <a:spAutoFit/>
          </a:bodyPr>
          <a:lstStyle/>
          <a:p>
            <a:pPr algn="ctr">
              <a:lnSpc>
                <a:spcPts val="7999"/>
              </a:lnSpc>
            </a:pPr>
            <a:r>
              <a:rPr lang="en-US" sz="9999">
                <a:solidFill>
                  <a:srgbClr val="0D1C38"/>
                </a:solidFill>
                <a:latin typeface="Roca One"/>
                <a:ea typeface="Roca One"/>
                <a:cs typeface="Roca One"/>
                <a:sym typeface="Roca One"/>
              </a:rPr>
              <a:t>Outlier Handling</a:t>
            </a:r>
          </a:p>
        </p:txBody>
      </p:sp>
      <p:sp>
        <p:nvSpPr>
          <p:cNvPr name="Freeform 10" id="10"/>
          <p:cNvSpPr/>
          <p:nvPr/>
        </p:nvSpPr>
        <p:spPr>
          <a:xfrm flipH="false" flipV="false" rot="0">
            <a:off x="11756193" y="2579532"/>
            <a:ext cx="4307413" cy="3451786"/>
          </a:xfrm>
          <a:custGeom>
            <a:avLst/>
            <a:gdLst/>
            <a:ahLst/>
            <a:cxnLst/>
            <a:rect r="r" b="b" t="t" l="l"/>
            <a:pathLst>
              <a:path h="3451786" w="4307413">
                <a:moveTo>
                  <a:pt x="0" y="0"/>
                </a:moveTo>
                <a:lnTo>
                  <a:pt x="4307413" y="0"/>
                </a:lnTo>
                <a:lnTo>
                  <a:pt x="4307413" y="3451786"/>
                </a:lnTo>
                <a:lnTo>
                  <a:pt x="0" y="3451786"/>
                </a:lnTo>
                <a:lnTo>
                  <a:pt x="0" y="0"/>
                </a:lnTo>
                <a:close/>
              </a:path>
            </a:pathLst>
          </a:custGeom>
          <a:blipFill>
            <a:blip r:embed="rId5"/>
            <a:stretch>
              <a:fillRect l="-83989" t="-144311" r="-192688" b="-5402"/>
            </a:stretch>
          </a:blipFill>
        </p:spPr>
      </p:sp>
      <p:sp>
        <p:nvSpPr>
          <p:cNvPr name="Freeform 11" id="11"/>
          <p:cNvSpPr/>
          <p:nvPr/>
        </p:nvSpPr>
        <p:spPr>
          <a:xfrm flipH="false" flipV="false" rot="0">
            <a:off x="3169895" y="6250249"/>
            <a:ext cx="7809091" cy="3388154"/>
          </a:xfrm>
          <a:custGeom>
            <a:avLst/>
            <a:gdLst/>
            <a:ahLst/>
            <a:cxnLst/>
            <a:rect r="r" b="b" t="t" l="l"/>
            <a:pathLst>
              <a:path h="3388154" w="7809091">
                <a:moveTo>
                  <a:pt x="0" y="0"/>
                </a:moveTo>
                <a:lnTo>
                  <a:pt x="7809092" y="0"/>
                </a:lnTo>
                <a:lnTo>
                  <a:pt x="7809092" y="3388154"/>
                </a:lnTo>
                <a:lnTo>
                  <a:pt x="0" y="3388154"/>
                </a:lnTo>
                <a:lnTo>
                  <a:pt x="0" y="0"/>
                </a:lnTo>
                <a:close/>
              </a:path>
            </a:pathLst>
          </a:custGeom>
          <a:blipFill>
            <a:blip r:embed="rId6"/>
            <a:stretch>
              <a:fillRect l="-16448" t="-102820" r="-72587" b="-28642"/>
            </a:stretch>
          </a:blipFill>
        </p:spPr>
      </p:sp>
      <p:sp>
        <p:nvSpPr>
          <p:cNvPr name="Freeform 12" id="12"/>
          <p:cNvSpPr/>
          <p:nvPr/>
        </p:nvSpPr>
        <p:spPr>
          <a:xfrm flipH="false" flipV="false" rot="0">
            <a:off x="11816635" y="6250249"/>
            <a:ext cx="4082053" cy="3321056"/>
          </a:xfrm>
          <a:custGeom>
            <a:avLst/>
            <a:gdLst/>
            <a:ahLst/>
            <a:cxnLst/>
            <a:rect r="r" b="b" t="t" l="l"/>
            <a:pathLst>
              <a:path h="3321056" w="4082053">
                <a:moveTo>
                  <a:pt x="0" y="0"/>
                </a:moveTo>
                <a:lnTo>
                  <a:pt x="4082053" y="0"/>
                </a:lnTo>
                <a:lnTo>
                  <a:pt x="4082053" y="3321056"/>
                </a:lnTo>
                <a:lnTo>
                  <a:pt x="0" y="3321056"/>
                </a:lnTo>
                <a:lnTo>
                  <a:pt x="0" y="0"/>
                </a:lnTo>
                <a:close/>
              </a:path>
            </a:pathLst>
          </a:custGeom>
          <a:blipFill>
            <a:blip r:embed="rId7"/>
            <a:stretch>
              <a:fillRect l="-22626" t="-54355" r="-130634" b="-11019"/>
            </a:stretch>
          </a:blipFill>
        </p:spPr>
      </p:sp>
      <p:sp>
        <p:nvSpPr>
          <p:cNvPr name="TextBox 13" id="13"/>
          <p:cNvSpPr txBox="true"/>
          <p:nvPr/>
        </p:nvSpPr>
        <p:spPr>
          <a:xfrm rot="0">
            <a:off x="2639129" y="2417607"/>
            <a:ext cx="8870623" cy="487581"/>
          </a:xfrm>
          <a:prstGeom prst="rect">
            <a:avLst/>
          </a:prstGeom>
        </p:spPr>
        <p:txBody>
          <a:bodyPr anchor="t" rtlCol="false" tIns="0" lIns="0" bIns="0" rIns="0">
            <a:spAutoFit/>
          </a:bodyPr>
          <a:lstStyle/>
          <a:p>
            <a:pPr algn="l" marL="461787" indent="-230894" lvl="1">
              <a:lnSpc>
                <a:spcPts val="4277"/>
              </a:lnSpc>
              <a:buFont typeface="Arial"/>
              <a:buChar char="•"/>
            </a:pPr>
            <a:r>
              <a:rPr lang="en-US" sz="2138" spc="106">
                <a:solidFill>
                  <a:srgbClr val="0D1C38"/>
                </a:solidFill>
                <a:latin typeface="Assistant"/>
                <a:ea typeface="Assistant"/>
                <a:cs typeface="Assistant"/>
                <a:sym typeface="Assistant"/>
              </a:rPr>
              <a:t>Identified outliers using</a:t>
            </a:r>
            <a:r>
              <a:rPr lang="en-US" b="true" sz="2138" spc="106">
                <a:solidFill>
                  <a:srgbClr val="0D1C38"/>
                </a:solidFill>
                <a:latin typeface="Assistant Bold"/>
                <a:ea typeface="Assistant Bold"/>
                <a:cs typeface="Assistant Bold"/>
                <a:sym typeface="Assistant Bold"/>
              </a:rPr>
              <a:t> Boxplot </a:t>
            </a:r>
            <a:r>
              <a:rPr lang="en-US" sz="2138" spc="106">
                <a:solidFill>
                  <a:srgbClr val="0D1C38"/>
                </a:solidFill>
                <a:latin typeface="Assistant"/>
                <a:ea typeface="Assistant"/>
                <a:cs typeface="Assistant"/>
                <a:sym typeface="Assistant"/>
              </a:rPr>
              <a:t>method in the numerical column.</a:t>
            </a:r>
          </a:p>
        </p:txBody>
      </p:sp>
      <p:sp>
        <p:nvSpPr>
          <p:cNvPr name="TextBox 14" id="14"/>
          <p:cNvSpPr txBox="true"/>
          <p:nvPr/>
        </p:nvSpPr>
        <p:spPr>
          <a:xfrm rot="0">
            <a:off x="2639129" y="4981575"/>
            <a:ext cx="7918123" cy="1030549"/>
          </a:xfrm>
          <a:prstGeom prst="rect">
            <a:avLst/>
          </a:prstGeom>
        </p:spPr>
        <p:txBody>
          <a:bodyPr anchor="t" rtlCol="false" tIns="0" lIns="0" bIns="0" rIns="0">
            <a:spAutoFit/>
          </a:bodyPr>
          <a:lstStyle/>
          <a:p>
            <a:pPr algn="l" marL="461787" indent="-230894" lvl="1">
              <a:lnSpc>
                <a:spcPts val="4277"/>
              </a:lnSpc>
              <a:buFont typeface="Arial"/>
              <a:buChar char="•"/>
            </a:pPr>
            <a:r>
              <a:rPr lang="en-US" sz="2138" spc="106">
                <a:solidFill>
                  <a:srgbClr val="0D1C38"/>
                </a:solidFill>
                <a:latin typeface="Assistant"/>
                <a:ea typeface="Assistant"/>
                <a:cs typeface="Assistant"/>
                <a:sym typeface="Assistant"/>
              </a:rPr>
              <a:t>Handled Outliers with </a:t>
            </a:r>
            <a:r>
              <a:rPr lang="en-US" b="true" sz="2138" spc="106">
                <a:solidFill>
                  <a:srgbClr val="0D1C38"/>
                </a:solidFill>
                <a:latin typeface="Assistant Bold"/>
                <a:ea typeface="Assistant Bold"/>
                <a:cs typeface="Assistant Bold"/>
                <a:sym typeface="Assistant Bold"/>
              </a:rPr>
              <a:t>Interquartile (IQR) Method.</a:t>
            </a:r>
          </a:p>
          <a:p>
            <a:pPr algn="l" marL="461787" indent="-230894" lvl="1">
              <a:lnSpc>
                <a:spcPts val="4277"/>
              </a:lnSpc>
              <a:buFont typeface="Arial"/>
              <a:buChar char="•"/>
            </a:pPr>
            <a:r>
              <a:rPr lang="en-US" sz="2138" spc="106">
                <a:solidFill>
                  <a:srgbClr val="0D1C38"/>
                </a:solidFill>
                <a:latin typeface="Assistant"/>
                <a:ea typeface="Assistant"/>
                <a:cs typeface="Assistant"/>
                <a:sym typeface="Assistant"/>
              </a:rPr>
              <a:t>Repeated IQR Method so that the outliers will be removed.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15597" t="0" r="-15597" b="0"/>
            </a:stretch>
          </a:blipFill>
        </p:spPr>
      </p:sp>
      <p:grpSp>
        <p:nvGrpSpPr>
          <p:cNvPr name="Group 3" id="3"/>
          <p:cNvGrpSpPr/>
          <p:nvPr/>
        </p:nvGrpSpPr>
        <p:grpSpPr>
          <a:xfrm rot="0">
            <a:off x="646364" y="594544"/>
            <a:ext cx="16995272" cy="9097913"/>
            <a:chOff x="0" y="0"/>
            <a:chExt cx="4476121" cy="2396158"/>
          </a:xfrm>
        </p:grpSpPr>
        <p:sp>
          <p:nvSpPr>
            <p:cNvPr name="Freeform 4" id="4"/>
            <p:cNvSpPr/>
            <p:nvPr/>
          </p:nvSpPr>
          <p:spPr>
            <a:xfrm flipH="false" flipV="false" rot="0">
              <a:off x="0" y="0"/>
              <a:ext cx="4476121" cy="2396158"/>
            </a:xfrm>
            <a:custGeom>
              <a:avLst/>
              <a:gdLst/>
              <a:ahLst/>
              <a:cxnLst/>
              <a:rect r="r" b="b" t="t" l="l"/>
              <a:pathLst>
                <a:path h="2396158" w="4476121">
                  <a:moveTo>
                    <a:pt x="0" y="0"/>
                  </a:moveTo>
                  <a:lnTo>
                    <a:pt x="4476121" y="0"/>
                  </a:lnTo>
                  <a:lnTo>
                    <a:pt x="4476121" y="2396158"/>
                  </a:lnTo>
                  <a:lnTo>
                    <a:pt x="0" y="2396158"/>
                  </a:lnTo>
                  <a:close/>
                </a:path>
              </a:pathLst>
            </a:custGeom>
            <a:solidFill>
              <a:srgbClr val="FEFEFE"/>
            </a:solidFill>
          </p:spPr>
        </p:sp>
        <p:sp>
          <p:nvSpPr>
            <p:cNvPr name="TextBox 5" id="5"/>
            <p:cNvSpPr txBox="true"/>
            <p:nvPr/>
          </p:nvSpPr>
          <p:spPr>
            <a:xfrm>
              <a:off x="0" y="57150"/>
              <a:ext cx="4476121" cy="2339008"/>
            </a:xfrm>
            <a:prstGeom prst="rect">
              <a:avLst/>
            </a:prstGeom>
          </p:spPr>
          <p:txBody>
            <a:bodyPr anchor="ctr" rtlCol="false" tIns="50800" lIns="50800" bIns="50800" rIns="50800"/>
            <a:lstStyle/>
            <a:p>
              <a:pPr algn="ctr">
                <a:lnSpc>
                  <a:spcPts val="2481"/>
                </a:lnSpc>
              </a:pPr>
            </a:p>
          </p:txBody>
        </p:sp>
      </p:grpSp>
      <p:sp>
        <p:nvSpPr>
          <p:cNvPr name="Freeform 6" id="6"/>
          <p:cNvSpPr/>
          <p:nvPr/>
        </p:nvSpPr>
        <p:spPr>
          <a:xfrm flipH="true" flipV="true" rot="0">
            <a:off x="16310046" y="-2312817"/>
            <a:ext cx="8623491" cy="8750775"/>
          </a:xfrm>
          <a:custGeom>
            <a:avLst/>
            <a:gdLst/>
            <a:ahLst/>
            <a:cxnLst/>
            <a:rect r="r" b="b" t="t" l="l"/>
            <a:pathLst>
              <a:path h="8750775" w="8623491">
                <a:moveTo>
                  <a:pt x="8623491" y="8750775"/>
                </a:moveTo>
                <a:lnTo>
                  <a:pt x="0" y="8750775"/>
                </a:lnTo>
                <a:lnTo>
                  <a:pt x="0" y="0"/>
                </a:lnTo>
                <a:lnTo>
                  <a:pt x="8623491" y="0"/>
                </a:lnTo>
                <a:lnTo>
                  <a:pt x="8623491" y="8750775"/>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6630940" y="3864288"/>
            <a:ext cx="8623491" cy="8750775"/>
          </a:xfrm>
          <a:custGeom>
            <a:avLst/>
            <a:gdLst/>
            <a:ahLst/>
            <a:cxnLst/>
            <a:rect r="r" b="b" t="t" l="l"/>
            <a:pathLst>
              <a:path h="8750775" w="8623491">
                <a:moveTo>
                  <a:pt x="0" y="0"/>
                </a:moveTo>
                <a:lnTo>
                  <a:pt x="8623491" y="0"/>
                </a:lnTo>
                <a:lnTo>
                  <a:pt x="8623491" y="8750775"/>
                </a:lnTo>
                <a:lnTo>
                  <a:pt x="0" y="875077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3167588" y="3318920"/>
            <a:ext cx="11952823" cy="4920755"/>
          </a:xfrm>
          <a:prstGeom prst="rect">
            <a:avLst/>
          </a:prstGeom>
        </p:spPr>
        <p:txBody>
          <a:bodyPr anchor="t" rtlCol="false" tIns="0" lIns="0" bIns="0" rIns="0">
            <a:spAutoFit/>
          </a:bodyPr>
          <a:lstStyle/>
          <a:p>
            <a:pPr algn="l">
              <a:lnSpc>
                <a:spcPts val="5697"/>
              </a:lnSpc>
            </a:pPr>
            <a:r>
              <a:rPr lang="en-US" sz="2848" spc="142">
                <a:solidFill>
                  <a:srgbClr val="0D1C38"/>
                </a:solidFill>
                <a:latin typeface="Assistant"/>
                <a:ea typeface="Assistant"/>
                <a:cs typeface="Assistant"/>
                <a:sym typeface="Assistant"/>
              </a:rPr>
              <a:t>Invalid values occur when data is incorrect, inconsistent, or unrealistic. Such values can affect accuracy of the analysis.</a:t>
            </a:r>
          </a:p>
          <a:p>
            <a:pPr algn="l">
              <a:lnSpc>
                <a:spcPts val="5697"/>
              </a:lnSpc>
            </a:pPr>
          </a:p>
          <a:p>
            <a:pPr algn="l">
              <a:lnSpc>
                <a:spcPts val="5697"/>
              </a:lnSpc>
            </a:pPr>
            <a:r>
              <a:rPr lang="en-US" sz="2848" spc="142" b="true">
                <a:solidFill>
                  <a:srgbClr val="0D1C38"/>
                </a:solidFill>
                <a:latin typeface="Assistant Bold"/>
                <a:ea typeface="Assistant Bold"/>
                <a:cs typeface="Assistant Bold"/>
                <a:sym typeface="Assistant Bold"/>
              </a:rPr>
              <a:t>Methods Used :</a:t>
            </a:r>
          </a:p>
          <a:p>
            <a:pPr algn="l" marL="615017" indent="-307509" lvl="1">
              <a:lnSpc>
                <a:spcPts val="5697"/>
              </a:lnSpc>
              <a:buFont typeface="Arial"/>
              <a:buChar char="•"/>
            </a:pPr>
            <a:r>
              <a:rPr lang="en-US" sz="2848" spc="142">
                <a:solidFill>
                  <a:srgbClr val="0D1C38"/>
                </a:solidFill>
                <a:latin typeface="Assistant"/>
                <a:ea typeface="Assistant"/>
                <a:cs typeface="Assistant"/>
                <a:sym typeface="Assistant"/>
              </a:rPr>
              <a:t>Removing features </a:t>
            </a:r>
          </a:p>
          <a:p>
            <a:pPr algn="l" marL="615017" indent="-307509" lvl="1">
              <a:lnSpc>
                <a:spcPts val="5697"/>
              </a:lnSpc>
              <a:buFont typeface="Arial"/>
              <a:buChar char="•"/>
            </a:pPr>
            <a:r>
              <a:rPr lang="en-US" sz="2848" spc="142">
                <a:solidFill>
                  <a:srgbClr val="0D1C38"/>
                </a:solidFill>
                <a:latin typeface="Assistant"/>
                <a:ea typeface="Assistant"/>
                <a:cs typeface="Assistant"/>
                <a:sym typeface="Assistant"/>
              </a:rPr>
              <a:t>Replacing with appropriate values </a:t>
            </a:r>
          </a:p>
          <a:p>
            <a:pPr algn="l" marL="615017" indent="-307509" lvl="1">
              <a:lnSpc>
                <a:spcPts val="5697"/>
              </a:lnSpc>
              <a:buFont typeface="Arial"/>
              <a:buChar char="•"/>
            </a:pPr>
            <a:r>
              <a:rPr lang="en-US" sz="2848" spc="142">
                <a:solidFill>
                  <a:srgbClr val="0D1C38"/>
                </a:solidFill>
                <a:latin typeface="Assistant"/>
                <a:ea typeface="Assistant"/>
                <a:cs typeface="Assistant"/>
                <a:sym typeface="Assistant"/>
              </a:rPr>
              <a:t>Standardizing categories </a:t>
            </a:r>
          </a:p>
        </p:txBody>
      </p:sp>
      <p:sp>
        <p:nvSpPr>
          <p:cNvPr name="TextBox 9" id="9"/>
          <p:cNvSpPr txBox="true"/>
          <p:nvPr/>
        </p:nvSpPr>
        <p:spPr>
          <a:xfrm rot="0">
            <a:off x="1933618" y="1827610"/>
            <a:ext cx="14420764" cy="1127145"/>
          </a:xfrm>
          <a:prstGeom prst="rect">
            <a:avLst/>
          </a:prstGeom>
        </p:spPr>
        <p:txBody>
          <a:bodyPr anchor="t" rtlCol="false" tIns="0" lIns="0" bIns="0" rIns="0">
            <a:spAutoFit/>
          </a:bodyPr>
          <a:lstStyle/>
          <a:p>
            <a:pPr algn="ctr">
              <a:lnSpc>
                <a:spcPts val="7999"/>
              </a:lnSpc>
            </a:pPr>
            <a:r>
              <a:rPr lang="en-US" sz="9999">
                <a:solidFill>
                  <a:srgbClr val="0D1C38"/>
                </a:solidFill>
                <a:latin typeface="Roca One"/>
                <a:ea typeface="Roca One"/>
                <a:cs typeface="Roca One"/>
                <a:sym typeface="Roca One"/>
              </a:rPr>
              <a:t>Handling Invalid Values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DAG0jYKx20U</dc:identifier>
  <dcterms:modified xsi:type="dcterms:W3CDTF">2011-08-01T06:04:30Z</dcterms:modified>
  <cp:revision>1</cp:revision>
  <dc:title>Blue White Minimalist Modern Geometric Thesis Defense Presentation</dc:title>
</cp:coreProperties>
</file>