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ssistant" charset="1" panose="00000500000000000000"/>
      <p:regular r:id="rId22"/>
    </p:embeddedFont>
    <p:embeddedFont>
      <p:font typeface="Roca One" charset="1" panose="00000500000000000000"/>
      <p:regular r:id="rId23"/>
    </p:embeddedFont>
    <p:embeddedFont>
      <p:font typeface="Assistant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5597" t="0" r="-15597" b="0"/>
            </a:stretch>
          </a:blipFill>
        </p:spPr>
      </p:sp>
      <p:grpSp>
        <p:nvGrpSpPr>
          <p:cNvPr name="Group 3" id="3"/>
          <p:cNvGrpSpPr/>
          <p:nvPr/>
        </p:nvGrpSpPr>
        <p:grpSpPr>
          <a:xfrm rot="0">
            <a:off x="-235271" y="4565874"/>
            <a:ext cx="5902101" cy="7974702"/>
            <a:chOff x="0" y="0"/>
            <a:chExt cx="7869467" cy="10632936"/>
          </a:xfrm>
        </p:grpSpPr>
        <p:sp>
          <p:nvSpPr>
            <p:cNvPr name="Freeform 4" id="4"/>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10800000">
            <a:off x="12385899" y="-2268953"/>
            <a:ext cx="5902101" cy="7974702"/>
            <a:chOff x="0" y="0"/>
            <a:chExt cx="7869467" cy="10632936"/>
          </a:xfrm>
        </p:grpSpPr>
        <p:sp>
          <p:nvSpPr>
            <p:cNvPr name="Freeform 7" id="7"/>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9" id="9"/>
          <p:cNvSpPr/>
          <p:nvPr/>
        </p:nvSpPr>
        <p:spPr>
          <a:xfrm flipH="false" flipV="false" rot="0">
            <a:off x="-2672315" y="-776716"/>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true" rot="0">
            <a:off x="16884370" y="7044598"/>
            <a:ext cx="4054948" cy="4114800"/>
          </a:xfrm>
          <a:custGeom>
            <a:avLst/>
            <a:gdLst/>
            <a:ahLst/>
            <a:cxnLst/>
            <a:rect r="r" b="b" t="t" l="l"/>
            <a:pathLst>
              <a:path h="4114800" w="4054948">
                <a:moveTo>
                  <a:pt x="4054949" y="4114800"/>
                </a:moveTo>
                <a:lnTo>
                  <a:pt x="0" y="4114800"/>
                </a:lnTo>
                <a:lnTo>
                  <a:pt x="0" y="0"/>
                </a:lnTo>
                <a:lnTo>
                  <a:pt x="4054949" y="0"/>
                </a:lnTo>
                <a:lnTo>
                  <a:pt x="4054949"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0083113" y="7544323"/>
            <a:ext cx="6415362" cy="1713977"/>
          </a:xfrm>
          <a:prstGeom prst="rect">
            <a:avLst/>
          </a:prstGeom>
        </p:spPr>
        <p:txBody>
          <a:bodyPr anchor="t" rtlCol="false" tIns="0" lIns="0" bIns="0" rIns="0">
            <a:spAutoFit/>
          </a:bodyPr>
          <a:lstStyle/>
          <a:p>
            <a:pPr algn="just">
              <a:lnSpc>
                <a:spcPts val="4481"/>
              </a:lnSpc>
            </a:pPr>
            <a:r>
              <a:rPr lang="en-US" sz="4481" spc="67">
                <a:solidFill>
                  <a:srgbClr val="0D1C38"/>
                </a:solidFill>
                <a:latin typeface="Assistant"/>
                <a:ea typeface="Assistant"/>
                <a:cs typeface="Assistant"/>
                <a:sym typeface="Assistant"/>
              </a:rPr>
              <a:t>Presented by : M.Pavithra</a:t>
            </a:r>
          </a:p>
          <a:p>
            <a:pPr algn="just">
              <a:lnSpc>
                <a:spcPts val="4481"/>
              </a:lnSpc>
            </a:pPr>
            <a:r>
              <a:rPr lang="en-US" sz="4481" spc="67">
                <a:solidFill>
                  <a:srgbClr val="0D1C38"/>
                </a:solidFill>
                <a:latin typeface="Assistant"/>
                <a:ea typeface="Assistant"/>
                <a:cs typeface="Assistant"/>
                <a:sym typeface="Assistant"/>
              </a:rPr>
              <a:t>Course             : DADS</a:t>
            </a:r>
          </a:p>
          <a:p>
            <a:pPr algn="just">
              <a:lnSpc>
                <a:spcPts val="4481"/>
              </a:lnSpc>
            </a:pPr>
            <a:r>
              <a:rPr lang="en-US" sz="4481" spc="67">
                <a:solidFill>
                  <a:srgbClr val="0D1C38"/>
                </a:solidFill>
                <a:latin typeface="Assistant"/>
                <a:ea typeface="Assistant"/>
                <a:cs typeface="Assistant"/>
                <a:sym typeface="Assistant"/>
              </a:rPr>
              <a:t>Date                  : 25-09-2025</a:t>
            </a:r>
          </a:p>
        </p:txBody>
      </p:sp>
      <p:sp>
        <p:nvSpPr>
          <p:cNvPr name="TextBox 12" id="12"/>
          <p:cNvSpPr txBox="true"/>
          <p:nvPr/>
        </p:nvSpPr>
        <p:spPr>
          <a:xfrm rot="0">
            <a:off x="793912" y="2127412"/>
            <a:ext cx="16700176" cy="3346499"/>
          </a:xfrm>
          <a:prstGeom prst="rect">
            <a:avLst/>
          </a:prstGeom>
        </p:spPr>
        <p:txBody>
          <a:bodyPr anchor="t" rtlCol="false" tIns="0" lIns="0" bIns="0" rIns="0">
            <a:spAutoFit/>
          </a:bodyPr>
          <a:lstStyle/>
          <a:p>
            <a:pPr algn="ctr">
              <a:lnSpc>
                <a:spcPts val="13469"/>
              </a:lnSpc>
            </a:pPr>
            <a:r>
              <a:rPr lang="en-US" sz="9621">
                <a:solidFill>
                  <a:srgbClr val="0D1C38"/>
                </a:solidFill>
                <a:latin typeface="Roca One"/>
                <a:ea typeface="Roca One"/>
                <a:cs typeface="Roca One"/>
                <a:sym typeface="Roca One"/>
              </a:rPr>
              <a:t>PYTHON </a:t>
            </a:r>
          </a:p>
          <a:p>
            <a:pPr algn="ctr">
              <a:lnSpc>
                <a:spcPts val="13469"/>
              </a:lnSpc>
            </a:pPr>
            <a:r>
              <a:rPr lang="en-US" sz="9621">
                <a:solidFill>
                  <a:srgbClr val="0D1C38"/>
                </a:solidFill>
                <a:latin typeface="Roca One"/>
                <a:ea typeface="Roca One"/>
                <a:cs typeface="Roca One"/>
                <a:sym typeface="Roca One"/>
              </a:rPr>
              <a:t>REINFORCEMENT PROJECT</a:t>
            </a:r>
          </a:p>
        </p:txBody>
      </p:sp>
      <p:sp>
        <p:nvSpPr>
          <p:cNvPr name="TextBox 13" id="13"/>
          <p:cNvSpPr txBox="true"/>
          <p:nvPr/>
        </p:nvSpPr>
        <p:spPr>
          <a:xfrm rot="0">
            <a:off x="1789525" y="5600973"/>
            <a:ext cx="14708950" cy="952556"/>
          </a:xfrm>
          <a:prstGeom prst="rect">
            <a:avLst/>
          </a:prstGeom>
        </p:spPr>
        <p:txBody>
          <a:bodyPr anchor="t" rtlCol="false" tIns="0" lIns="0" bIns="0" rIns="0">
            <a:spAutoFit/>
          </a:bodyPr>
          <a:lstStyle/>
          <a:p>
            <a:pPr algn="ctr">
              <a:lnSpc>
                <a:spcPts val="7870"/>
              </a:lnSpc>
            </a:pPr>
            <a:r>
              <a:rPr lang="en-US" sz="5621">
                <a:solidFill>
                  <a:srgbClr val="0D1C38"/>
                </a:solidFill>
                <a:latin typeface="Roca One"/>
                <a:ea typeface="Roca One"/>
                <a:cs typeface="Roca One"/>
                <a:sym typeface="Roca One"/>
              </a:rPr>
              <a:t>NYC  RESTAURANT  INSPECTION  RESULTS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512979" y="5143500"/>
            <a:ext cx="13262042" cy="4141857"/>
          </a:xfrm>
          <a:custGeom>
            <a:avLst/>
            <a:gdLst/>
            <a:ahLst/>
            <a:cxnLst/>
            <a:rect r="r" b="b" t="t" l="l"/>
            <a:pathLst>
              <a:path h="4141857" w="13262042">
                <a:moveTo>
                  <a:pt x="0" y="0"/>
                </a:moveTo>
                <a:lnTo>
                  <a:pt x="13262042" y="0"/>
                </a:lnTo>
                <a:lnTo>
                  <a:pt x="13262042" y="4141857"/>
                </a:lnTo>
                <a:lnTo>
                  <a:pt x="0" y="4141857"/>
                </a:lnTo>
                <a:lnTo>
                  <a:pt x="0" y="0"/>
                </a:lnTo>
                <a:close/>
              </a:path>
            </a:pathLst>
          </a:custGeom>
          <a:blipFill>
            <a:blip r:embed="rId5"/>
            <a:stretch>
              <a:fillRect l="-10136" t="-60377" r="-2857" b="-28663"/>
            </a:stretch>
          </a:blipFill>
        </p:spPr>
      </p:sp>
      <p:sp>
        <p:nvSpPr>
          <p:cNvPr name="TextBox 9" id="9"/>
          <p:cNvSpPr txBox="true"/>
          <p:nvPr/>
        </p:nvSpPr>
        <p:spPr>
          <a:xfrm rot="0">
            <a:off x="2424505" y="3017946"/>
            <a:ext cx="13438989" cy="1871864"/>
          </a:xfrm>
          <a:prstGeom prst="rect">
            <a:avLst/>
          </a:prstGeom>
        </p:spPr>
        <p:txBody>
          <a:bodyPr anchor="t" rtlCol="false" tIns="0" lIns="0" bIns="0" rIns="0">
            <a:spAutoFit/>
          </a:bodyPr>
          <a:lstStyle/>
          <a:p>
            <a:pPr algn="l">
              <a:lnSpc>
                <a:spcPts val="5149"/>
              </a:lnSpc>
            </a:pPr>
            <a:r>
              <a:rPr lang="en-US" sz="2574" spc="128" b="true">
                <a:solidFill>
                  <a:srgbClr val="0D1C38"/>
                </a:solidFill>
                <a:latin typeface="Assistant Bold"/>
                <a:ea typeface="Assistant Bold"/>
                <a:cs typeface="Assistant Bold"/>
                <a:sym typeface="Assistant Bold"/>
              </a:rPr>
              <a:t>Descriptive statistics summarize and describe the main features of a dataset.</a:t>
            </a:r>
            <a:r>
              <a:rPr lang="en-US" sz="2574" spc="128">
                <a:solidFill>
                  <a:srgbClr val="0D1C38"/>
                </a:solidFill>
                <a:latin typeface="Assistant"/>
                <a:ea typeface="Assistant"/>
                <a:cs typeface="Assistant"/>
                <a:sym typeface="Assistant"/>
              </a:rPr>
              <a:t> </a:t>
            </a:r>
          </a:p>
          <a:p>
            <a:pPr algn="l">
              <a:lnSpc>
                <a:spcPts val="5149"/>
              </a:lnSpc>
            </a:pPr>
            <a:r>
              <a:rPr lang="en-US" sz="2574" spc="128">
                <a:solidFill>
                  <a:srgbClr val="0D1C38"/>
                </a:solidFill>
                <a:latin typeface="Assistant"/>
                <a:ea typeface="Assistant"/>
                <a:cs typeface="Assistant"/>
                <a:sym typeface="Assistant"/>
              </a:rPr>
              <a:t>They include metrics like mean, median, standard deviation, minimum, maximum, and quartiles, which give a snapshot of the distribution and spread of values.</a:t>
            </a:r>
          </a:p>
        </p:txBody>
      </p:sp>
      <p:sp>
        <p:nvSpPr>
          <p:cNvPr name="TextBox 10" id="10"/>
          <p:cNvSpPr txBox="true"/>
          <p:nvPr/>
        </p:nvSpPr>
        <p:spPr>
          <a:xfrm rot="0">
            <a:off x="1933618" y="169426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Descriptive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92551" y="2957306"/>
            <a:ext cx="14671034" cy="5809225"/>
          </a:xfrm>
          <a:prstGeom prst="rect">
            <a:avLst/>
          </a:prstGeom>
        </p:spPr>
        <p:txBody>
          <a:bodyPr anchor="t" rtlCol="false" tIns="0" lIns="0" bIns="0" rIns="0">
            <a:spAutoFit/>
          </a:bodyPr>
          <a:lstStyle/>
          <a:p>
            <a:pPr algn="l">
              <a:lnSpc>
                <a:spcPts val="3853"/>
              </a:lnSpc>
            </a:pPr>
            <a:r>
              <a:rPr lang="en-US" sz="1926" spc="96" b="true">
                <a:solidFill>
                  <a:srgbClr val="0D1C38"/>
                </a:solidFill>
                <a:latin typeface="Assistant Bold"/>
                <a:ea typeface="Assistant Bold"/>
                <a:cs typeface="Assistant Bold"/>
                <a:sym typeface="Assistant Bold"/>
              </a:rPr>
              <a:t>Importance of Data Visualization</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Data visualization helps present complex data in a clear and visual way using charts, graphs, and maps.</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It makes information easier to understand, highlights trends and patterns, and supports quick and effective decision-making.</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It turns data into meaningful insights that anyone can grasp easily.</a:t>
            </a:r>
          </a:p>
          <a:p>
            <a:pPr algn="l">
              <a:lnSpc>
                <a:spcPts val="3853"/>
              </a:lnSpc>
            </a:pPr>
          </a:p>
          <a:p>
            <a:pPr algn="l">
              <a:lnSpc>
                <a:spcPts val="3853"/>
              </a:lnSpc>
            </a:pPr>
            <a:r>
              <a:rPr lang="en-US" sz="1926" spc="96" b="true">
                <a:solidFill>
                  <a:srgbClr val="0D1C38"/>
                </a:solidFill>
                <a:latin typeface="Assistant Bold"/>
                <a:ea typeface="Assistant Bold"/>
                <a:cs typeface="Assistant Bold"/>
                <a:sym typeface="Assistant Bold"/>
              </a:rPr>
              <a:t>Types of Visualizations used :</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Histplot</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Boxplot</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Scatterplot</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Barplot</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Pairplot</a:t>
            </a:r>
          </a:p>
          <a:p>
            <a:pPr algn="l" marL="416034" indent="-208017" lvl="1">
              <a:lnSpc>
                <a:spcPts val="3853"/>
              </a:lnSpc>
              <a:buFont typeface="Arial"/>
              <a:buChar char="•"/>
            </a:pPr>
            <a:r>
              <a:rPr lang="en-US" sz="1926" spc="96">
                <a:solidFill>
                  <a:srgbClr val="0D1C38"/>
                </a:solidFill>
                <a:latin typeface="Assistant"/>
                <a:ea typeface="Assistant"/>
                <a:cs typeface="Assistant"/>
                <a:sym typeface="Assistant"/>
              </a:rPr>
              <a:t>Correlation</a:t>
            </a:r>
          </a:p>
        </p:txBody>
      </p:sp>
      <p:sp>
        <p:nvSpPr>
          <p:cNvPr name="TextBox 9" id="9"/>
          <p:cNvSpPr txBox="true"/>
          <p:nvPr/>
        </p:nvSpPr>
        <p:spPr>
          <a:xfrm rot="0">
            <a:off x="1933618" y="169426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Data Visualization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01654" y="2849980"/>
            <a:ext cx="14401489" cy="6408320"/>
          </a:xfrm>
          <a:prstGeom prst="rect">
            <a:avLst/>
          </a:prstGeom>
        </p:spPr>
        <p:txBody>
          <a:bodyPr anchor="t" rtlCol="false" tIns="0" lIns="0" bIns="0" rIns="0">
            <a:spAutoFit/>
          </a:bodyPr>
          <a:lstStyle/>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Univariate analysis studies one variable at a time to understand its distribution and key statistics like mean, median, and range.</a:t>
            </a:r>
          </a:p>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Common techniques include visualizations like histograms, box plots, and bar charts.</a:t>
            </a:r>
          </a:p>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It provides a simple yet powerful way to understand each variable’s characteristics before deeper analysis.</a:t>
            </a:r>
          </a:p>
          <a:p>
            <a:pPr algn="l">
              <a:lnSpc>
                <a:spcPts val="4603"/>
              </a:lnSpc>
            </a:pPr>
          </a:p>
          <a:p>
            <a:pPr algn="l">
              <a:lnSpc>
                <a:spcPts val="4975"/>
              </a:lnSpc>
            </a:pPr>
            <a:r>
              <a:rPr lang="en-US" sz="2487" spc="124" b="true">
                <a:solidFill>
                  <a:srgbClr val="0D1C38"/>
                </a:solidFill>
                <a:latin typeface="Assistant Bold"/>
                <a:ea typeface="Assistant Bold"/>
                <a:cs typeface="Assistant Bold"/>
                <a:sym typeface="Assistant Bold"/>
              </a:rPr>
              <a:t>Types of Visualizations used :</a:t>
            </a:r>
          </a:p>
          <a:p>
            <a:pPr algn="l">
              <a:lnSpc>
                <a:spcPts val="4603"/>
              </a:lnSpc>
            </a:pPr>
            <a:r>
              <a:rPr lang="en-US" sz="2301" spc="115" b="true">
                <a:solidFill>
                  <a:srgbClr val="0D1C38"/>
                </a:solidFill>
                <a:latin typeface="Assistant Bold"/>
                <a:ea typeface="Assistant Bold"/>
                <a:cs typeface="Assistant Bold"/>
                <a:sym typeface="Assistant Bold"/>
              </a:rPr>
              <a:t>   </a:t>
            </a:r>
            <a:r>
              <a:rPr lang="en-US" sz="2301" spc="115" b="true">
                <a:solidFill>
                  <a:srgbClr val="0D1C38"/>
                </a:solidFill>
                <a:latin typeface="Assistant Bold"/>
                <a:ea typeface="Assistant Bold"/>
                <a:cs typeface="Assistant Bold"/>
                <a:sym typeface="Assistant Bold"/>
              </a:rPr>
              <a:t>Numeric Univariate Analysis</a:t>
            </a:r>
            <a:r>
              <a:rPr lang="en-US" sz="2301" spc="115">
                <a:solidFill>
                  <a:srgbClr val="0D1C38"/>
                </a:solidFill>
                <a:latin typeface="Assistant"/>
                <a:ea typeface="Assistant"/>
                <a:cs typeface="Assistant"/>
                <a:sym typeface="Assistant"/>
              </a:rPr>
              <a:t> - SCORE </a:t>
            </a:r>
          </a:p>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Used </a:t>
            </a:r>
            <a:r>
              <a:rPr lang="en-US" b="true" sz="2301" spc="115">
                <a:solidFill>
                  <a:srgbClr val="0D1C38"/>
                </a:solidFill>
                <a:latin typeface="Assistant Bold"/>
                <a:ea typeface="Assistant Bold"/>
                <a:cs typeface="Assistant Bold"/>
                <a:sym typeface="Assistant Bold"/>
              </a:rPr>
              <a:t>Histplot</a:t>
            </a:r>
            <a:r>
              <a:rPr lang="en-US" sz="2301" spc="115">
                <a:solidFill>
                  <a:srgbClr val="0D1C38"/>
                </a:solidFill>
                <a:latin typeface="Assistant"/>
                <a:ea typeface="Assistant"/>
                <a:cs typeface="Assistant"/>
                <a:sym typeface="Assistant"/>
              </a:rPr>
              <a:t> for visualization</a:t>
            </a:r>
          </a:p>
          <a:p>
            <a:pPr algn="l">
              <a:lnSpc>
                <a:spcPts val="4603"/>
              </a:lnSpc>
            </a:pPr>
            <a:r>
              <a:rPr lang="en-US" sz="2301" spc="115" b="true">
                <a:solidFill>
                  <a:srgbClr val="0D1C38"/>
                </a:solidFill>
                <a:latin typeface="Assistant Bold"/>
                <a:ea typeface="Assistant Bold"/>
                <a:cs typeface="Assistant Bold"/>
                <a:sym typeface="Assistant Bold"/>
              </a:rPr>
              <a:t>   Categorical Analysis</a:t>
            </a:r>
            <a:r>
              <a:rPr lang="en-US" sz="2301" spc="115">
                <a:solidFill>
                  <a:srgbClr val="0D1C38"/>
                </a:solidFill>
                <a:latin typeface="Assistant"/>
                <a:ea typeface="Assistant"/>
                <a:cs typeface="Assistant"/>
                <a:sym typeface="Assistant"/>
              </a:rPr>
              <a:t> - ZIPCODE </a:t>
            </a:r>
          </a:p>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Used </a:t>
            </a:r>
            <a:r>
              <a:rPr lang="en-US" b="true" sz="2301" spc="115">
                <a:solidFill>
                  <a:srgbClr val="0D1C38"/>
                </a:solidFill>
                <a:latin typeface="Assistant Bold"/>
                <a:ea typeface="Assistant Bold"/>
                <a:cs typeface="Assistant Bold"/>
                <a:sym typeface="Assistant Bold"/>
              </a:rPr>
              <a:t>Boxplot</a:t>
            </a:r>
            <a:r>
              <a:rPr lang="en-US" sz="2301" spc="115">
                <a:solidFill>
                  <a:srgbClr val="0D1C38"/>
                </a:solidFill>
                <a:latin typeface="Assistant"/>
                <a:ea typeface="Assistant"/>
                <a:cs typeface="Assistant"/>
                <a:sym typeface="Assistant"/>
              </a:rPr>
              <a:t> for visualization</a:t>
            </a:r>
          </a:p>
        </p:txBody>
      </p:sp>
      <p:sp>
        <p:nvSpPr>
          <p:cNvPr name="TextBox 9" id="9"/>
          <p:cNvSpPr txBox="true"/>
          <p:nvPr/>
        </p:nvSpPr>
        <p:spPr>
          <a:xfrm rot="0">
            <a:off x="3209968" y="1694260"/>
            <a:ext cx="118680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Univariate Analysis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129805" y="2979316"/>
            <a:ext cx="14485591" cy="5967428"/>
          </a:xfrm>
          <a:prstGeom prst="rect">
            <a:avLst/>
          </a:prstGeom>
        </p:spPr>
        <p:txBody>
          <a:bodyPr anchor="t" rtlCol="false" tIns="0" lIns="0" bIns="0" rIns="0">
            <a:spAutoFit/>
          </a:bodyPr>
          <a:lstStyle/>
          <a:p>
            <a:pPr algn="l" marL="514539" indent="-257269" lvl="1">
              <a:lnSpc>
                <a:spcPts val="4766"/>
              </a:lnSpc>
              <a:buFont typeface="Arial"/>
              <a:buChar char="•"/>
            </a:pPr>
            <a:r>
              <a:rPr lang="en-US" sz="2383" spc="119">
                <a:solidFill>
                  <a:srgbClr val="0D1C38"/>
                </a:solidFill>
                <a:latin typeface="Assistant"/>
                <a:ea typeface="Assistant"/>
                <a:cs typeface="Assistant"/>
                <a:sym typeface="Assistant"/>
              </a:rPr>
              <a:t>Bivariate analysis is the study of two variables to understand the relationship between them.</a:t>
            </a:r>
          </a:p>
          <a:p>
            <a:pPr algn="l" marL="514539" indent="-257269" lvl="1">
              <a:lnSpc>
                <a:spcPts val="4766"/>
              </a:lnSpc>
              <a:buFont typeface="Arial"/>
              <a:buChar char="•"/>
            </a:pPr>
            <a:r>
              <a:rPr lang="en-US" sz="2383" spc="119">
                <a:solidFill>
                  <a:srgbClr val="0D1C38"/>
                </a:solidFill>
                <a:latin typeface="Assistant"/>
                <a:ea typeface="Assistant"/>
                <a:cs typeface="Assistant"/>
                <a:sym typeface="Assistant"/>
              </a:rPr>
              <a:t>It helps determine how one variable influences or relates to another.</a:t>
            </a:r>
          </a:p>
          <a:p>
            <a:pPr algn="l" marL="514539" indent="-257269" lvl="1">
              <a:lnSpc>
                <a:spcPts val="4766"/>
              </a:lnSpc>
              <a:buFont typeface="Arial"/>
              <a:buChar char="•"/>
            </a:pPr>
            <a:r>
              <a:rPr lang="en-US" sz="2383" spc="119">
                <a:solidFill>
                  <a:srgbClr val="0D1C38"/>
                </a:solidFill>
                <a:latin typeface="Assistant"/>
                <a:ea typeface="Assistant"/>
                <a:cs typeface="Assistant"/>
                <a:sym typeface="Assistant"/>
              </a:rPr>
              <a:t>Techniques such as scatter plots, correlation analysis, and cross-tabulations are commonly used to visualize and measure these relationships. </a:t>
            </a:r>
          </a:p>
          <a:p>
            <a:pPr algn="l">
              <a:lnSpc>
                <a:spcPts val="4766"/>
              </a:lnSpc>
            </a:pPr>
          </a:p>
          <a:p>
            <a:pPr algn="l">
              <a:lnSpc>
                <a:spcPts val="5135"/>
              </a:lnSpc>
            </a:pPr>
            <a:r>
              <a:rPr lang="en-US" sz="2567" spc="128" b="true">
                <a:solidFill>
                  <a:srgbClr val="0D1C38"/>
                </a:solidFill>
                <a:latin typeface="Assistant Bold"/>
                <a:ea typeface="Assistant Bold"/>
                <a:cs typeface="Assistant Bold"/>
                <a:sym typeface="Assistant Bold"/>
              </a:rPr>
              <a:t>Types of Visualizations used :</a:t>
            </a:r>
          </a:p>
          <a:p>
            <a:pPr algn="l">
              <a:lnSpc>
                <a:spcPts val="4766"/>
              </a:lnSpc>
            </a:pPr>
            <a:r>
              <a:rPr lang="en-US" sz="2383" spc="119" b="true">
                <a:solidFill>
                  <a:srgbClr val="0D1C38"/>
                </a:solidFill>
                <a:latin typeface="Assistant Bold"/>
                <a:ea typeface="Assistant Bold"/>
                <a:cs typeface="Assistant Bold"/>
                <a:sym typeface="Assistant Bold"/>
              </a:rPr>
              <a:t>   </a:t>
            </a:r>
            <a:r>
              <a:rPr lang="en-US" sz="2383" spc="119" b="true">
                <a:solidFill>
                  <a:srgbClr val="0D1C38"/>
                </a:solidFill>
                <a:latin typeface="Assistant Bold"/>
                <a:ea typeface="Assistant Bold"/>
                <a:cs typeface="Assistant Bold"/>
                <a:sym typeface="Assistant Bold"/>
              </a:rPr>
              <a:t>Numerical vs Numerical</a:t>
            </a:r>
            <a:r>
              <a:rPr lang="en-US" sz="2383" spc="119">
                <a:solidFill>
                  <a:srgbClr val="0D1C38"/>
                </a:solidFill>
                <a:latin typeface="Assistant"/>
                <a:ea typeface="Assistant"/>
                <a:cs typeface="Assistant"/>
                <a:sym typeface="Assistant"/>
              </a:rPr>
              <a:t> - Latitude and SCORE </a:t>
            </a:r>
          </a:p>
          <a:p>
            <a:pPr algn="l" marL="514539" indent="-257269" lvl="1">
              <a:lnSpc>
                <a:spcPts val="4766"/>
              </a:lnSpc>
              <a:buFont typeface="Arial"/>
              <a:buChar char="•"/>
            </a:pPr>
            <a:r>
              <a:rPr lang="en-US" sz="2383" spc="119">
                <a:solidFill>
                  <a:srgbClr val="0D1C38"/>
                </a:solidFill>
                <a:latin typeface="Assistant"/>
                <a:ea typeface="Assistant"/>
                <a:cs typeface="Assistant"/>
                <a:sym typeface="Assistant"/>
              </a:rPr>
              <a:t>Used Scatterplot for visualization </a:t>
            </a:r>
          </a:p>
          <a:p>
            <a:pPr algn="l">
              <a:lnSpc>
                <a:spcPts val="4766"/>
              </a:lnSpc>
            </a:pPr>
            <a:r>
              <a:rPr lang="en-US" sz="2383" spc="119" b="true">
                <a:solidFill>
                  <a:srgbClr val="0D1C38"/>
                </a:solidFill>
                <a:latin typeface="Assistant Bold"/>
                <a:ea typeface="Assistant Bold"/>
                <a:cs typeface="Assistant Bold"/>
                <a:sym typeface="Assistant Bold"/>
              </a:rPr>
              <a:t>   Categorical vs Numerical</a:t>
            </a:r>
            <a:r>
              <a:rPr lang="en-US" sz="2383" spc="119">
                <a:solidFill>
                  <a:srgbClr val="0D1C38"/>
                </a:solidFill>
                <a:latin typeface="Assistant"/>
                <a:ea typeface="Assistant"/>
                <a:cs typeface="Assistant"/>
                <a:sym typeface="Assistant"/>
              </a:rPr>
              <a:t> - GRADE and SCORE </a:t>
            </a:r>
          </a:p>
          <a:p>
            <a:pPr algn="l" marL="514539" indent="-257269" lvl="1">
              <a:lnSpc>
                <a:spcPts val="4766"/>
              </a:lnSpc>
              <a:buFont typeface="Arial"/>
              <a:buChar char="•"/>
            </a:pPr>
            <a:r>
              <a:rPr lang="en-US" sz="2383" spc="119">
                <a:solidFill>
                  <a:srgbClr val="0D1C38"/>
                </a:solidFill>
                <a:latin typeface="Assistant"/>
                <a:ea typeface="Assistant"/>
                <a:cs typeface="Assistant"/>
                <a:sym typeface="Assistant"/>
              </a:rPr>
              <a:t>Used Barplot for visualization</a:t>
            </a:r>
          </a:p>
        </p:txBody>
      </p:sp>
      <p:sp>
        <p:nvSpPr>
          <p:cNvPr name="TextBox 9" id="9"/>
          <p:cNvSpPr txBox="true"/>
          <p:nvPr/>
        </p:nvSpPr>
        <p:spPr>
          <a:xfrm rot="0">
            <a:off x="3209968" y="1694260"/>
            <a:ext cx="118680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Bivariate Analysis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491988" y="2802355"/>
            <a:ext cx="14272012" cy="6330696"/>
          </a:xfrm>
          <a:prstGeom prst="rect">
            <a:avLst/>
          </a:prstGeom>
        </p:spPr>
        <p:txBody>
          <a:bodyPr anchor="t" rtlCol="false" tIns="0" lIns="0" bIns="0" rIns="0">
            <a:spAutoFit/>
          </a:bodyPr>
          <a:lstStyle/>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Multivariate analysis examines three or more variables simultaneously to understand complex relationships among them.</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It helps identify patterns, interactions, and key factors influencing outcomes.</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Common techniques include multiple regression, factor analysis, and cluster analysis.</a:t>
            </a:r>
          </a:p>
          <a:p>
            <a:pPr algn="l">
              <a:lnSpc>
                <a:spcPts val="3874"/>
              </a:lnSpc>
            </a:pPr>
          </a:p>
          <a:p>
            <a:pPr algn="l">
              <a:lnSpc>
                <a:spcPts val="4345"/>
              </a:lnSpc>
            </a:pPr>
            <a:r>
              <a:rPr lang="en-US" sz="2172" spc="108" b="true">
                <a:solidFill>
                  <a:srgbClr val="0D1C38"/>
                </a:solidFill>
                <a:latin typeface="Assistant Bold"/>
                <a:ea typeface="Assistant Bold"/>
                <a:cs typeface="Assistant Bold"/>
                <a:sym typeface="Assistant Bold"/>
              </a:rPr>
              <a:t>Types of Visualizations used :</a:t>
            </a:r>
          </a:p>
          <a:p>
            <a:pPr algn="l">
              <a:lnSpc>
                <a:spcPts val="3874"/>
              </a:lnSpc>
            </a:pPr>
            <a:r>
              <a:rPr lang="en-US" sz="1937" spc="96" b="true">
                <a:solidFill>
                  <a:srgbClr val="0D1C38"/>
                </a:solidFill>
                <a:latin typeface="Assistant Bold"/>
                <a:ea typeface="Assistant Bold"/>
                <a:cs typeface="Assistant Bold"/>
                <a:sym typeface="Assistant Bold"/>
              </a:rPr>
              <a:t>Numerical vs Two categorical</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SCORE - Numerical , GRADE and ACTION - Categorical</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Used Boxplot for visualization </a:t>
            </a:r>
          </a:p>
          <a:p>
            <a:pPr algn="l">
              <a:lnSpc>
                <a:spcPts val="3874"/>
              </a:lnSpc>
            </a:pPr>
            <a:r>
              <a:rPr lang="en-US" sz="1937" spc="96" b="true">
                <a:solidFill>
                  <a:srgbClr val="0D1C38"/>
                </a:solidFill>
                <a:latin typeface="Assistant Bold"/>
                <a:ea typeface="Assistant Bold"/>
                <a:cs typeface="Assistant Bold"/>
                <a:sym typeface="Assistant Bold"/>
              </a:rPr>
              <a:t>Two Numerical and one Categorical</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SCORE and Latitude - Numerical , GRADE - Categorical</a:t>
            </a:r>
          </a:p>
          <a:p>
            <a:pPr algn="l" marL="418285" indent="-209143" lvl="1">
              <a:lnSpc>
                <a:spcPts val="3874"/>
              </a:lnSpc>
              <a:buFont typeface="Arial"/>
              <a:buChar char="•"/>
            </a:pPr>
            <a:r>
              <a:rPr lang="en-US" sz="1937" spc="96">
                <a:solidFill>
                  <a:srgbClr val="0D1C38"/>
                </a:solidFill>
                <a:latin typeface="Assistant"/>
                <a:ea typeface="Assistant"/>
                <a:cs typeface="Assistant"/>
                <a:sym typeface="Assistant"/>
              </a:rPr>
              <a:t>Used Pairplot for visualization </a:t>
            </a:r>
          </a:p>
          <a:p>
            <a:pPr algn="l">
              <a:lnSpc>
                <a:spcPts val="3874"/>
              </a:lnSpc>
            </a:pPr>
            <a:r>
              <a:rPr lang="en-US" sz="1937" spc="96" b="true">
                <a:solidFill>
                  <a:srgbClr val="0D1C38"/>
                </a:solidFill>
                <a:latin typeface="Assistant Bold"/>
                <a:ea typeface="Assistant Bold"/>
                <a:cs typeface="Assistant Bold"/>
                <a:sym typeface="Assistant Bold"/>
              </a:rPr>
              <a:t>Correlation Heatmap</a:t>
            </a:r>
          </a:p>
          <a:p>
            <a:pPr algn="l">
              <a:lnSpc>
                <a:spcPts val="3874"/>
              </a:lnSpc>
            </a:pPr>
            <a:r>
              <a:rPr lang="en-US" sz="1937" spc="96">
                <a:solidFill>
                  <a:srgbClr val="0D1C38"/>
                </a:solidFill>
                <a:latin typeface="Assistant"/>
                <a:ea typeface="Assistant"/>
                <a:cs typeface="Assistant"/>
                <a:sym typeface="Assistant"/>
              </a:rPr>
              <a:t> For all Numeric Features.</a:t>
            </a:r>
          </a:p>
        </p:txBody>
      </p:sp>
      <p:sp>
        <p:nvSpPr>
          <p:cNvPr name="TextBox 9" id="9"/>
          <p:cNvSpPr txBox="true"/>
          <p:nvPr/>
        </p:nvSpPr>
        <p:spPr>
          <a:xfrm rot="0">
            <a:off x="2695618" y="1694260"/>
            <a:ext cx="12896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Multivariate Analysis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803780" y="2416834"/>
            <a:ext cx="14506266" cy="3018733"/>
          </a:xfrm>
          <a:prstGeom prst="rect">
            <a:avLst/>
          </a:prstGeom>
        </p:spPr>
        <p:txBody>
          <a:bodyPr anchor="t" rtlCol="false" tIns="0" lIns="0" bIns="0" rIns="0">
            <a:spAutoFit/>
          </a:bodyPr>
          <a:lstStyle/>
          <a:p>
            <a:pPr algn="l">
              <a:lnSpc>
                <a:spcPts val="4926"/>
              </a:lnSpc>
            </a:pPr>
            <a:r>
              <a:rPr lang="en-US" sz="2463" spc="123">
                <a:solidFill>
                  <a:srgbClr val="0D1C38"/>
                </a:solidFill>
                <a:latin typeface="Assistant"/>
                <a:ea typeface="Assistant"/>
                <a:cs typeface="Assistant"/>
                <a:sym typeface="Assistant"/>
              </a:rPr>
              <a:t>The project provided valuable insights through data analysis and visualization.By performing EDA, univariate, bivariate, and multivariate analyses, key patterns, trends, and relationships were identified within the dataset.These findings support better decision-making and highlight areas for improvement or further exploration. Overall, the project demonstrates the importance of data-driven approaches in gaining meaningful and actionable insights.</a:t>
            </a:r>
          </a:p>
        </p:txBody>
      </p:sp>
      <p:sp>
        <p:nvSpPr>
          <p:cNvPr name="TextBox 9" id="9"/>
          <p:cNvSpPr txBox="true"/>
          <p:nvPr/>
        </p:nvSpPr>
        <p:spPr>
          <a:xfrm rot="0">
            <a:off x="6027587" y="1294210"/>
            <a:ext cx="720081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Conclusion</a:t>
            </a:r>
          </a:p>
        </p:txBody>
      </p:sp>
      <p:sp>
        <p:nvSpPr>
          <p:cNvPr name="TextBox 10" id="10"/>
          <p:cNvSpPr txBox="true"/>
          <p:nvPr/>
        </p:nvSpPr>
        <p:spPr>
          <a:xfrm rot="0">
            <a:off x="2549138" y="7220683"/>
            <a:ext cx="12671133" cy="1774439"/>
          </a:xfrm>
          <a:prstGeom prst="rect">
            <a:avLst/>
          </a:prstGeom>
        </p:spPr>
        <p:txBody>
          <a:bodyPr anchor="t" rtlCol="false" tIns="0" lIns="0" bIns="0" rIns="0">
            <a:spAutoFit/>
          </a:bodyPr>
          <a:lstStyle/>
          <a:p>
            <a:pPr algn="l" marL="528753" indent="-264377" lvl="1">
              <a:lnSpc>
                <a:spcPts val="4898"/>
              </a:lnSpc>
              <a:buFont typeface="Arial"/>
              <a:buChar char="•"/>
            </a:pPr>
            <a:r>
              <a:rPr lang="en-US" sz="2449" spc="122">
                <a:solidFill>
                  <a:srgbClr val="0D1C38"/>
                </a:solidFill>
                <a:latin typeface="Assistant"/>
                <a:ea typeface="Assistant"/>
                <a:cs typeface="Assistant"/>
                <a:sym typeface="Assistant"/>
              </a:rPr>
              <a:t>Use key insights from analysis to guide decision-making and strategy development.</a:t>
            </a:r>
          </a:p>
          <a:p>
            <a:pPr algn="l" marL="528753" indent="-264377" lvl="1">
              <a:lnSpc>
                <a:spcPts val="4898"/>
              </a:lnSpc>
              <a:buFont typeface="Arial"/>
              <a:buChar char="•"/>
            </a:pPr>
            <a:r>
              <a:rPr lang="en-US" sz="2449" spc="122">
                <a:solidFill>
                  <a:srgbClr val="0D1C38"/>
                </a:solidFill>
                <a:latin typeface="Assistant"/>
                <a:ea typeface="Assistant"/>
                <a:cs typeface="Assistant"/>
                <a:sym typeface="Assistant"/>
              </a:rPr>
              <a:t>Regularly update and monitor the dataset to track changes over time.</a:t>
            </a:r>
          </a:p>
          <a:p>
            <a:pPr algn="l" marL="528753" indent="-264377" lvl="1">
              <a:lnSpc>
                <a:spcPts val="4898"/>
              </a:lnSpc>
              <a:buFont typeface="Arial"/>
              <a:buChar char="•"/>
            </a:pPr>
            <a:r>
              <a:rPr lang="en-US" sz="2449" spc="122">
                <a:solidFill>
                  <a:srgbClr val="0D1C38"/>
                </a:solidFill>
                <a:latin typeface="Assistant"/>
                <a:ea typeface="Assistant"/>
                <a:cs typeface="Assistant"/>
                <a:sym typeface="Assistant"/>
              </a:rPr>
              <a:t>Visualize findings clearly to communicate results with stakeholders effectively.</a:t>
            </a:r>
          </a:p>
        </p:txBody>
      </p:sp>
      <p:sp>
        <p:nvSpPr>
          <p:cNvPr name="TextBox 11" id="11"/>
          <p:cNvSpPr txBox="true"/>
          <p:nvPr/>
        </p:nvSpPr>
        <p:spPr>
          <a:xfrm rot="0">
            <a:off x="1992551" y="6383978"/>
            <a:ext cx="8362864" cy="793760"/>
          </a:xfrm>
          <a:prstGeom prst="rect">
            <a:avLst/>
          </a:prstGeom>
        </p:spPr>
        <p:txBody>
          <a:bodyPr anchor="t" rtlCol="false" tIns="0" lIns="0" bIns="0" rIns="0">
            <a:spAutoFit/>
          </a:bodyPr>
          <a:lstStyle/>
          <a:p>
            <a:pPr algn="ctr">
              <a:lnSpc>
                <a:spcPts val="5600"/>
              </a:lnSpc>
            </a:pPr>
            <a:r>
              <a:rPr lang="en-US" sz="7000">
                <a:solidFill>
                  <a:srgbClr val="0D1C38"/>
                </a:solidFill>
                <a:latin typeface="Roca One"/>
                <a:ea typeface="Roca One"/>
                <a:cs typeface="Roca One"/>
                <a:sym typeface="Roca One"/>
              </a:rPr>
              <a:t>Recommendations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5597" t="0" r="-15597" b="0"/>
            </a:stretch>
          </a:blipFill>
        </p:spPr>
      </p:sp>
      <p:grpSp>
        <p:nvGrpSpPr>
          <p:cNvPr name="Group 3" id="3"/>
          <p:cNvGrpSpPr/>
          <p:nvPr/>
        </p:nvGrpSpPr>
        <p:grpSpPr>
          <a:xfrm rot="0">
            <a:off x="-235271" y="4565874"/>
            <a:ext cx="5902101" cy="7974702"/>
            <a:chOff x="0" y="0"/>
            <a:chExt cx="7869467" cy="10632936"/>
          </a:xfrm>
        </p:grpSpPr>
        <p:sp>
          <p:nvSpPr>
            <p:cNvPr name="Freeform 4" id="4"/>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10800000">
            <a:off x="12385899" y="-2268953"/>
            <a:ext cx="5902101" cy="7974702"/>
            <a:chOff x="0" y="0"/>
            <a:chExt cx="7869467" cy="10632936"/>
          </a:xfrm>
        </p:grpSpPr>
        <p:sp>
          <p:nvSpPr>
            <p:cNvPr name="Freeform 7" id="7"/>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9" id="9"/>
          <p:cNvSpPr/>
          <p:nvPr/>
        </p:nvSpPr>
        <p:spPr>
          <a:xfrm flipH="false" flipV="false" rot="0">
            <a:off x="-2672315" y="-776716"/>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true" rot="0">
            <a:off x="16884370" y="7044598"/>
            <a:ext cx="4054948" cy="4114800"/>
          </a:xfrm>
          <a:custGeom>
            <a:avLst/>
            <a:gdLst/>
            <a:ahLst/>
            <a:cxnLst/>
            <a:rect r="r" b="b" t="t" l="l"/>
            <a:pathLst>
              <a:path h="4114800" w="4054948">
                <a:moveTo>
                  <a:pt x="4054949" y="4114800"/>
                </a:moveTo>
                <a:lnTo>
                  <a:pt x="0" y="4114800"/>
                </a:lnTo>
                <a:lnTo>
                  <a:pt x="0" y="0"/>
                </a:lnTo>
                <a:lnTo>
                  <a:pt x="4054949" y="0"/>
                </a:lnTo>
                <a:lnTo>
                  <a:pt x="4054949"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608583" y="4014139"/>
            <a:ext cx="13070834" cy="2363497"/>
          </a:xfrm>
          <a:prstGeom prst="rect">
            <a:avLst/>
          </a:prstGeom>
        </p:spPr>
        <p:txBody>
          <a:bodyPr anchor="t" rtlCol="false" tIns="0" lIns="0" bIns="0" rIns="0">
            <a:spAutoFit/>
          </a:bodyPr>
          <a:lstStyle/>
          <a:p>
            <a:pPr algn="l">
              <a:lnSpc>
                <a:spcPts val="18328"/>
              </a:lnSpc>
            </a:pPr>
            <a:r>
              <a:rPr lang="en-US" sz="16219">
                <a:solidFill>
                  <a:srgbClr val="0D1C38"/>
                </a:solidFill>
                <a:latin typeface="Roca One"/>
                <a:ea typeface="Roca One"/>
                <a:cs typeface="Roca One"/>
                <a:sym typeface="Roca On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771878" y="620082"/>
            <a:ext cx="16918656" cy="9046835"/>
            <a:chOff x="0" y="0"/>
            <a:chExt cx="4455942" cy="2382706"/>
          </a:xfrm>
        </p:grpSpPr>
        <p:sp>
          <p:nvSpPr>
            <p:cNvPr name="Freeform 4" id="4"/>
            <p:cNvSpPr/>
            <p:nvPr/>
          </p:nvSpPr>
          <p:spPr>
            <a:xfrm flipH="false" flipV="false" rot="0">
              <a:off x="0" y="0"/>
              <a:ext cx="4455942" cy="2382706"/>
            </a:xfrm>
            <a:custGeom>
              <a:avLst/>
              <a:gdLst/>
              <a:ahLst/>
              <a:cxnLst/>
              <a:rect r="r" b="b" t="t" l="l"/>
              <a:pathLst>
                <a:path h="2382706" w="4455942">
                  <a:moveTo>
                    <a:pt x="0" y="0"/>
                  </a:moveTo>
                  <a:lnTo>
                    <a:pt x="4455942" y="0"/>
                  </a:lnTo>
                  <a:lnTo>
                    <a:pt x="4455942" y="2382706"/>
                  </a:lnTo>
                  <a:lnTo>
                    <a:pt x="0" y="2382706"/>
                  </a:lnTo>
                  <a:close/>
                </a:path>
              </a:pathLst>
            </a:custGeom>
            <a:solidFill>
              <a:srgbClr val="FEFEFE"/>
            </a:solidFill>
          </p:spPr>
        </p:sp>
        <p:sp>
          <p:nvSpPr>
            <p:cNvPr name="TextBox 5" id="5"/>
            <p:cNvSpPr txBox="true"/>
            <p:nvPr/>
          </p:nvSpPr>
          <p:spPr>
            <a:xfrm>
              <a:off x="0" y="57150"/>
              <a:ext cx="4455942" cy="2325556"/>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82565" y="2605370"/>
            <a:ext cx="14521773" cy="2365435"/>
          </a:xfrm>
          <a:prstGeom prst="rect">
            <a:avLst/>
          </a:prstGeom>
        </p:spPr>
        <p:txBody>
          <a:bodyPr anchor="t" rtlCol="false" tIns="0" lIns="0" bIns="0" rIns="0">
            <a:spAutoFit/>
          </a:bodyPr>
          <a:lstStyle/>
          <a:p>
            <a:pPr algn="l">
              <a:lnSpc>
                <a:spcPts val="3846"/>
              </a:lnSpc>
            </a:pPr>
            <a:r>
              <a:rPr lang="en-US" sz="1923" spc="96">
                <a:solidFill>
                  <a:srgbClr val="0D1C38"/>
                </a:solidFill>
                <a:latin typeface="Assistant"/>
                <a:ea typeface="Assistant"/>
                <a:cs typeface="Assistant"/>
                <a:sym typeface="Assistant"/>
              </a:rPr>
              <a:t>The NYC dataset contains detailed information about food establishments, their inspections, and geographic attributes. It includes variables such as inspection SCORE, GRADE, establishment identifiers (CAMIS, BIN, BBL), and location details (ZIPCODE, Latitude, Longitude, Street, Community Board, Council District, Census Tract, NTA). This dataset enables analysis of food safety compliance across different neighborhoods, identification of geographic patterns, and exploration of governance-related impacts on inspection outcomes.</a:t>
            </a:r>
          </a:p>
        </p:txBody>
      </p:sp>
      <p:sp>
        <p:nvSpPr>
          <p:cNvPr name="TextBox 9" id="9"/>
          <p:cNvSpPr txBox="true"/>
          <p:nvPr/>
        </p:nvSpPr>
        <p:spPr>
          <a:xfrm rot="0">
            <a:off x="5205014" y="1475185"/>
            <a:ext cx="7877973"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Introduction</a:t>
            </a:r>
          </a:p>
        </p:txBody>
      </p:sp>
      <p:sp>
        <p:nvSpPr>
          <p:cNvPr name="TextBox 10" id="10"/>
          <p:cNvSpPr txBox="true"/>
          <p:nvPr/>
        </p:nvSpPr>
        <p:spPr>
          <a:xfrm rot="0">
            <a:off x="1992551" y="5899584"/>
            <a:ext cx="7350900" cy="793760"/>
          </a:xfrm>
          <a:prstGeom prst="rect">
            <a:avLst/>
          </a:prstGeom>
        </p:spPr>
        <p:txBody>
          <a:bodyPr anchor="t" rtlCol="false" tIns="0" lIns="0" bIns="0" rIns="0">
            <a:spAutoFit/>
          </a:bodyPr>
          <a:lstStyle/>
          <a:p>
            <a:pPr algn="ctr">
              <a:lnSpc>
                <a:spcPts val="5600"/>
              </a:lnSpc>
            </a:pPr>
            <a:r>
              <a:rPr lang="en-US" sz="7000">
                <a:solidFill>
                  <a:srgbClr val="0D1C38"/>
                </a:solidFill>
                <a:latin typeface="Roca One"/>
                <a:ea typeface="Roca One"/>
                <a:cs typeface="Roca One"/>
                <a:sym typeface="Roca One"/>
              </a:rPr>
              <a:t>Project Overview</a:t>
            </a:r>
          </a:p>
        </p:txBody>
      </p:sp>
      <p:sp>
        <p:nvSpPr>
          <p:cNvPr name="TextBox 11" id="11"/>
          <p:cNvSpPr txBox="true"/>
          <p:nvPr/>
        </p:nvSpPr>
        <p:spPr>
          <a:xfrm rot="0">
            <a:off x="2488830" y="6740596"/>
            <a:ext cx="5778031" cy="2845758"/>
          </a:xfrm>
          <a:prstGeom prst="rect">
            <a:avLst/>
          </a:prstGeom>
        </p:spPr>
        <p:txBody>
          <a:bodyPr anchor="t" rtlCol="false" tIns="0" lIns="0" bIns="0" rIns="0">
            <a:spAutoFit/>
          </a:bodyPr>
          <a:lstStyle/>
          <a:p>
            <a:pPr algn="l" marL="415055" indent="-207528" lvl="1">
              <a:lnSpc>
                <a:spcPts val="3844"/>
              </a:lnSpc>
              <a:buFont typeface="Arial"/>
              <a:buChar char="•"/>
            </a:pPr>
            <a:r>
              <a:rPr lang="en-US" sz="1922" spc="96">
                <a:solidFill>
                  <a:srgbClr val="0D1C38"/>
                </a:solidFill>
                <a:latin typeface="Assistant"/>
                <a:ea typeface="Assistant"/>
                <a:cs typeface="Assistant"/>
                <a:sym typeface="Assistant"/>
              </a:rPr>
              <a:t>Analyze food inspection scores and grades.</a:t>
            </a:r>
          </a:p>
          <a:p>
            <a:pPr algn="l" marL="415055" indent="-207528" lvl="1">
              <a:lnSpc>
                <a:spcPts val="3844"/>
              </a:lnSpc>
              <a:buFont typeface="Arial"/>
              <a:buChar char="•"/>
            </a:pPr>
            <a:r>
              <a:rPr lang="en-US" sz="1922" spc="96">
                <a:solidFill>
                  <a:srgbClr val="0D1C38"/>
                </a:solidFill>
                <a:latin typeface="Assistant"/>
                <a:ea typeface="Assistant"/>
                <a:cs typeface="Assistant"/>
                <a:sym typeface="Assistant"/>
              </a:rPr>
              <a:t>Study the impact of location factors on results.</a:t>
            </a:r>
          </a:p>
          <a:p>
            <a:pPr algn="l" marL="415055" indent="-207528" lvl="1">
              <a:lnSpc>
                <a:spcPts val="3844"/>
              </a:lnSpc>
              <a:buFont typeface="Arial"/>
              <a:buChar char="•"/>
            </a:pPr>
            <a:r>
              <a:rPr lang="en-US" sz="1922" spc="96">
                <a:solidFill>
                  <a:srgbClr val="0D1C38"/>
                </a:solidFill>
                <a:latin typeface="Assistant"/>
                <a:ea typeface="Assistant"/>
                <a:cs typeface="Assistant"/>
                <a:sym typeface="Assistant"/>
              </a:rPr>
              <a:t>Find geographic and trend patterns.</a:t>
            </a:r>
          </a:p>
          <a:p>
            <a:pPr algn="l" marL="415055" indent="-207528" lvl="1">
              <a:lnSpc>
                <a:spcPts val="3844"/>
              </a:lnSpc>
              <a:buFont typeface="Arial"/>
              <a:buChar char="•"/>
            </a:pPr>
            <a:r>
              <a:rPr lang="en-US" sz="1922" spc="96">
                <a:solidFill>
                  <a:srgbClr val="0D1C38"/>
                </a:solidFill>
                <a:latin typeface="Assistant"/>
                <a:ea typeface="Assistant"/>
                <a:cs typeface="Assistant"/>
                <a:sym typeface="Assistant"/>
              </a:rPr>
              <a:t>Clean data for accurate analysis. </a:t>
            </a:r>
          </a:p>
          <a:p>
            <a:pPr algn="l" marL="415055" indent="-207528" lvl="1">
              <a:lnSpc>
                <a:spcPts val="3844"/>
              </a:lnSpc>
              <a:buFont typeface="Arial"/>
              <a:buChar char="•"/>
            </a:pPr>
            <a:r>
              <a:rPr lang="en-US" sz="1922" spc="96">
                <a:solidFill>
                  <a:srgbClr val="0D1C38"/>
                </a:solidFill>
                <a:latin typeface="Assistant"/>
                <a:ea typeface="Assistant"/>
                <a:cs typeface="Assistant"/>
                <a:sym typeface="Assistant"/>
              </a:rPr>
              <a:t>Provide insights to support better decisions.</a:t>
            </a:r>
          </a:p>
          <a:p>
            <a:pPr algn="l">
              <a:lnSpc>
                <a:spcPts val="384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529161" y="2851835"/>
            <a:ext cx="15229678" cy="1900514"/>
          </a:xfrm>
          <a:prstGeom prst="rect">
            <a:avLst/>
          </a:prstGeom>
        </p:spPr>
        <p:txBody>
          <a:bodyPr anchor="t" rtlCol="false" tIns="0" lIns="0" bIns="0" rIns="0">
            <a:spAutoFit/>
          </a:bodyPr>
          <a:lstStyle/>
          <a:p>
            <a:pPr algn="l">
              <a:lnSpc>
                <a:spcPts val="3840"/>
              </a:lnSpc>
            </a:pPr>
            <a:r>
              <a:rPr lang="en-US" sz="1920" spc="96">
                <a:solidFill>
                  <a:srgbClr val="0D1C38"/>
                </a:solidFill>
                <a:latin typeface="Assistant"/>
                <a:ea typeface="Assistant"/>
                <a:cs typeface="Assistant"/>
                <a:sym typeface="Assistant"/>
              </a:rPr>
              <a:t>Food safety is a critical public health concern in New York City, where thousands of establishments are inspected regularly. However, inspection outcomes vary across locations, and patterns influencing scores and grades are not always clear. Without proper analysis, it becomes difficult to identify key risk factors, geographic trends, and data quality issues. This project addresses these challenges by analyzing inspection data to uncover insights that can improve monitoring and decision-making.</a:t>
            </a:r>
          </a:p>
        </p:txBody>
      </p:sp>
      <p:sp>
        <p:nvSpPr>
          <p:cNvPr name="TextBox 9" id="9"/>
          <p:cNvSpPr txBox="true"/>
          <p:nvPr/>
        </p:nvSpPr>
        <p:spPr>
          <a:xfrm rot="0">
            <a:off x="3208846" y="1694260"/>
            <a:ext cx="1187030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Problem Statement</a:t>
            </a:r>
          </a:p>
        </p:txBody>
      </p:sp>
      <p:sp>
        <p:nvSpPr>
          <p:cNvPr name="TextBox 10" id="10"/>
          <p:cNvSpPr txBox="true"/>
          <p:nvPr/>
        </p:nvSpPr>
        <p:spPr>
          <a:xfrm rot="0">
            <a:off x="1992551" y="5410200"/>
            <a:ext cx="4349339" cy="793760"/>
          </a:xfrm>
          <a:prstGeom prst="rect">
            <a:avLst/>
          </a:prstGeom>
        </p:spPr>
        <p:txBody>
          <a:bodyPr anchor="t" rtlCol="false" tIns="0" lIns="0" bIns="0" rIns="0">
            <a:spAutoFit/>
          </a:bodyPr>
          <a:lstStyle/>
          <a:p>
            <a:pPr algn="ctr">
              <a:lnSpc>
                <a:spcPts val="5600"/>
              </a:lnSpc>
            </a:pPr>
            <a:r>
              <a:rPr lang="en-US" sz="7000">
                <a:solidFill>
                  <a:srgbClr val="0D1C38"/>
                </a:solidFill>
                <a:latin typeface="Roca One"/>
                <a:ea typeface="Roca One"/>
                <a:cs typeface="Roca One"/>
                <a:sym typeface="Roca One"/>
              </a:rPr>
              <a:t>Objective</a:t>
            </a:r>
          </a:p>
        </p:txBody>
      </p:sp>
      <p:sp>
        <p:nvSpPr>
          <p:cNvPr name="TextBox 11" id="11"/>
          <p:cNvSpPr txBox="true"/>
          <p:nvPr/>
        </p:nvSpPr>
        <p:spPr>
          <a:xfrm rot="0">
            <a:off x="2698074" y="6232535"/>
            <a:ext cx="10351736" cy="2872130"/>
          </a:xfrm>
          <a:prstGeom prst="rect">
            <a:avLst/>
          </a:prstGeom>
        </p:spPr>
        <p:txBody>
          <a:bodyPr anchor="t" rtlCol="false" tIns="0" lIns="0" bIns="0" rIns="0">
            <a:spAutoFit/>
          </a:bodyPr>
          <a:lstStyle/>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study NYC food inspection scores and grades.</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 To understand the effect of location factors on outcomes.</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 To clean and transform data to enhance quality and accuracy for analysis.</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 To apply statistical hypothesis testing to validate observed patterns and relationships. </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identify geographic and trend patterns through EDA.</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provide insights for better food safety decisions.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62915" y="2747756"/>
            <a:ext cx="14047131" cy="6202032"/>
          </a:xfrm>
          <a:prstGeom prst="rect">
            <a:avLst/>
          </a:prstGeom>
        </p:spPr>
        <p:txBody>
          <a:bodyPr anchor="t" rtlCol="false" tIns="0" lIns="0" bIns="0" rIns="0">
            <a:spAutoFit/>
          </a:bodyPr>
          <a:lstStyle/>
          <a:p>
            <a:pPr algn="l">
              <a:lnSpc>
                <a:spcPts val="3839"/>
              </a:lnSpc>
            </a:pPr>
            <a:r>
              <a:rPr lang="en-US" sz="1919" spc="95">
                <a:solidFill>
                  <a:srgbClr val="0D1C38"/>
                </a:solidFill>
                <a:latin typeface="Assistant"/>
                <a:ea typeface="Assistant"/>
                <a:cs typeface="Assistant"/>
                <a:sym typeface="Assistant"/>
              </a:rPr>
              <a:t>The dataset used is The DOHMH New York City Restaurant Inspection Results .</a:t>
            </a:r>
            <a:r>
              <a:rPr lang="en-US" sz="1919" spc="95">
                <a:solidFill>
                  <a:srgbClr val="0D1C38"/>
                </a:solidFill>
                <a:latin typeface="Assistant"/>
                <a:ea typeface="Assistant"/>
                <a:cs typeface="Assistant"/>
                <a:sym typeface="Assistant"/>
              </a:rPr>
              <a:t>Data Understanding involves exploring the NYC food inspection dataset to get familiar with its structure, variables, and contents.  </a:t>
            </a:r>
          </a:p>
          <a:p>
            <a:pPr algn="l" marL="414437" indent="-207218" lvl="1">
              <a:lnSpc>
                <a:spcPts val="3839"/>
              </a:lnSpc>
              <a:buFont typeface="Arial"/>
              <a:buChar char="•"/>
            </a:pPr>
            <a:r>
              <a:rPr lang="en-US" sz="1919" spc="95">
                <a:solidFill>
                  <a:srgbClr val="0D1C38"/>
                </a:solidFill>
                <a:latin typeface="Assistant"/>
                <a:ea typeface="Assistant"/>
                <a:cs typeface="Assistant"/>
                <a:sym typeface="Assistant"/>
              </a:rPr>
              <a:t>Imported all required libraries.</a:t>
            </a:r>
          </a:p>
          <a:p>
            <a:pPr algn="l" marL="414437" indent="-207218" lvl="1">
              <a:lnSpc>
                <a:spcPts val="3839"/>
              </a:lnSpc>
              <a:buFont typeface="Arial"/>
              <a:buChar char="•"/>
            </a:pPr>
            <a:r>
              <a:rPr lang="en-US" sz="1919" spc="95">
                <a:solidFill>
                  <a:srgbClr val="0D1C38"/>
                </a:solidFill>
                <a:latin typeface="Assistant"/>
                <a:ea typeface="Assistant"/>
                <a:cs typeface="Assistant"/>
                <a:sym typeface="Assistant"/>
              </a:rPr>
              <a:t>Loaded ‘NYC_Restaurant.csv’ into pandas Data Frame and previewed.</a:t>
            </a:r>
          </a:p>
          <a:p>
            <a:pPr algn="l">
              <a:lnSpc>
                <a:spcPts val="3839"/>
              </a:lnSpc>
            </a:pPr>
          </a:p>
          <a:p>
            <a:pPr algn="l">
              <a:lnSpc>
                <a:spcPts val="3839"/>
              </a:lnSpc>
            </a:pPr>
            <a:r>
              <a:rPr lang="en-US" sz="1919" spc="95" b="true">
                <a:solidFill>
                  <a:srgbClr val="0D1C38"/>
                </a:solidFill>
                <a:latin typeface="Assistant Bold"/>
                <a:ea typeface="Assistant Bold"/>
                <a:cs typeface="Assistant Bold"/>
                <a:sym typeface="Assistant Bold"/>
              </a:rPr>
              <a:t> </a:t>
            </a:r>
            <a:r>
              <a:rPr lang="en-US" sz="1919" spc="95" b="true">
                <a:solidFill>
                  <a:srgbClr val="0D1C38"/>
                </a:solidFill>
                <a:latin typeface="Assistant Bold"/>
                <a:ea typeface="Assistant Bold"/>
                <a:cs typeface="Assistant Bold"/>
                <a:sym typeface="Assistant Bold"/>
              </a:rPr>
              <a:t>Dataset Overview :</a:t>
            </a:r>
          </a:p>
          <a:p>
            <a:pPr algn="l">
              <a:lnSpc>
                <a:spcPts val="3839"/>
              </a:lnSpc>
            </a:pPr>
            <a:r>
              <a:rPr lang="en-US" sz="1919" spc="95">
                <a:solidFill>
                  <a:srgbClr val="0D1C38"/>
                </a:solidFill>
                <a:latin typeface="Assistant"/>
                <a:ea typeface="Assistant"/>
                <a:cs typeface="Assistant"/>
                <a:sym typeface="Assistant"/>
              </a:rPr>
              <a:t>  </a:t>
            </a:r>
            <a:r>
              <a:rPr lang="en-US" sz="1919" spc="95" b="true">
                <a:solidFill>
                  <a:srgbClr val="0D1C38"/>
                </a:solidFill>
                <a:latin typeface="Assistant Bold"/>
                <a:ea typeface="Assistant Bold"/>
                <a:cs typeface="Assistant Bold"/>
                <a:sym typeface="Assistant Bold"/>
              </a:rPr>
              <a:t>Rows       : 290022               </a:t>
            </a:r>
          </a:p>
          <a:p>
            <a:pPr algn="l">
              <a:lnSpc>
                <a:spcPts val="3839"/>
              </a:lnSpc>
            </a:pPr>
            <a:r>
              <a:rPr lang="en-US" sz="1919" spc="95" b="true">
                <a:solidFill>
                  <a:srgbClr val="0D1C38"/>
                </a:solidFill>
                <a:latin typeface="Assistant Bold"/>
                <a:ea typeface="Assistant Bold"/>
                <a:cs typeface="Assistant Bold"/>
                <a:sym typeface="Assistant Bold"/>
              </a:rPr>
              <a:t>  Columns : 27                        </a:t>
            </a:r>
          </a:p>
          <a:p>
            <a:pPr algn="l">
              <a:lnSpc>
                <a:spcPts val="3839"/>
              </a:lnSpc>
            </a:pPr>
            <a:r>
              <a:rPr lang="en-US" sz="1919" spc="95">
                <a:solidFill>
                  <a:srgbClr val="0D1C38"/>
                </a:solidFill>
                <a:latin typeface="Assistant"/>
                <a:ea typeface="Assistant"/>
                <a:cs typeface="Assistant"/>
                <a:sym typeface="Assistant"/>
              </a:rPr>
              <a:t> </a:t>
            </a:r>
          </a:p>
          <a:p>
            <a:pPr algn="l">
              <a:lnSpc>
                <a:spcPts val="3839"/>
              </a:lnSpc>
            </a:pPr>
            <a:r>
              <a:rPr lang="en-US" sz="1919" spc="95" b="true">
                <a:solidFill>
                  <a:srgbClr val="0D1C38"/>
                </a:solidFill>
                <a:latin typeface="Assistant Bold"/>
                <a:ea typeface="Assistant Bold"/>
                <a:cs typeface="Assistant Bold"/>
                <a:sym typeface="Assistant Bold"/>
              </a:rPr>
              <a:t>Key Variables :</a:t>
            </a:r>
          </a:p>
          <a:p>
            <a:pPr algn="l">
              <a:lnSpc>
                <a:spcPts val="3839"/>
              </a:lnSpc>
            </a:pPr>
            <a:r>
              <a:rPr lang="en-US" sz="1919" spc="95" b="true">
                <a:solidFill>
                  <a:srgbClr val="0D1C38"/>
                </a:solidFill>
                <a:latin typeface="Assistant Bold"/>
                <a:ea typeface="Assistant Bold"/>
                <a:cs typeface="Assistant Bold"/>
                <a:sym typeface="Assistant Bold"/>
              </a:rPr>
              <a:t>1. Inspection Outcome Variables :</a:t>
            </a:r>
            <a:r>
              <a:rPr lang="en-US" sz="1919" spc="95">
                <a:solidFill>
                  <a:srgbClr val="0D1C38"/>
                </a:solidFill>
                <a:latin typeface="Assistant"/>
                <a:ea typeface="Assistant"/>
                <a:cs typeface="Assistant"/>
                <a:sym typeface="Assistant"/>
              </a:rPr>
              <a:t> SCORE GRADE </a:t>
            </a:r>
          </a:p>
          <a:p>
            <a:pPr algn="l">
              <a:lnSpc>
                <a:spcPts val="3839"/>
              </a:lnSpc>
            </a:pPr>
            <a:r>
              <a:rPr lang="en-US" sz="1919" spc="95" b="true">
                <a:solidFill>
                  <a:srgbClr val="0D1C38"/>
                </a:solidFill>
                <a:latin typeface="Assistant Bold"/>
                <a:ea typeface="Assistant Bold"/>
                <a:cs typeface="Assistant Bold"/>
                <a:sym typeface="Assistant Bold"/>
              </a:rPr>
              <a:t>2. Location Variables :</a:t>
            </a:r>
            <a:r>
              <a:rPr lang="en-US" sz="1919" spc="95">
                <a:solidFill>
                  <a:srgbClr val="0D1C38"/>
                </a:solidFill>
                <a:latin typeface="Assistant"/>
                <a:ea typeface="Assistant"/>
                <a:cs typeface="Assistant"/>
                <a:sym typeface="Assistant"/>
              </a:rPr>
              <a:t> Community Board Council District Latitude &amp; Longitude ZIPCODE Street, Census Tract, BIN, BBL, NTA </a:t>
            </a:r>
          </a:p>
          <a:p>
            <a:pPr algn="l">
              <a:lnSpc>
                <a:spcPts val="3839"/>
              </a:lnSpc>
            </a:pPr>
            <a:r>
              <a:rPr lang="en-US" b="true" sz="1919" spc="95">
                <a:solidFill>
                  <a:srgbClr val="0D1C38"/>
                </a:solidFill>
                <a:latin typeface="Assistant Bold"/>
                <a:ea typeface="Assistant Bold"/>
                <a:cs typeface="Assistant Bold"/>
                <a:sym typeface="Assistant Bold"/>
              </a:rPr>
              <a:t>3. Establishment Identifiers &amp; Contact :</a:t>
            </a:r>
            <a:r>
              <a:rPr lang="en-US" sz="1919" spc="95">
                <a:solidFill>
                  <a:srgbClr val="0D1C38"/>
                </a:solidFill>
                <a:latin typeface="Assistant"/>
                <a:ea typeface="Assistant"/>
                <a:cs typeface="Assistant"/>
                <a:sym typeface="Assistant"/>
              </a:rPr>
              <a:t> CAMIS PHONE </a:t>
            </a:r>
          </a:p>
        </p:txBody>
      </p:sp>
      <p:sp>
        <p:nvSpPr>
          <p:cNvPr name="TextBox 9" id="9"/>
          <p:cNvSpPr txBox="true"/>
          <p:nvPr/>
        </p:nvSpPr>
        <p:spPr>
          <a:xfrm rot="0">
            <a:off x="2838536" y="1419225"/>
            <a:ext cx="1261092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601627" y="3016845"/>
            <a:ext cx="9099343" cy="5622881"/>
          </a:xfrm>
          <a:prstGeom prst="rect">
            <a:avLst/>
          </a:prstGeom>
        </p:spPr>
        <p:txBody>
          <a:bodyPr anchor="t" rtlCol="false" tIns="0" lIns="0" bIns="0" rIns="0">
            <a:spAutoFit/>
          </a:bodyPr>
          <a:lstStyle/>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Dropped features that have more null values.</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Dropped unwanted features for better analysis.</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Checked Data types and corrected it for analysis.</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Removed duplicates.</a:t>
            </a:r>
          </a:p>
          <a:p>
            <a:pPr algn="l" marL="615017" indent="-307508" lvl="1">
              <a:lnSpc>
                <a:spcPts val="5697"/>
              </a:lnSpc>
              <a:buFont typeface="Arial"/>
              <a:buChar char="•"/>
            </a:pPr>
            <a:r>
              <a:rPr lang="en-US" b="true" sz="2848" spc="142">
                <a:solidFill>
                  <a:srgbClr val="0D1C38"/>
                </a:solidFill>
                <a:latin typeface="Assistant Bold"/>
                <a:ea typeface="Assistant Bold"/>
                <a:cs typeface="Assistant Bold"/>
                <a:sym typeface="Assistant Bold"/>
              </a:rPr>
              <a:t>Before cleaning             After cleaning</a:t>
            </a:r>
          </a:p>
          <a:p>
            <a:pPr algn="l">
              <a:lnSpc>
                <a:spcPts val="5697"/>
              </a:lnSpc>
            </a:pPr>
            <a:r>
              <a:rPr lang="en-US" sz="2848" spc="142">
                <a:solidFill>
                  <a:srgbClr val="0D1C38"/>
                </a:solidFill>
                <a:latin typeface="Assistant"/>
                <a:ea typeface="Assistant"/>
                <a:cs typeface="Assistant"/>
                <a:sym typeface="Assistant"/>
              </a:rPr>
              <a:t>       </a:t>
            </a:r>
            <a:r>
              <a:rPr lang="en-US" sz="2848" spc="142" b="true">
                <a:solidFill>
                  <a:srgbClr val="0D1C38"/>
                </a:solidFill>
                <a:latin typeface="Assistant Bold"/>
                <a:ea typeface="Assistant Bold"/>
                <a:cs typeface="Assistant Bold"/>
                <a:sym typeface="Assistant Bold"/>
              </a:rPr>
              <a:t>Rows : 290022                 Rows : 290016 </a:t>
            </a:r>
          </a:p>
          <a:p>
            <a:pPr algn="l">
              <a:lnSpc>
                <a:spcPts val="5697"/>
              </a:lnSpc>
            </a:pPr>
            <a:r>
              <a:rPr lang="en-US" sz="2848" spc="142" b="true">
                <a:solidFill>
                  <a:srgbClr val="0D1C38"/>
                </a:solidFill>
                <a:latin typeface="Assistant Bold"/>
                <a:ea typeface="Assistant Bold"/>
                <a:cs typeface="Assistant Bold"/>
                <a:sym typeface="Assistant Bold"/>
              </a:rPr>
              <a:t>       Columns : 27                    Columns : 15</a:t>
            </a:r>
          </a:p>
          <a:p>
            <a:pPr algn="l">
              <a:lnSpc>
                <a:spcPts val="5697"/>
              </a:lnSpc>
            </a:pPr>
          </a:p>
        </p:txBody>
      </p:sp>
      <p:sp>
        <p:nvSpPr>
          <p:cNvPr name="TextBox 9" id="9"/>
          <p:cNvSpPr txBox="true"/>
          <p:nvPr/>
        </p:nvSpPr>
        <p:spPr>
          <a:xfrm rot="0">
            <a:off x="2838536" y="1694260"/>
            <a:ext cx="1261092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Data Cleaning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204394" y="5010150"/>
            <a:ext cx="7879211" cy="4095440"/>
          </a:xfrm>
          <a:custGeom>
            <a:avLst/>
            <a:gdLst/>
            <a:ahLst/>
            <a:cxnLst/>
            <a:rect r="r" b="b" t="t" l="l"/>
            <a:pathLst>
              <a:path h="4095440" w="7879211">
                <a:moveTo>
                  <a:pt x="0" y="0"/>
                </a:moveTo>
                <a:lnTo>
                  <a:pt x="7879212" y="0"/>
                </a:lnTo>
                <a:lnTo>
                  <a:pt x="7879212" y="4095440"/>
                </a:lnTo>
                <a:lnTo>
                  <a:pt x="0" y="4095440"/>
                </a:lnTo>
                <a:lnTo>
                  <a:pt x="0" y="0"/>
                </a:lnTo>
                <a:close/>
              </a:path>
            </a:pathLst>
          </a:custGeom>
          <a:blipFill>
            <a:blip r:embed="rId5"/>
            <a:stretch>
              <a:fillRect l="-15018" t="-53898" r="-56319" b="-18336"/>
            </a:stretch>
          </a:blipFill>
        </p:spPr>
      </p:sp>
      <p:sp>
        <p:nvSpPr>
          <p:cNvPr name="TextBox 9" id="9"/>
          <p:cNvSpPr txBox="true"/>
          <p:nvPr/>
        </p:nvSpPr>
        <p:spPr>
          <a:xfrm rot="0">
            <a:off x="4708688" y="2996567"/>
            <a:ext cx="8870623" cy="1573517"/>
          </a:xfrm>
          <a:prstGeom prst="rect">
            <a:avLst/>
          </a:prstGeom>
        </p:spPr>
        <p:txBody>
          <a:bodyPr anchor="t" rtlCol="false" tIns="0" lIns="0" bIns="0" rIns="0">
            <a:spAutoFit/>
          </a:bodyPr>
          <a:lstStyle/>
          <a:p>
            <a:pPr algn="l">
              <a:lnSpc>
                <a:spcPts val="4277"/>
              </a:lnSpc>
            </a:pPr>
            <a:r>
              <a:rPr lang="en-US" sz="2138" spc="106" b="true">
                <a:solidFill>
                  <a:srgbClr val="0D1C38"/>
                </a:solidFill>
                <a:latin typeface="Assistant Bold"/>
                <a:ea typeface="Assistant Bold"/>
                <a:cs typeface="Assistant Bold"/>
                <a:sym typeface="Assistant Bold"/>
              </a:rPr>
              <a:t>Identified missing values :</a:t>
            </a:r>
          </a:p>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Categorical features with “Not Available”.</a:t>
            </a:r>
          </a:p>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Filled null values for numerical features with their Average(mean).</a:t>
            </a:r>
          </a:p>
        </p:txBody>
      </p:sp>
      <p:sp>
        <p:nvSpPr>
          <p:cNvPr name="TextBox 10" id="10"/>
          <p:cNvSpPr txBox="true"/>
          <p:nvPr/>
        </p:nvSpPr>
        <p:spPr>
          <a:xfrm rot="0">
            <a:off x="1742450" y="1803990"/>
            <a:ext cx="14803100" cy="1087802"/>
          </a:xfrm>
          <a:prstGeom prst="rect">
            <a:avLst/>
          </a:prstGeom>
        </p:spPr>
        <p:txBody>
          <a:bodyPr anchor="t" rtlCol="false" tIns="0" lIns="0" bIns="0" rIns="0">
            <a:spAutoFit/>
          </a:bodyPr>
          <a:lstStyle/>
          <a:p>
            <a:pPr algn="ctr">
              <a:lnSpc>
                <a:spcPts val="7680"/>
              </a:lnSpc>
            </a:pPr>
            <a:r>
              <a:rPr lang="en-US" sz="9600">
                <a:solidFill>
                  <a:srgbClr val="0D1C38"/>
                </a:solidFill>
                <a:latin typeface="Roca One"/>
                <a:ea typeface="Roca One"/>
                <a:cs typeface="Roca One"/>
                <a:sym typeface="Roca One"/>
              </a:rPr>
              <a:t>Handling Missing Values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108363" y="2417607"/>
            <a:ext cx="14071273" cy="487581"/>
          </a:xfrm>
          <a:prstGeom prst="rect">
            <a:avLst/>
          </a:prstGeom>
        </p:spPr>
        <p:txBody>
          <a:bodyPr anchor="t" rtlCol="false" tIns="0" lIns="0" bIns="0" rIns="0">
            <a:spAutoFit/>
          </a:bodyPr>
          <a:lstStyle/>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Identified outliers using</a:t>
            </a:r>
            <a:r>
              <a:rPr lang="en-US" b="true" sz="2138" spc="106">
                <a:solidFill>
                  <a:srgbClr val="0D1C38"/>
                </a:solidFill>
                <a:latin typeface="Assistant Bold"/>
                <a:ea typeface="Assistant Bold"/>
                <a:cs typeface="Assistant Bold"/>
                <a:sym typeface="Assistant Bold"/>
              </a:rPr>
              <a:t> Boxplot </a:t>
            </a:r>
            <a:r>
              <a:rPr lang="en-US" sz="2138" spc="106">
                <a:solidFill>
                  <a:srgbClr val="0D1C38"/>
                </a:solidFill>
                <a:latin typeface="Assistant"/>
                <a:ea typeface="Assistant"/>
                <a:cs typeface="Assistant"/>
                <a:sym typeface="Assistant"/>
              </a:rPr>
              <a:t>method in the numerical columns.</a:t>
            </a:r>
          </a:p>
        </p:txBody>
      </p:sp>
      <p:sp>
        <p:nvSpPr>
          <p:cNvPr name="TextBox 9" id="9"/>
          <p:cNvSpPr txBox="true"/>
          <p:nvPr/>
        </p:nvSpPr>
        <p:spPr>
          <a:xfrm rot="0">
            <a:off x="2838536" y="1452386"/>
            <a:ext cx="1261092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Outlier Handling</a:t>
            </a:r>
          </a:p>
        </p:txBody>
      </p:sp>
      <p:sp>
        <p:nvSpPr>
          <p:cNvPr name="TextBox 10" id="10"/>
          <p:cNvSpPr txBox="true"/>
          <p:nvPr/>
        </p:nvSpPr>
        <p:spPr>
          <a:xfrm rot="0">
            <a:off x="2115662" y="4959933"/>
            <a:ext cx="14071273" cy="487581"/>
          </a:xfrm>
          <a:prstGeom prst="rect">
            <a:avLst/>
          </a:prstGeom>
        </p:spPr>
        <p:txBody>
          <a:bodyPr anchor="t" rtlCol="false" tIns="0" lIns="0" bIns="0" rIns="0">
            <a:spAutoFit/>
          </a:bodyPr>
          <a:lstStyle/>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Handled Outliers with </a:t>
            </a:r>
            <a:r>
              <a:rPr lang="en-US" b="true" sz="2138" spc="106">
                <a:solidFill>
                  <a:srgbClr val="0D1C38"/>
                </a:solidFill>
                <a:latin typeface="Assistant Bold"/>
                <a:ea typeface="Assistant Bold"/>
                <a:cs typeface="Assistant Bold"/>
                <a:sym typeface="Assistant Bold"/>
              </a:rPr>
              <a:t>Interquartile (IQR) Method.</a:t>
            </a:r>
          </a:p>
        </p:txBody>
      </p:sp>
      <p:sp>
        <p:nvSpPr>
          <p:cNvPr name="Freeform 11" id="11"/>
          <p:cNvSpPr/>
          <p:nvPr/>
        </p:nvSpPr>
        <p:spPr>
          <a:xfrm flipH="false" flipV="false" rot="0">
            <a:off x="2838536" y="3267470"/>
            <a:ext cx="5689348" cy="1492438"/>
          </a:xfrm>
          <a:custGeom>
            <a:avLst/>
            <a:gdLst/>
            <a:ahLst/>
            <a:cxnLst/>
            <a:rect r="r" b="b" t="t" l="l"/>
            <a:pathLst>
              <a:path h="1492438" w="5689348">
                <a:moveTo>
                  <a:pt x="0" y="0"/>
                </a:moveTo>
                <a:lnTo>
                  <a:pt x="5689348" y="0"/>
                </a:lnTo>
                <a:lnTo>
                  <a:pt x="5689348" y="1492438"/>
                </a:lnTo>
                <a:lnTo>
                  <a:pt x="0" y="1492438"/>
                </a:lnTo>
                <a:lnTo>
                  <a:pt x="0" y="0"/>
                </a:lnTo>
                <a:close/>
              </a:path>
            </a:pathLst>
          </a:custGeom>
          <a:blipFill>
            <a:blip r:embed="rId5"/>
            <a:stretch>
              <a:fillRect l="-18086" t="-161310" r="-84357" b="-141924"/>
            </a:stretch>
          </a:blipFill>
        </p:spPr>
      </p:sp>
      <p:sp>
        <p:nvSpPr>
          <p:cNvPr name="Freeform 12" id="12"/>
          <p:cNvSpPr/>
          <p:nvPr/>
        </p:nvSpPr>
        <p:spPr>
          <a:xfrm flipH="false" flipV="false" rot="0">
            <a:off x="2705186" y="5809465"/>
            <a:ext cx="7862052" cy="3356254"/>
          </a:xfrm>
          <a:custGeom>
            <a:avLst/>
            <a:gdLst/>
            <a:ahLst/>
            <a:cxnLst/>
            <a:rect r="r" b="b" t="t" l="l"/>
            <a:pathLst>
              <a:path h="3356254" w="7862052">
                <a:moveTo>
                  <a:pt x="0" y="0"/>
                </a:moveTo>
                <a:lnTo>
                  <a:pt x="7862052" y="0"/>
                </a:lnTo>
                <a:lnTo>
                  <a:pt x="7862052" y="3356254"/>
                </a:lnTo>
                <a:lnTo>
                  <a:pt x="0" y="3356254"/>
                </a:lnTo>
                <a:lnTo>
                  <a:pt x="0" y="0"/>
                </a:lnTo>
                <a:close/>
              </a:path>
            </a:pathLst>
          </a:custGeom>
          <a:blipFill>
            <a:blip r:embed="rId6"/>
            <a:stretch>
              <a:fillRect l="-17378" t="-77055" r="-66720" b="-48273"/>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67588" y="3318920"/>
            <a:ext cx="11952823" cy="4920755"/>
          </a:xfrm>
          <a:prstGeom prst="rect">
            <a:avLst/>
          </a:prstGeom>
        </p:spPr>
        <p:txBody>
          <a:bodyPr anchor="t" rtlCol="false" tIns="0" lIns="0" bIns="0" rIns="0">
            <a:spAutoFit/>
          </a:bodyPr>
          <a:lstStyle/>
          <a:p>
            <a:pPr algn="l">
              <a:lnSpc>
                <a:spcPts val="5697"/>
              </a:lnSpc>
            </a:pPr>
            <a:r>
              <a:rPr lang="en-US" sz="2848" spc="142">
                <a:solidFill>
                  <a:srgbClr val="0D1C38"/>
                </a:solidFill>
                <a:latin typeface="Assistant"/>
                <a:ea typeface="Assistant"/>
                <a:cs typeface="Assistant"/>
                <a:sym typeface="Assistant"/>
              </a:rPr>
              <a:t>Invalid values occur when data is incorrect, inconsistent, or unrealistic. Such values can affect accuracy of the analysis.</a:t>
            </a:r>
          </a:p>
          <a:p>
            <a:pPr algn="l">
              <a:lnSpc>
                <a:spcPts val="5697"/>
              </a:lnSpc>
            </a:pPr>
          </a:p>
          <a:p>
            <a:pPr algn="l">
              <a:lnSpc>
                <a:spcPts val="5697"/>
              </a:lnSpc>
            </a:pPr>
            <a:r>
              <a:rPr lang="en-US" sz="2848" spc="142" b="true">
                <a:solidFill>
                  <a:srgbClr val="0D1C38"/>
                </a:solidFill>
                <a:latin typeface="Assistant Bold"/>
                <a:ea typeface="Assistant Bold"/>
                <a:cs typeface="Assistant Bold"/>
                <a:sym typeface="Assistant Bold"/>
              </a:rPr>
              <a:t>Methods Used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Removing rows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Replacing with appropriate values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Standardizing categories </a:t>
            </a:r>
          </a:p>
        </p:txBody>
      </p:sp>
      <p:sp>
        <p:nvSpPr>
          <p:cNvPr name="TextBox 9" id="9"/>
          <p:cNvSpPr txBox="true"/>
          <p:nvPr/>
        </p:nvSpPr>
        <p:spPr>
          <a:xfrm rot="0">
            <a:off x="1933618" y="182761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Handling Invalid Values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550603" y="3370823"/>
            <a:ext cx="13186794" cy="4206380"/>
          </a:xfrm>
          <a:prstGeom prst="rect">
            <a:avLst/>
          </a:prstGeom>
        </p:spPr>
        <p:txBody>
          <a:bodyPr anchor="t" rtlCol="false" tIns="0" lIns="0" bIns="0" rIns="0">
            <a:spAutoFit/>
          </a:bodyPr>
          <a:lstStyle/>
          <a:p>
            <a:pPr algn="l">
              <a:lnSpc>
                <a:spcPts val="5697"/>
              </a:lnSpc>
            </a:pPr>
            <a:r>
              <a:rPr lang="en-US" sz="2848" spc="142">
                <a:solidFill>
                  <a:srgbClr val="0D1C38"/>
                </a:solidFill>
                <a:latin typeface="Assistant"/>
                <a:ea typeface="Assistant"/>
                <a:cs typeface="Assistant"/>
                <a:sym typeface="Assistant"/>
              </a:rPr>
              <a:t>Performed Statistical analysis to understand relationships between variables in the dataset. </a:t>
            </a:r>
          </a:p>
          <a:p>
            <a:pPr algn="l">
              <a:lnSpc>
                <a:spcPts val="5697"/>
              </a:lnSpc>
            </a:pPr>
          </a:p>
          <a:p>
            <a:pPr algn="l">
              <a:lnSpc>
                <a:spcPts val="5697"/>
              </a:lnSpc>
            </a:pPr>
            <a:r>
              <a:rPr lang="en-US" sz="2848" spc="142" b="true">
                <a:solidFill>
                  <a:srgbClr val="0D1C38"/>
                </a:solidFill>
                <a:latin typeface="Assistant Bold"/>
                <a:ea typeface="Assistant Bold"/>
                <a:cs typeface="Assistant Bold"/>
                <a:sym typeface="Assistant Bold"/>
              </a:rPr>
              <a:t>Methods Used :</a:t>
            </a:r>
          </a:p>
          <a:p>
            <a:pPr algn="l">
              <a:lnSpc>
                <a:spcPts val="5697"/>
              </a:lnSpc>
            </a:pPr>
            <a:r>
              <a:rPr lang="en-US" sz="2848" spc="142">
                <a:solidFill>
                  <a:srgbClr val="0D1C38"/>
                </a:solidFill>
                <a:latin typeface="Assistant"/>
                <a:ea typeface="Assistant"/>
                <a:cs typeface="Assistant"/>
                <a:sym typeface="Assistant"/>
              </a:rPr>
              <a:t>1.Independent Sample t-test</a:t>
            </a:r>
          </a:p>
          <a:p>
            <a:pPr algn="l">
              <a:lnSpc>
                <a:spcPts val="5697"/>
              </a:lnSpc>
            </a:pPr>
            <a:r>
              <a:rPr lang="en-US" sz="2848" spc="142">
                <a:solidFill>
                  <a:srgbClr val="0D1C38"/>
                </a:solidFill>
                <a:latin typeface="Assistant"/>
                <a:ea typeface="Assistant"/>
                <a:cs typeface="Assistant"/>
                <a:sym typeface="Assistant"/>
              </a:rPr>
              <a:t>2.Chi Square Test</a:t>
            </a:r>
          </a:p>
        </p:txBody>
      </p:sp>
      <p:sp>
        <p:nvSpPr>
          <p:cNvPr name="TextBox 9" id="9"/>
          <p:cNvSpPr txBox="true"/>
          <p:nvPr/>
        </p:nvSpPr>
        <p:spPr>
          <a:xfrm rot="0">
            <a:off x="1933618" y="182761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Statistical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DAG0jYKx20U</dc:identifier>
  <dcterms:modified xsi:type="dcterms:W3CDTF">2011-08-01T06:04:30Z</dcterms:modified>
  <cp:revision>1</cp:revision>
  <dc:title>Blue White Minimalist Modern Geometric Thesis Defense Presentation</dc:title>
</cp:coreProperties>
</file>