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jdAsBiV7JcjG/kGVQgymzV6XK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4"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844" y="-942181"/>
            <a:ext cx="3262312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6626225" y="4067175"/>
            <a:ext cx="2336800" cy="27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73075" y="2806725"/>
            <a:ext cx="2336700" cy="27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Methods	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73025" y="890588"/>
            <a:ext cx="2336800" cy="27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6626225" y="879475"/>
            <a:ext cx="2336800" cy="27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6626225" y="2400300"/>
            <a:ext cx="2336800" cy="27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3230500" y="2516350"/>
            <a:ext cx="2546100" cy="499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96">
                <a:solidFill>
                  <a:srgbClr val="FFFFFF"/>
                </a:solidFill>
              </a:rPr>
              <a:t>DISTRIBUTION OF REACTIVE DONORS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0" y="-1601"/>
            <a:ext cx="9144000" cy="8271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800" lIns="81600" spcFirstLastPara="1" rIns="81600" wrap="square" tIns="4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REACTIVE</a:t>
            </a: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DONOR NOTIFICATION AND COUNSELING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PRATHIBA E N , MANIMALA S A ,RAVISHANKAR J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IHBT ,Tirunelveli Medical College Hospital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3188676" y="879525"/>
            <a:ext cx="2546100" cy="27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Methods	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88900" y="1057125"/>
            <a:ext cx="26721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50" lIns="27700" spcFirstLastPara="1" rIns="27700" wrap="square" tIns="13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5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</a:t>
            </a:r>
            <a:r>
              <a:rPr i="0" lang="en-US" sz="6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086" u="none" cap="none" strike="noStrike">
                <a:solidFill>
                  <a:schemeClr val="dk1"/>
                </a:solidFill>
              </a:rPr>
              <a:t>Donor notification and counselling is a part of compreh</a:t>
            </a:r>
            <a:r>
              <a:rPr b="1" lang="en-US" sz="1086">
                <a:solidFill>
                  <a:schemeClr val="dk1"/>
                </a:solidFill>
              </a:rPr>
              <a:t>ensive donor care and essential for early clinical intervention to minimize their disease and reduce the risk of secondary transmission of infection</a:t>
            </a:r>
            <a:endParaRPr b="1" sz="1086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86">
                <a:solidFill>
                  <a:schemeClr val="dk1"/>
                </a:solidFill>
              </a:rPr>
              <a:t> To determine the response rate of TTI reactive donors after </a:t>
            </a:r>
            <a:r>
              <a:rPr b="1" lang="en-US" sz="1086">
                <a:solidFill>
                  <a:schemeClr val="dk1"/>
                </a:solidFill>
              </a:rPr>
              <a:t>notifying</a:t>
            </a:r>
            <a:r>
              <a:rPr b="1" lang="en-US" sz="1086">
                <a:solidFill>
                  <a:schemeClr val="dk1"/>
                </a:solidFill>
              </a:rPr>
              <a:t> their abnormal screening test results</a:t>
            </a:r>
            <a:endParaRPr b="1" sz="1186">
              <a:solidFill>
                <a:schemeClr val="dk1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-19050" y="434975"/>
            <a:ext cx="817563" cy="185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00" lIns="81600" spcFirstLastPara="1" rIns="81600" wrap="square" tIns="4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1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097738" y="1158825"/>
            <a:ext cx="2811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50" lIns="27700" spcFirstLastPara="1" rIns="27700" wrap="square" tIns="13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1086" u="none" cap="none" strike="noStrike">
                <a:solidFill>
                  <a:schemeClr val="dk1"/>
                </a:solidFill>
              </a:rPr>
              <a:t>The reactive donors were noti</a:t>
            </a:r>
            <a:r>
              <a:rPr b="1" lang="en-US" sz="1086">
                <a:solidFill>
                  <a:schemeClr val="dk1"/>
                </a:solidFill>
              </a:rPr>
              <a:t>fied about their reactive status and called for face to face counseling,retesting and </a:t>
            </a:r>
            <a:r>
              <a:rPr b="1" lang="en-US" sz="1086">
                <a:solidFill>
                  <a:schemeClr val="dk1"/>
                </a:solidFill>
              </a:rPr>
              <a:t>referred</a:t>
            </a:r>
            <a:r>
              <a:rPr b="1" lang="en-US" sz="1086">
                <a:solidFill>
                  <a:schemeClr val="dk1"/>
                </a:solidFill>
              </a:rPr>
              <a:t> to Medical gastroenterology (HBV,HCV) ICTC(HIV) ,STI clinic (syphilis) &amp; General medicine (Malaria) for further management</a:t>
            </a:r>
            <a:endParaRPr b="1" sz="1086"/>
          </a:p>
        </p:txBody>
      </p:sp>
      <p:sp>
        <p:nvSpPr>
          <p:cNvPr id="100" name="Google Shape;100;p1"/>
          <p:cNvSpPr txBox="1"/>
          <p:nvPr/>
        </p:nvSpPr>
        <p:spPr>
          <a:xfrm>
            <a:off x="6246102" y="1212850"/>
            <a:ext cx="28116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50" lIns="27700" spcFirstLastPara="1" rIns="27700" wrap="square" tIns="13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Out of 24494 donations 109(0.44%) donors were reactive.87.1%  (n=95/109) could be contacted.86% (n= 82/95) returned for counseling and retesting.14.63% (n=12/82) were non reactive in retesting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HBV:HCV:HIV:SYP:MAL=71:13:16:7:2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6" u="none" cap="none" strike="noStrike">
                <a:solidFill>
                  <a:schemeClr val="dk1"/>
                </a:solidFill>
              </a:rPr>
              <a:t> </a:t>
            </a:r>
            <a:endParaRPr b="1"/>
          </a:p>
        </p:txBody>
      </p:sp>
      <p:sp>
        <p:nvSpPr>
          <p:cNvPr id="101" name="Google Shape;101;p1"/>
          <p:cNvSpPr txBox="1"/>
          <p:nvPr/>
        </p:nvSpPr>
        <p:spPr>
          <a:xfrm>
            <a:off x="88900" y="3143950"/>
            <a:ext cx="25461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50" lIns="27700" spcFirstLastPara="1" rIns="27700" wrap="square" tIns="13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  </a:t>
            </a:r>
            <a:r>
              <a:rPr b="1" lang="en-US" sz="1100"/>
              <a:t>Retrospective descriptive study conducted over a period of 3 years (1 Jan 2019- 31 Dec 2021). All units donated were subjected to TTI screening and the reactive donors were notified through telephone calls.If no response after three calls,details of </a:t>
            </a:r>
            <a:r>
              <a:rPr b="1" lang="en-US" sz="1100"/>
              <a:t>the</a:t>
            </a:r>
            <a:r>
              <a:rPr b="1" lang="en-US" sz="1100"/>
              <a:t> donor were reported to District Aids Prevention and Control Unit(to reach donor by outreach worker) by blood</a:t>
            </a:r>
            <a:r>
              <a:rPr b="1" lang="en-US" sz="1000"/>
              <a:t> bank counselor</a:t>
            </a:r>
            <a:endParaRPr b="1" sz="1000"/>
          </a:p>
        </p:txBody>
      </p:sp>
      <p:sp>
        <p:nvSpPr>
          <p:cNvPr id="102" name="Google Shape;102;p1"/>
          <p:cNvSpPr txBox="1"/>
          <p:nvPr/>
        </p:nvSpPr>
        <p:spPr>
          <a:xfrm>
            <a:off x="6676226" y="4370063"/>
            <a:ext cx="2236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50" lIns="27700" spcFirstLastPara="1" rIns="27700" wrap="square" tIns="13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 (10pt or more)</a:t>
            </a:r>
            <a:endParaRPr b="0" i="0" sz="6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6315850" y="2725575"/>
            <a:ext cx="26721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50" lIns="27700" spcFirstLastPara="1" rIns="27700" wrap="square" tIns="13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635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1086" u="none" cap="none" strike="noStrike">
                <a:solidFill>
                  <a:schemeClr val="dk1"/>
                </a:solidFill>
              </a:rPr>
              <a:t>Pre donation counseling on TTI and obtaining correct demographic details are needed for good response after notification .Newer</a:t>
            </a:r>
            <a:r>
              <a:rPr b="1" lang="en-US" sz="1086">
                <a:solidFill>
                  <a:schemeClr val="dk1"/>
                </a:solidFill>
              </a:rPr>
              <a:t> avenues like National Viral Hepatitis Control Program should be utilized for donr follow-up</a:t>
            </a:r>
            <a:endParaRPr b="1" sz="1086"/>
          </a:p>
        </p:txBody>
      </p:sp>
      <p:pic>
        <p:nvPicPr>
          <p:cNvPr descr="ISBTI.jpe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06437" cy="70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rnataka Chapter Logo.jpeg"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9232" y="-1588"/>
            <a:ext cx="784768" cy="708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New.jpg" id="106" name="Google Shape;10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5244" y="-1588"/>
            <a:ext cx="583988" cy="70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New.jpg" id="107" name="Google Shape;10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6757" y="-1588"/>
            <a:ext cx="583988" cy="70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5617" y="3016160"/>
            <a:ext cx="2619600" cy="21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2014-09-23T20:12:11Z</dcterms:created>
  <dc:creator>Alex Chang</dc:creator>
</cp:coreProperties>
</file>