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92D4E-414B-41E5-9E4F-F02A282CAF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AFE6B2E-06B1-40D6-A893-8D0DD6235A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F5AC607-B36F-40BC-965D-BCC8C5D8ACA3}"/>
              </a:ext>
            </a:extLst>
          </p:cNvPr>
          <p:cNvSpPr>
            <a:spLocks noGrp="1"/>
          </p:cNvSpPr>
          <p:nvPr>
            <p:ph type="dt" sz="half" idx="10"/>
          </p:nvPr>
        </p:nvSpPr>
        <p:spPr/>
        <p:txBody>
          <a:bodyPr/>
          <a:lstStyle/>
          <a:p>
            <a:fld id="{8D8DF49B-9738-4C0C-B52E-674B91972BD8}" type="datetimeFigureOut">
              <a:rPr lang="en-IN" smtClean="0"/>
              <a:t>16-10-2023</a:t>
            </a:fld>
            <a:endParaRPr lang="en-IN"/>
          </a:p>
        </p:txBody>
      </p:sp>
      <p:sp>
        <p:nvSpPr>
          <p:cNvPr id="5" name="Footer Placeholder 4">
            <a:extLst>
              <a:ext uri="{FF2B5EF4-FFF2-40B4-BE49-F238E27FC236}">
                <a16:creationId xmlns:a16="http://schemas.microsoft.com/office/drawing/2014/main" id="{40A69E3A-1CE9-4052-A092-24FC6CA648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E33546-B323-4164-8EE0-4E1B610FFB0B}"/>
              </a:ext>
            </a:extLst>
          </p:cNvPr>
          <p:cNvSpPr>
            <a:spLocks noGrp="1"/>
          </p:cNvSpPr>
          <p:nvPr>
            <p:ph type="sldNum" sz="quarter" idx="12"/>
          </p:nvPr>
        </p:nvSpPr>
        <p:spPr/>
        <p:txBody>
          <a:bodyPr/>
          <a:lstStyle/>
          <a:p>
            <a:fld id="{D4F5D4D3-8CA6-4668-A39B-7FD842C6A706}" type="slidenum">
              <a:rPr lang="en-IN" smtClean="0"/>
              <a:t>‹#›</a:t>
            </a:fld>
            <a:endParaRPr lang="en-IN"/>
          </a:p>
        </p:txBody>
      </p:sp>
    </p:spTree>
    <p:extLst>
      <p:ext uri="{BB962C8B-B14F-4D97-AF65-F5344CB8AC3E}">
        <p14:creationId xmlns:p14="http://schemas.microsoft.com/office/powerpoint/2010/main" val="247294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3C969-BDB8-492E-9AAA-1E208AEC8E7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671B938-8214-4890-96AE-B1381DE8E8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C729C9-1919-4C60-9CF5-D4B62F5C9A5C}"/>
              </a:ext>
            </a:extLst>
          </p:cNvPr>
          <p:cNvSpPr>
            <a:spLocks noGrp="1"/>
          </p:cNvSpPr>
          <p:nvPr>
            <p:ph type="dt" sz="half" idx="10"/>
          </p:nvPr>
        </p:nvSpPr>
        <p:spPr/>
        <p:txBody>
          <a:bodyPr/>
          <a:lstStyle/>
          <a:p>
            <a:fld id="{8D8DF49B-9738-4C0C-B52E-674B91972BD8}" type="datetimeFigureOut">
              <a:rPr lang="en-IN" smtClean="0"/>
              <a:t>16-10-2023</a:t>
            </a:fld>
            <a:endParaRPr lang="en-IN"/>
          </a:p>
        </p:txBody>
      </p:sp>
      <p:sp>
        <p:nvSpPr>
          <p:cNvPr id="5" name="Footer Placeholder 4">
            <a:extLst>
              <a:ext uri="{FF2B5EF4-FFF2-40B4-BE49-F238E27FC236}">
                <a16:creationId xmlns:a16="http://schemas.microsoft.com/office/drawing/2014/main" id="{0A1F0158-BF45-4DE8-A6B2-495E6A0BD2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E1030F-BF24-42B5-AFC9-DE91E8CA8BFC}"/>
              </a:ext>
            </a:extLst>
          </p:cNvPr>
          <p:cNvSpPr>
            <a:spLocks noGrp="1"/>
          </p:cNvSpPr>
          <p:nvPr>
            <p:ph type="sldNum" sz="quarter" idx="12"/>
          </p:nvPr>
        </p:nvSpPr>
        <p:spPr/>
        <p:txBody>
          <a:bodyPr/>
          <a:lstStyle/>
          <a:p>
            <a:fld id="{D4F5D4D3-8CA6-4668-A39B-7FD842C6A706}" type="slidenum">
              <a:rPr lang="en-IN" smtClean="0"/>
              <a:t>‹#›</a:t>
            </a:fld>
            <a:endParaRPr lang="en-IN"/>
          </a:p>
        </p:txBody>
      </p:sp>
    </p:spTree>
    <p:extLst>
      <p:ext uri="{BB962C8B-B14F-4D97-AF65-F5344CB8AC3E}">
        <p14:creationId xmlns:p14="http://schemas.microsoft.com/office/powerpoint/2010/main" val="1407610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6BA0F7-BD9D-43EE-BC34-7E8698CBFA9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CAF8C39-E589-4FE0-A367-8326B25F92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096A8E-F520-4E6D-A68A-BF2132F854B1}"/>
              </a:ext>
            </a:extLst>
          </p:cNvPr>
          <p:cNvSpPr>
            <a:spLocks noGrp="1"/>
          </p:cNvSpPr>
          <p:nvPr>
            <p:ph type="dt" sz="half" idx="10"/>
          </p:nvPr>
        </p:nvSpPr>
        <p:spPr/>
        <p:txBody>
          <a:bodyPr/>
          <a:lstStyle/>
          <a:p>
            <a:fld id="{8D8DF49B-9738-4C0C-B52E-674B91972BD8}" type="datetimeFigureOut">
              <a:rPr lang="en-IN" smtClean="0"/>
              <a:t>16-10-2023</a:t>
            </a:fld>
            <a:endParaRPr lang="en-IN"/>
          </a:p>
        </p:txBody>
      </p:sp>
      <p:sp>
        <p:nvSpPr>
          <p:cNvPr id="5" name="Footer Placeholder 4">
            <a:extLst>
              <a:ext uri="{FF2B5EF4-FFF2-40B4-BE49-F238E27FC236}">
                <a16:creationId xmlns:a16="http://schemas.microsoft.com/office/drawing/2014/main" id="{E4A38262-57FF-4E60-A333-2125DBDE10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81F459-E906-412E-AADF-18FC968F26EE}"/>
              </a:ext>
            </a:extLst>
          </p:cNvPr>
          <p:cNvSpPr>
            <a:spLocks noGrp="1"/>
          </p:cNvSpPr>
          <p:nvPr>
            <p:ph type="sldNum" sz="quarter" idx="12"/>
          </p:nvPr>
        </p:nvSpPr>
        <p:spPr/>
        <p:txBody>
          <a:bodyPr/>
          <a:lstStyle/>
          <a:p>
            <a:fld id="{D4F5D4D3-8CA6-4668-A39B-7FD842C6A706}" type="slidenum">
              <a:rPr lang="en-IN" smtClean="0"/>
              <a:t>‹#›</a:t>
            </a:fld>
            <a:endParaRPr lang="en-IN"/>
          </a:p>
        </p:txBody>
      </p:sp>
    </p:spTree>
    <p:extLst>
      <p:ext uri="{BB962C8B-B14F-4D97-AF65-F5344CB8AC3E}">
        <p14:creationId xmlns:p14="http://schemas.microsoft.com/office/powerpoint/2010/main" val="2436000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740DA-4552-4216-B6F9-058D2C0C62E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FED7093-98A7-46DB-B989-1D22CAE250C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2E6A11-73E5-4EFE-BCC3-5231EA1F4C4B}"/>
              </a:ext>
            </a:extLst>
          </p:cNvPr>
          <p:cNvSpPr>
            <a:spLocks noGrp="1"/>
          </p:cNvSpPr>
          <p:nvPr>
            <p:ph type="dt" sz="half" idx="10"/>
          </p:nvPr>
        </p:nvSpPr>
        <p:spPr/>
        <p:txBody>
          <a:bodyPr/>
          <a:lstStyle/>
          <a:p>
            <a:fld id="{8D8DF49B-9738-4C0C-B52E-674B91972BD8}" type="datetimeFigureOut">
              <a:rPr lang="en-IN" smtClean="0"/>
              <a:t>16-10-2023</a:t>
            </a:fld>
            <a:endParaRPr lang="en-IN"/>
          </a:p>
        </p:txBody>
      </p:sp>
      <p:sp>
        <p:nvSpPr>
          <p:cNvPr id="5" name="Footer Placeholder 4">
            <a:extLst>
              <a:ext uri="{FF2B5EF4-FFF2-40B4-BE49-F238E27FC236}">
                <a16:creationId xmlns:a16="http://schemas.microsoft.com/office/drawing/2014/main" id="{A8056452-9877-4F99-A4E4-088C8EFCBF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62A12C-6088-47FF-AE60-44C3F782C352}"/>
              </a:ext>
            </a:extLst>
          </p:cNvPr>
          <p:cNvSpPr>
            <a:spLocks noGrp="1"/>
          </p:cNvSpPr>
          <p:nvPr>
            <p:ph type="sldNum" sz="quarter" idx="12"/>
          </p:nvPr>
        </p:nvSpPr>
        <p:spPr/>
        <p:txBody>
          <a:bodyPr/>
          <a:lstStyle/>
          <a:p>
            <a:fld id="{D4F5D4D3-8CA6-4668-A39B-7FD842C6A706}" type="slidenum">
              <a:rPr lang="en-IN" smtClean="0"/>
              <a:t>‹#›</a:t>
            </a:fld>
            <a:endParaRPr lang="en-IN"/>
          </a:p>
        </p:txBody>
      </p:sp>
    </p:spTree>
    <p:extLst>
      <p:ext uri="{BB962C8B-B14F-4D97-AF65-F5344CB8AC3E}">
        <p14:creationId xmlns:p14="http://schemas.microsoft.com/office/powerpoint/2010/main" val="3459672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B5397-7329-4640-AC5A-52F9FCAF51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6BB638D-C684-478C-B1E0-74AE006B5A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6A5452-AACA-46FE-A426-CFBD182791E3}"/>
              </a:ext>
            </a:extLst>
          </p:cNvPr>
          <p:cNvSpPr>
            <a:spLocks noGrp="1"/>
          </p:cNvSpPr>
          <p:nvPr>
            <p:ph type="dt" sz="half" idx="10"/>
          </p:nvPr>
        </p:nvSpPr>
        <p:spPr/>
        <p:txBody>
          <a:bodyPr/>
          <a:lstStyle/>
          <a:p>
            <a:fld id="{8D8DF49B-9738-4C0C-B52E-674B91972BD8}" type="datetimeFigureOut">
              <a:rPr lang="en-IN" smtClean="0"/>
              <a:t>16-10-2023</a:t>
            </a:fld>
            <a:endParaRPr lang="en-IN"/>
          </a:p>
        </p:txBody>
      </p:sp>
      <p:sp>
        <p:nvSpPr>
          <p:cNvPr id="5" name="Footer Placeholder 4">
            <a:extLst>
              <a:ext uri="{FF2B5EF4-FFF2-40B4-BE49-F238E27FC236}">
                <a16:creationId xmlns:a16="http://schemas.microsoft.com/office/drawing/2014/main" id="{AA5C5B90-AA76-41B6-9747-86FA9CBE80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A17904-EF02-45AD-B835-C8940189DA83}"/>
              </a:ext>
            </a:extLst>
          </p:cNvPr>
          <p:cNvSpPr>
            <a:spLocks noGrp="1"/>
          </p:cNvSpPr>
          <p:nvPr>
            <p:ph type="sldNum" sz="quarter" idx="12"/>
          </p:nvPr>
        </p:nvSpPr>
        <p:spPr/>
        <p:txBody>
          <a:bodyPr/>
          <a:lstStyle/>
          <a:p>
            <a:fld id="{D4F5D4D3-8CA6-4668-A39B-7FD842C6A706}" type="slidenum">
              <a:rPr lang="en-IN" smtClean="0"/>
              <a:t>‹#›</a:t>
            </a:fld>
            <a:endParaRPr lang="en-IN"/>
          </a:p>
        </p:txBody>
      </p:sp>
    </p:spTree>
    <p:extLst>
      <p:ext uri="{BB962C8B-B14F-4D97-AF65-F5344CB8AC3E}">
        <p14:creationId xmlns:p14="http://schemas.microsoft.com/office/powerpoint/2010/main" val="921208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7CD87-873F-44A1-A8BD-0B32E6EAE5E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80631C3-DB17-4227-898E-E10B920A01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A5C7D29-B5A6-4DF1-AF3E-BA759334DBB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B6A1FF9-E946-4A49-B3AA-9F5616B4E5B2}"/>
              </a:ext>
            </a:extLst>
          </p:cNvPr>
          <p:cNvSpPr>
            <a:spLocks noGrp="1"/>
          </p:cNvSpPr>
          <p:nvPr>
            <p:ph type="dt" sz="half" idx="10"/>
          </p:nvPr>
        </p:nvSpPr>
        <p:spPr/>
        <p:txBody>
          <a:bodyPr/>
          <a:lstStyle/>
          <a:p>
            <a:fld id="{8D8DF49B-9738-4C0C-B52E-674B91972BD8}" type="datetimeFigureOut">
              <a:rPr lang="en-IN" smtClean="0"/>
              <a:t>16-10-2023</a:t>
            </a:fld>
            <a:endParaRPr lang="en-IN"/>
          </a:p>
        </p:txBody>
      </p:sp>
      <p:sp>
        <p:nvSpPr>
          <p:cNvPr id="6" name="Footer Placeholder 5">
            <a:extLst>
              <a:ext uri="{FF2B5EF4-FFF2-40B4-BE49-F238E27FC236}">
                <a16:creationId xmlns:a16="http://schemas.microsoft.com/office/drawing/2014/main" id="{F13A47B0-F590-426F-BED5-1C437D5E3F7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55ADA8C-D1AB-4D72-87A0-21A3BF1D17A0}"/>
              </a:ext>
            </a:extLst>
          </p:cNvPr>
          <p:cNvSpPr>
            <a:spLocks noGrp="1"/>
          </p:cNvSpPr>
          <p:nvPr>
            <p:ph type="sldNum" sz="quarter" idx="12"/>
          </p:nvPr>
        </p:nvSpPr>
        <p:spPr/>
        <p:txBody>
          <a:bodyPr/>
          <a:lstStyle/>
          <a:p>
            <a:fld id="{D4F5D4D3-8CA6-4668-A39B-7FD842C6A706}" type="slidenum">
              <a:rPr lang="en-IN" smtClean="0"/>
              <a:t>‹#›</a:t>
            </a:fld>
            <a:endParaRPr lang="en-IN"/>
          </a:p>
        </p:txBody>
      </p:sp>
    </p:spTree>
    <p:extLst>
      <p:ext uri="{BB962C8B-B14F-4D97-AF65-F5344CB8AC3E}">
        <p14:creationId xmlns:p14="http://schemas.microsoft.com/office/powerpoint/2010/main" val="371642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227DA-3F6E-4BAD-A420-90E7BD7F683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F334AC3-B4F1-465B-A1BC-6E1011CA4F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6CF766A-40E7-4070-A0F0-E682BDC383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FFFDF21-28ED-48A3-AB84-C1CE6F7308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E43C12-E12F-4749-913F-756195EDAE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6A1A31C-5E5E-468C-BF88-B3122D9145B3}"/>
              </a:ext>
            </a:extLst>
          </p:cNvPr>
          <p:cNvSpPr>
            <a:spLocks noGrp="1"/>
          </p:cNvSpPr>
          <p:nvPr>
            <p:ph type="dt" sz="half" idx="10"/>
          </p:nvPr>
        </p:nvSpPr>
        <p:spPr/>
        <p:txBody>
          <a:bodyPr/>
          <a:lstStyle/>
          <a:p>
            <a:fld id="{8D8DF49B-9738-4C0C-B52E-674B91972BD8}" type="datetimeFigureOut">
              <a:rPr lang="en-IN" smtClean="0"/>
              <a:t>16-10-2023</a:t>
            </a:fld>
            <a:endParaRPr lang="en-IN"/>
          </a:p>
        </p:txBody>
      </p:sp>
      <p:sp>
        <p:nvSpPr>
          <p:cNvPr id="8" name="Footer Placeholder 7">
            <a:extLst>
              <a:ext uri="{FF2B5EF4-FFF2-40B4-BE49-F238E27FC236}">
                <a16:creationId xmlns:a16="http://schemas.microsoft.com/office/drawing/2014/main" id="{C391ADCA-9288-42D2-A71B-FB388F00A40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9F7B17C-7740-4B30-895E-B19EBFED3016}"/>
              </a:ext>
            </a:extLst>
          </p:cNvPr>
          <p:cNvSpPr>
            <a:spLocks noGrp="1"/>
          </p:cNvSpPr>
          <p:nvPr>
            <p:ph type="sldNum" sz="quarter" idx="12"/>
          </p:nvPr>
        </p:nvSpPr>
        <p:spPr/>
        <p:txBody>
          <a:bodyPr/>
          <a:lstStyle/>
          <a:p>
            <a:fld id="{D4F5D4D3-8CA6-4668-A39B-7FD842C6A706}" type="slidenum">
              <a:rPr lang="en-IN" smtClean="0"/>
              <a:t>‹#›</a:t>
            </a:fld>
            <a:endParaRPr lang="en-IN"/>
          </a:p>
        </p:txBody>
      </p:sp>
    </p:spTree>
    <p:extLst>
      <p:ext uri="{BB962C8B-B14F-4D97-AF65-F5344CB8AC3E}">
        <p14:creationId xmlns:p14="http://schemas.microsoft.com/office/powerpoint/2010/main" val="636220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60E29-9A41-4E49-AF03-C5B0BA958C4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A6011AF-DC6A-4BB5-8309-C085DAF667F1}"/>
              </a:ext>
            </a:extLst>
          </p:cNvPr>
          <p:cNvSpPr>
            <a:spLocks noGrp="1"/>
          </p:cNvSpPr>
          <p:nvPr>
            <p:ph type="dt" sz="half" idx="10"/>
          </p:nvPr>
        </p:nvSpPr>
        <p:spPr/>
        <p:txBody>
          <a:bodyPr/>
          <a:lstStyle/>
          <a:p>
            <a:fld id="{8D8DF49B-9738-4C0C-B52E-674B91972BD8}" type="datetimeFigureOut">
              <a:rPr lang="en-IN" smtClean="0"/>
              <a:t>16-10-2023</a:t>
            </a:fld>
            <a:endParaRPr lang="en-IN"/>
          </a:p>
        </p:txBody>
      </p:sp>
      <p:sp>
        <p:nvSpPr>
          <p:cNvPr id="4" name="Footer Placeholder 3">
            <a:extLst>
              <a:ext uri="{FF2B5EF4-FFF2-40B4-BE49-F238E27FC236}">
                <a16:creationId xmlns:a16="http://schemas.microsoft.com/office/drawing/2014/main" id="{468E6BAB-8C93-4F67-B770-5895C76DB8C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C9540CA-1BB0-45CB-9F50-9D749EF056AF}"/>
              </a:ext>
            </a:extLst>
          </p:cNvPr>
          <p:cNvSpPr>
            <a:spLocks noGrp="1"/>
          </p:cNvSpPr>
          <p:nvPr>
            <p:ph type="sldNum" sz="quarter" idx="12"/>
          </p:nvPr>
        </p:nvSpPr>
        <p:spPr/>
        <p:txBody>
          <a:bodyPr/>
          <a:lstStyle/>
          <a:p>
            <a:fld id="{D4F5D4D3-8CA6-4668-A39B-7FD842C6A706}" type="slidenum">
              <a:rPr lang="en-IN" smtClean="0"/>
              <a:t>‹#›</a:t>
            </a:fld>
            <a:endParaRPr lang="en-IN"/>
          </a:p>
        </p:txBody>
      </p:sp>
    </p:spTree>
    <p:extLst>
      <p:ext uri="{BB962C8B-B14F-4D97-AF65-F5344CB8AC3E}">
        <p14:creationId xmlns:p14="http://schemas.microsoft.com/office/powerpoint/2010/main" val="3645673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ED4EB4-A10D-4272-82EF-7F908588257A}"/>
              </a:ext>
            </a:extLst>
          </p:cNvPr>
          <p:cNvSpPr>
            <a:spLocks noGrp="1"/>
          </p:cNvSpPr>
          <p:nvPr>
            <p:ph type="dt" sz="half" idx="10"/>
          </p:nvPr>
        </p:nvSpPr>
        <p:spPr/>
        <p:txBody>
          <a:bodyPr/>
          <a:lstStyle/>
          <a:p>
            <a:fld id="{8D8DF49B-9738-4C0C-B52E-674B91972BD8}" type="datetimeFigureOut">
              <a:rPr lang="en-IN" smtClean="0"/>
              <a:t>16-10-2023</a:t>
            </a:fld>
            <a:endParaRPr lang="en-IN"/>
          </a:p>
        </p:txBody>
      </p:sp>
      <p:sp>
        <p:nvSpPr>
          <p:cNvPr id="3" name="Footer Placeholder 2">
            <a:extLst>
              <a:ext uri="{FF2B5EF4-FFF2-40B4-BE49-F238E27FC236}">
                <a16:creationId xmlns:a16="http://schemas.microsoft.com/office/drawing/2014/main" id="{E0B47BC1-7DED-43F3-A268-F74964E2D01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273CAD2-4BA4-4022-AF10-7856601E311C}"/>
              </a:ext>
            </a:extLst>
          </p:cNvPr>
          <p:cNvSpPr>
            <a:spLocks noGrp="1"/>
          </p:cNvSpPr>
          <p:nvPr>
            <p:ph type="sldNum" sz="quarter" idx="12"/>
          </p:nvPr>
        </p:nvSpPr>
        <p:spPr/>
        <p:txBody>
          <a:bodyPr/>
          <a:lstStyle/>
          <a:p>
            <a:fld id="{D4F5D4D3-8CA6-4668-A39B-7FD842C6A706}" type="slidenum">
              <a:rPr lang="en-IN" smtClean="0"/>
              <a:t>‹#›</a:t>
            </a:fld>
            <a:endParaRPr lang="en-IN"/>
          </a:p>
        </p:txBody>
      </p:sp>
    </p:spTree>
    <p:extLst>
      <p:ext uri="{BB962C8B-B14F-4D97-AF65-F5344CB8AC3E}">
        <p14:creationId xmlns:p14="http://schemas.microsoft.com/office/powerpoint/2010/main" val="801699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687E6-1AFF-4978-A559-93E38818F0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8F25B62-D956-4EA9-B908-C7B413D783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276F013-D572-4880-9749-33659982A2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5D5D2F-C7E3-462C-9739-5E277BF2919A}"/>
              </a:ext>
            </a:extLst>
          </p:cNvPr>
          <p:cNvSpPr>
            <a:spLocks noGrp="1"/>
          </p:cNvSpPr>
          <p:nvPr>
            <p:ph type="dt" sz="half" idx="10"/>
          </p:nvPr>
        </p:nvSpPr>
        <p:spPr/>
        <p:txBody>
          <a:bodyPr/>
          <a:lstStyle/>
          <a:p>
            <a:fld id="{8D8DF49B-9738-4C0C-B52E-674B91972BD8}" type="datetimeFigureOut">
              <a:rPr lang="en-IN" smtClean="0"/>
              <a:t>16-10-2023</a:t>
            </a:fld>
            <a:endParaRPr lang="en-IN"/>
          </a:p>
        </p:txBody>
      </p:sp>
      <p:sp>
        <p:nvSpPr>
          <p:cNvPr id="6" name="Footer Placeholder 5">
            <a:extLst>
              <a:ext uri="{FF2B5EF4-FFF2-40B4-BE49-F238E27FC236}">
                <a16:creationId xmlns:a16="http://schemas.microsoft.com/office/drawing/2014/main" id="{211F88B8-A7BC-4005-AF7D-96C061B8661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189444-F85E-4F10-9854-059DCBA37E6F}"/>
              </a:ext>
            </a:extLst>
          </p:cNvPr>
          <p:cNvSpPr>
            <a:spLocks noGrp="1"/>
          </p:cNvSpPr>
          <p:nvPr>
            <p:ph type="sldNum" sz="quarter" idx="12"/>
          </p:nvPr>
        </p:nvSpPr>
        <p:spPr/>
        <p:txBody>
          <a:bodyPr/>
          <a:lstStyle/>
          <a:p>
            <a:fld id="{D4F5D4D3-8CA6-4668-A39B-7FD842C6A706}" type="slidenum">
              <a:rPr lang="en-IN" smtClean="0"/>
              <a:t>‹#›</a:t>
            </a:fld>
            <a:endParaRPr lang="en-IN"/>
          </a:p>
        </p:txBody>
      </p:sp>
    </p:spTree>
    <p:extLst>
      <p:ext uri="{BB962C8B-B14F-4D97-AF65-F5344CB8AC3E}">
        <p14:creationId xmlns:p14="http://schemas.microsoft.com/office/powerpoint/2010/main" val="21421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3C6C8-57C8-4505-AA10-C30DC21F9E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2828AB7-C6B4-450A-96A9-4A8BD33733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F0C86CE-C9D6-47CC-815A-2DB7CA901B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EFFD9E-D9EC-4135-B33D-254C19D213C6}"/>
              </a:ext>
            </a:extLst>
          </p:cNvPr>
          <p:cNvSpPr>
            <a:spLocks noGrp="1"/>
          </p:cNvSpPr>
          <p:nvPr>
            <p:ph type="dt" sz="half" idx="10"/>
          </p:nvPr>
        </p:nvSpPr>
        <p:spPr/>
        <p:txBody>
          <a:bodyPr/>
          <a:lstStyle/>
          <a:p>
            <a:fld id="{8D8DF49B-9738-4C0C-B52E-674B91972BD8}" type="datetimeFigureOut">
              <a:rPr lang="en-IN" smtClean="0"/>
              <a:t>16-10-2023</a:t>
            </a:fld>
            <a:endParaRPr lang="en-IN"/>
          </a:p>
        </p:txBody>
      </p:sp>
      <p:sp>
        <p:nvSpPr>
          <p:cNvPr id="6" name="Footer Placeholder 5">
            <a:extLst>
              <a:ext uri="{FF2B5EF4-FFF2-40B4-BE49-F238E27FC236}">
                <a16:creationId xmlns:a16="http://schemas.microsoft.com/office/drawing/2014/main" id="{803135B6-F43C-44FE-94CD-9BA06344295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0514ACB-FDFD-4FA8-923D-9B12D4CB4187}"/>
              </a:ext>
            </a:extLst>
          </p:cNvPr>
          <p:cNvSpPr>
            <a:spLocks noGrp="1"/>
          </p:cNvSpPr>
          <p:nvPr>
            <p:ph type="sldNum" sz="quarter" idx="12"/>
          </p:nvPr>
        </p:nvSpPr>
        <p:spPr/>
        <p:txBody>
          <a:bodyPr/>
          <a:lstStyle/>
          <a:p>
            <a:fld id="{D4F5D4D3-8CA6-4668-A39B-7FD842C6A706}" type="slidenum">
              <a:rPr lang="en-IN" smtClean="0"/>
              <a:t>‹#›</a:t>
            </a:fld>
            <a:endParaRPr lang="en-IN"/>
          </a:p>
        </p:txBody>
      </p:sp>
    </p:spTree>
    <p:extLst>
      <p:ext uri="{BB962C8B-B14F-4D97-AF65-F5344CB8AC3E}">
        <p14:creationId xmlns:p14="http://schemas.microsoft.com/office/powerpoint/2010/main" val="3840931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48DD3A-72F7-4408-A16F-418428CD1A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4B54E60-319F-464E-84D7-432EA10F10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3BEB77-BA70-4F5B-BEBA-2FA3D432CC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8DF49B-9738-4C0C-B52E-674B91972BD8}" type="datetimeFigureOut">
              <a:rPr lang="en-IN" smtClean="0"/>
              <a:t>16-10-2023</a:t>
            </a:fld>
            <a:endParaRPr lang="en-IN"/>
          </a:p>
        </p:txBody>
      </p:sp>
      <p:sp>
        <p:nvSpPr>
          <p:cNvPr id="5" name="Footer Placeholder 4">
            <a:extLst>
              <a:ext uri="{FF2B5EF4-FFF2-40B4-BE49-F238E27FC236}">
                <a16:creationId xmlns:a16="http://schemas.microsoft.com/office/drawing/2014/main" id="{DA800DB4-EC3D-4E7B-B8F2-9ADB0EFA2B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7830D47-4391-45E3-8615-40B3F53A5E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F5D4D3-8CA6-4668-A39B-7FD842C6A706}" type="slidenum">
              <a:rPr lang="en-IN" smtClean="0"/>
              <a:t>‹#›</a:t>
            </a:fld>
            <a:endParaRPr lang="en-IN"/>
          </a:p>
        </p:txBody>
      </p:sp>
    </p:spTree>
    <p:extLst>
      <p:ext uri="{BB962C8B-B14F-4D97-AF65-F5344CB8AC3E}">
        <p14:creationId xmlns:p14="http://schemas.microsoft.com/office/powerpoint/2010/main" val="30931724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1AB404A-7D9E-4B4A-B2C3-12AEC92EF7A4}"/>
              </a:ext>
            </a:extLst>
          </p:cNvPr>
          <p:cNvSpPr>
            <a:spLocks noGrp="1"/>
          </p:cNvSpPr>
          <p:nvPr>
            <p:ph type="subTitle" idx="1"/>
          </p:nvPr>
        </p:nvSpPr>
        <p:spPr>
          <a:xfrm>
            <a:off x="933254" y="633046"/>
            <a:ext cx="10312923" cy="5683348"/>
          </a:xfrm>
        </p:spPr>
        <p:txBody>
          <a:bodyPr>
            <a:normAutofit fontScale="92500" lnSpcReduction="10000"/>
          </a:bodyPr>
          <a:lstStyle/>
          <a:p>
            <a:r>
              <a:rPr lang="en-IN" sz="2200" b="1" dirty="0">
                <a:solidFill>
                  <a:schemeClr val="accent1">
                    <a:lumMod val="75000"/>
                  </a:schemeClr>
                </a:solidFill>
                <a:latin typeface="Times New Roman" panose="02020603050405020304" pitchFamily="18" charset="0"/>
                <a:cs typeface="Times New Roman" panose="02020603050405020304" pitchFamily="18" charset="0"/>
              </a:rPr>
              <a:t>CASE STUDY: TERRO’S REAL ESTATE AGENCY</a:t>
            </a:r>
          </a:p>
          <a:p>
            <a:r>
              <a:rPr lang="en-IN" sz="2200" dirty="0">
                <a:solidFill>
                  <a:schemeClr val="accent1">
                    <a:lumMod val="75000"/>
                  </a:schemeClr>
                </a:solidFill>
                <a:latin typeface="Times New Roman" panose="02020603050405020304" pitchFamily="18" charset="0"/>
                <a:cs typeface="Times New Roman" panose="02020603050405020304" pitchFamily="18" charset="0"/>
              </a:rPr>
              <a:t>STAR FORMAT</a:t>
            </a:r>
          </a:p>
          <a:p>
            <a:pPr algn="just"/>
            <a:r>
              <a:rPr lang="en-IN" sz="2200" b="1" dirty="0">
                <a:solidFill>
                  <a:schemeClr val="accent1">
                    <a:lumMod val="75000"/>
                  </a:schemeClr>
                </a:solidFill>
                <a:latin typeface="Times New Roman" panose="02020603050405020304" pitchFamily="18" charset="0"/>
                <a:cs typeface="Times New Roman" panose="02020603050405020304" pitchFamily="18" charset="0"/>
              </a:rPr>
              <a:t>BUSINESS SITUATION:</a:t>
            </a:r>
          </a:p>
          <a:p>
            <a:pPr algn="just">
              <a:lnSpc>
                <a:spcPct val="150000"/>
              </a:lnSpc>
            </a:pPr>
            <a:r>
              <a:rPr lang="en-US" sz="2200" dirty="0">
                <a:latin typeface="Times New Roman" panose="02020603050405020304" pitchFamily="18" charset="0"/>
                <a:cs typeface="Times New Roman" panose="02020603050405020304" pitchFamily="18" charset="0"/>
              </a:rPr>
              <a:t>I have been hired by a </a:t>
            </a:r>
            <a:r>
              <a:rPr lang="en-US" sz="2200" b="1" dirty="0" err="1">
                <a:latin typeface="Times New Roman" panose="02020603050405020304" pitchFamily="18" charset="0"/>
                <a:cs typeface="Times New Roman" panose="02020603050405020304" pitchFamily="18" charset="0"/>
              </a:rPr>
              <a:t>Terro’s</a:t>
            </a:r>
            <a:r>
              <a:rPr lang="en-US" sz="2200" b="1" dirty="0">
                <a:latin typeface="Times New Roman" panose="02020603050405020304" pitchFamily="18" charset="0"/>
                <a:cs typeface="Times New Roman" panose="02020603050405020304" pitchFamily="18" charset="0"/>
              </a:rPr>
              <a:t> Real Estate Agency </a:t>
            </a:r>
            <a:r>
              <a:rPr lang="en-US" sz="2200" dirty="0">
                <a:latin typeface="Times New Roman" panose="02020603050405020304" pitchFamily="18" charset="0"/>
                <a:cs typeface="Times New Roman" panose="02020603050405020304" pitchFamily="18" charset="0"/>
              </a:rPr>
              <a:t>in the capacity of an Auditor</a:t>
            </a:r>
            <a:r>
              <a:rPr lang="en-IN" sz="2200" dirty="0">
                <a:solidFill>
                  <a:schemeClr val="accent1">
                    <a:lumMod val="75000"/>
                  </a:schemeClr>
                </a:solidFill>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 One of the jobs that the auditors of this agency do is to map all the relevant features for the properties along with the information related to the geography around it. </a:t>
            </a:r>
            <a:r>
              <a:rPr lang="en-IN" sz="2200" dirty="0">
                <a:effectLst/>
                <a:latin typeface="Times New Roman" panose="02020603050405020304" pitchFamily="18" charset="0"/>
                <a:ea typeface="Calibri" panose="020F0502020204030204" pitchFamily="34" charset="0"/>
              </a:rPr>
              <a:t>I, as a consultant is supported to help t</a:t>
            </a:r>
            <a:r>
              <a:rPr lang="en-US" sz="2200" dirty="0">
                <a:latin typeface="Times New Roman" panose="02020603050405020304" pitchFamily="18" charset="0"/>
                <a:cs typeface="Times New Roman" panose="02020603050405020304" pitchFamily="18" charset="0"/>
              </a:rPr>
              <a:t>he agency to understand and predict the relevance of the parameters like </a:t>
            </a:r>
            <a:r>
              <a:rPr lang="en-IN" sz="2200" dirty="0">
                <a:latin typeface="Times New Roman" panose="02020603050405020304" pitchFamily="18" charset="0"/>
                <a:cs typeface="Times New Roman" panose="02020603050405020304" pitchFamily="18" charset="0"/>
              </a:rPr>
              <a:t>pollution, square feet area, and neighbourhood which</a:t>
            </a:r>
            <a:r>
              <a:rPr lang="en-US" sz="2200" dirty="0">
                <a:latin typeface="Times New Roman" panose="02020603050405020304" pitchFamily="18" charset="0"/>
                <a:cs typeface="Times New Roman" panose="02020603050405020304" pitchFamily="18" charset="0"/>
              </a:rPr>
              <a:t> they collect in relation to the value(price) of the house in the Boston Area..</a:t>
            </a:r>
            <a:endParaRPr lang="en-IN" sz="2200" dirty="0">
              <a:solidFill>
                <a:schemeClr val="accent1">
                  <a:lumMod val="75000"/>
                </a:schemeClr>
              </a:solidFill>
              <a:latin typeface="Times New Roman" panose="02020603050405020304" pitchFamily="18" charset="0"/>
              <a:cs typeface="Times New Roman" panose="02020603050405020304" pitchFamily="18" charset="0"/>
            </a:endParaRPr>
          </a:p>
          <a:p>
            <a:pPr algn="just"/>
            <a:r>
              <a:rPr lang="en-IN" sz="2200" b="1" dirty="0">
                <a:solidFill>
                  <a:schemeClr val="accent1">
                    <a:lumMod val="75000"/>
                  </a:schemeClr>
                </a:solidFill>
                <a:latin typeface="Times New Roman" panose="02020603050405020304" pitchFamily="18" charset="0"/>
                <a:cs typeface="Times New Roman" panose="02020603050405020304" pitchFamily="18" charset="0"/>
              </a:rPr>
              <a:t>Task</a:t>
            </a:r>
            <a:r>
              <a:rPr lang="en-IN" sz="2200" dirty="0">
                <a:solidFill>
                  <a:schemeClr val="accent1">
                    <a:lumMod val="75000"/>
                  </a:schemeClr>
                </a:solidFill>
                <a:latin typeface="Times New Roman" panose="02020603050405020304" pitchFamily="18" charset="0"/>
                <a:cs typeface="Times New Roman" panose="02020603050405020304" pitchFamily="18" charset="0"/>
              </a:rPr>
              <a:t>:</a:t>
            </a:r>
          </a:p>
          <a:p>
            <a:pPr algn="just"/>
            <a:r>
              <a:rPr lang="en-IN" sz="2200" dirty="0">
                <a:latin typeface="Times New Roman" panose="02020603050405020304" pitchFamily="18" charset="0"/>
                <a:cs typeface="Times New Roman" panose="02020603050405020304" pitchFamily="18" charset="0"/>
              </a:rPr>
              <a:t>Understanding key characteristics and attributes of properties and its neighbourhood so that we can predict the value(price) of a property in Boston Area.</a:t>
            </a:r>
          </a:p>
          <a:p>
            <a:pPr algn="just"/>
            <a:r>
              <a:rPr lang="en-IN" sz="2200" b="1" dirty="0">
                <a:solidFill>
                  <a:schemeClr val="accent1">
                    <a:lumMod val="75000"/>
                  </a:schemeClr>
                </a:solidFill>
                <a:latin typeface="Times New Roman" panose="02020603050405020304" pitchFamily="18" charset="0"/>
                <a:cs typeface="Times New Roman" panose="02020603050405020304" pitchFamily="18" charset="0"/>
              </a:rPr>
              <a:t>Action:</a:t>
            </a:r>
          </a:p>
          <a:p>
            <a:pPr algn="just"/>
            <a:r>
              <a:rPr lang="en-IN" sz="2200" dirty="0">
                <a:effectLst/>
                <a:latin typeface="Times New Roman" panose="02020603050405020304" pitchFamily="18" charset="0"/>
                <a:ea typeface="Calibri" panose="020F0502020204030204" pitchFamily="34" charset="0"/>
                <a:cs typeface="Times New Roman" panose="02020603050405020304" pitchFamily="18" charset="0"/>
              </a:rPr>
              <a:t>we have attributes </a:t>
            </a:r>
            <a:r>
              <a:rPr lang="en-IN" sz="2200" dirty="0">
                <a:latin typeface="Times New Roman" panose="02020603050405020304" pitchFamily="18" charset="0"/>
                <a:cs typeface="Times New Roman" panose="02020603050405020304" pitchFamily="18" charset="0"/>
              </a:rPr>
              <a:t>about real estate like </a:t>
            </a:r>
            <a:r>
              <a:rPr lang="en-US" sz="2200" dirty="0">
                <a:solidFill>
                  <a:srgbClr val="000000"/>
                </a:solidFill>
                <a:latin typeface="Times New Roman" panose="02020603050405020304" pitchFamily="18" charset="0"/>
                <a:cs typeface="Times New Roman" panose="02020603050405020304" pitchFamily="18" charset="0"/>
              </a:rPr>
              <a:t>Crime rate</a:t>
            </a:r>
            <a:r>
              <a:rPr lang="en-US" sz="2200" b="0" i="0" u="none" strike="noStrike" dirty="0">
                <a:solidFill>
                  <a:srgbClr val="000000"/>
                </a:solidFill>
                <a:effectLst/>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 </a:t>
            </a:r>
            <a:r>
              <a:rPr lang="en-US" sz="2200" dirty="0">
                <a:solidFill>
                  <a:srgbClr val="000000"/>
                </a:solidFill>
                <a:latin typeface="Times New Roman" panose="02020603050405020304" pitchFamily="18" charset="0"/>
                <a:cs typeface="Times New Roman" panose="02020603050405020304" pitchFamily="18" charset="0"/>
              </a:rPr>
              <a:t>Age of the house,</a:t>
            </a:r>
            <a:r>
              <a:rPr lang="en-US" sz="2200" dirty="0">
                <a:latin typeface="Times New Roman" panose="02020603050405020304" pitchFamily="18" charset="0"/>
                <a:cs typeface="Times New Roman" panose="02020603050405020304" pitchFamily="18" charset="0"/>
              </a:rPr>
              <a:t> </a:t>
            </a:r>
            <a:r>
              <a:rPr lang="en-US" sz="2200" dirty="0">
                <a:solidFill>
                  <a:srgbClr val="000000"/>
                </a:solidFill>
                <a:latin typeface="Times New Roman" panose="02020603050405020304" pitchFamily="18" charset="0"/>
                <a:cs typeface="Times New Roman" panose="02020603050405020304" pitchFamily="18" charset="0"/>
              </a:rPr>
              <a:t>Distance, Tax,</a:t>
            </a:r>
            <a:r>
              <a:rPr lang="en-US" sz="2200" dirty="0">
                <a:latin typeface="Times New Roman" panose="02020603050405020304" pitchFamily="18" charset="0"/>
                <a:cs typeface="Times New Roman" panose="02020603050405020304" pitchFamily="18" charset="0"/>
              </a:rPr>
              <a:t> A</a:t>
            </a:r>
            <a:r>
              <a:rPr lang="en-US" sz="2200" dirty="0">
                <a:solidFill>
                  <a:srgbClr val="000000"/>
                </a:solidFill>
                <a:latin typeface="Times New Roman" panose="02020603050405020304" pitchFamily="18" charset="0"/>
                <a:cs typeface="Times New Roman" panose="02020603050405020304" pitchFamily="18" charset="0"/>
              </a:rPr>
              <a:t>verage room, Average price of the house etc.,</a:t>
            </a:r>
            <a:r>
              <a:rPr lang="en-US" sz="2200" dirty="0">
                <a:latin typeface="Times New Roman" panose="02020603050405020304" pitchFamily="18" charset="0"/>
                <a:cs typeface="Times New Roman" panose="02020603050405020304" pitchFamily="18" charset="0"/>
              </a:rPr>
              <a:t> </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404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A453A9-949E-4D9B-96E0-DDB7FB520FA9}"/>
              </a:ext>
            </a:extLst>
          </p:cNvPr>
          <p:cNvSpPr>
            <a:spLocks noGrp="1"/>
          </p:cNvSpPr>
          <p:nvPr>
            <p:ph idx="1"/>
          </p:nvPr>
        </p:nvSpPr>
        <p:spPr>
          <a:xfrm>
            <a:off x="838985" y="478302"/>
            <a:ext cx="10473179" cy="5950778"/>
          </a:xfrm>
        </p:spPr>
        <p:txBody>
          <a:bodyPr>
            <a:normAutofit/>
          </a:bodyPr>
          <a:lstStyle/>
          <a:p>
            <a:pPr marL="0" indent="0">
              <a:buNone/>
            </a:pPr>
            <a:r>
              <a:rPr lang="en-US" b="1" dirty="0">
                <a:solidFill>
                  <a:schemeClr val="accent1">
                    <a:lumMod val="75000"/>
                  </a:schemeClr>
                </a:solidFill>
                <a:latin typeface="Times New Roman" panose="02020603050405020304" pitchFamily="18" charset="0"/>
                <a:cs typeface="Times New Roman" panose="02020603050405020304" pitchFamily="18" charset="0"/>
              </a:rPr>
              <a:t>Data Analysis:</a:t>
            </a:r>
          </a:p>
          <a:p>
            <a:pPr algn="just">
              <a:lnSpc>
                <a:spcPct val="115000"/>
              </a:lnSpc>
              <a:spcAft>
                <a:spcPts val="0"/>
              </a:spcAft>
            </a:pPr>
            <a:r>
              <a:rPr lang="en-IN" sz="2000" dirty="0">
                <a:latin typeface="Times New Roman" panose="02020603050405020304" pitchFamily="18" charset="0"/>
                <a:cs typeface="Times New Roman" panose="02020603050405020304" pitchFamily="18" charset="0"/>
              </a:rPr>
              <a:t>The range of values is between 5 to 50. </a:t>
            </a:r>
          </a:p>
          <a:p>
            <a:pPr algn="just"/>
            <a:r>
              <a:rPr lang="en-IN" sz="2000" dirty="0">
                <a:latin typeface="Times New Roman" panose="02020603050405020304" pitchFamily="18" charset="0"/>
                <a:cs typeface="Times New Roman" panose="02020603050405020304" pitchFamily="18" charset="0"/>
              </a:rPr>
              <a:t>The histogram shows that the variable, Average price Is positively skewed distribution as there is a tail towards the right,  we can see that the average price is more in between 21- 25.</a:t>
            </a:r>
          </a:p>
          <a:p>
            <a:pPr algn="just">
              <a:lnSpc>
                <a:spcPct val="115000"/>
              </a:lnSpc>
            </a:pPr>
            <a:r>
              <a:rPr lang="en-IN" sz="2000" dirty="0">
                <a:latin typeface="Times New Roman" panose="02020603050405020304" pitchFamily="18" charset="0"/>
                <a:cs typeface="Times New Roman" panose="02020603050405020304" pitchFamily="18" charset="0"/>
              </a:rPr>
              <a:t>The average value of owner-occupied houses (AVG_Price) in the data set is 22.53 (‘000 USD), and the median value is 21.20. </a:t>
            </a:r>
          </a:p>
          <a:p>
            <a:pPr algn="just">
              <a:lnSpc>
                <a:spcPct val="115000"/>
              </a:lnSpc>
              <a:spcAft>
                <a:spcPts val="0"/>
              </a:spcAft>
            </a:pPr>
            <a:r>
              <a:rPr lang="en-IN" sz="2000" dirty="0">
                <a:latin typeface="Times New Roman" panose="02020603050405020304" pitchFamily="18" charset="0"/>
                <a:cs typeface="Times New Roman" panose="02020603050405020304" pitchFamily="18" charset="0"/>
              </a:rPr>
              <a:t>The age and Ptratio have negative skewness and the remaining variable has positive skewness. Which means there are outliers in this data variable.</a:t>
            </a:r>
          </a:p>
          <a:p>
            <a:pPr algn="just">
              <a:lnSpc>
                <a:spcPct val="115000"/>
              </a:lnSpc>
              <a:spcAft>
                <a:spcPts val="0"/>
              </a:spcAft>
            </a:pPr>
            <a:r>
              <a:rPr lang="en-IN" sz="2000" dirty="0">
                <a:latin typeface="Times New Roman" panose="02020603050405020304" pitchFamily="18" charset="0"/>
                <a:cs typeface="Times New Roman" panose="02020603050405020304" pitchFamily="18" charset="0"/>
              </a:rPr>
              <a:t>The most frequent value of Average rooms is 5.7.</a:t>
            </a:r>
          </a:p>
          <a:p>
            <a:pPr algn="just">
              <a:lnSpc>
                <a:spcPct val="115000"/>
              </a:lnSpc>
            </a:pPr>
            <a:r>
              <a:rPr lang="en-IN" sz="2000" dirty="0">
                <a:latin typeface="Times New Roman" panose="02020603050405020304" pitchFamily="18" charset="0"/>
                <a:cs typeface="Times New Roman" panose="02020603050405020304" pitchFamily="18" charset="0"/>
              </a:rPr>
              <a:t>The Mean of Average Rooms is 6.28 and the median is 6.2 suggesting that this variable could be normally distributed.</a:t>
            </a:r>
          </a:p>
          <a:p>
            <a:pPr algn="just">
              <a:lnSpc>
                <a:spcPct val="115000"/>
              </a:lnSpc>
              <a:spcAft>
                <a:spcPts val="0"/>
              </a:spcAft>
            </a:pPr>
            <a:r>
              <a:rPr lang="en-IN" sz="2000" dirty="0">
                <a:latin typeface="Times New Roman" panose="02020603050405020304" pitchFamily="18" charset="0"/>
                <a:cs typeface="Times New Roman" panose="02020603050405020304" pitchFamily="18" charset="0"/>
              </a:rPr>
              <a:t>Average room, LSTAT, and Average  price are leptokurtic, remaining variables are platykurtic.</a:t>
            </a:r>
          </a:p>
        </p:txBody>
      </p:sp>
    </p:spTree>
    <p:extLst>
      <p:ext uri="{BB962C8B-B14F-4D97-AF65-F5344CB8AC3E}">
        <p14:creationId xmlns:p14="http://schemas.microsoft.com/office/powerpoint/2010/main" val="1951662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78B663-98C3-4177-9D5F-A90217D1E04A}"/>
              </a:ext>
            </a:extLst>
          </p:cNvPr>
          <p:cNvSpPr>
            <a:spLocks noGrp="1"/>
          </p:cNvSpPr>
          <p:nvPr>
            <p:ph idx="1"/>
          </p:nvPr>
        </p:nvSpPr>
        <p:spPr>
          <a:xfrm>
            <a:off x="904972" y="801277"/>
            <a:ext cx="10322351" cy="5891753"/>
          </a:xfrm>
        </p:spPr>
        <p:txBody>
          <a:bodyPr>
            <a:normAutofit/>
          </a:bodyPr>
          <a:lstStyle/>
          <a:p>
            <a:pPr algn="just"/>
            <a:r>
              <a:rPr lang="en-IN" sz="2000" dirty="0">
                <a:latin typeface="Times New Roman" panose="02020603050405020304" pitchFamily="18" charset="0"/>
                <a:cs typeface="Times New Roman" panose="02020603050405020304" pitchFamily="18" charset="0"/>
              </a:rPr>
              <a:t>The top 3 positively correlated pairs are age and nox, indus and nox, distance and tax.</a:t>
            </a:r>
          </a:p>
          <a:p>
            <a:pPr algn="just"/>
            <a:r>
              <a:rPr lang="en-IN" sz="2000" dirty="0">
                <a:latin typeface="Times New Roman" panose="02020603050405020304" pitchFamily="18" charset="0"/>
                <a:cs typeface="Times New Roman" panose="02020603050405020304" pitchFamily="18" charset="0"/>
              </a:rPr>
              <a:t>The top three positive covariances between the variables are Age and Tax, Indus and Tax, and Distance and Tax.</a:t>
            </a:r>
          </a:p>
          <a:p>
            <a:pPr algn="just"/>
            <a:r>
              <a:rPr lang="en-IN" sz="2000" dirty="0">
                <a:latin typeface="Times New Roman" panose="02020603050405020304" pitchFamily="18" charset="0"/>
                <a:cs typeface="Times New Roman" panose="02020603050405020304" pitchFamily="18" charset="0"/>
              </a:rPr>
              <a:t>The top 3 negatively correlated pairs are ptratio and average price, average room and LSTAT, and LSTAT and average price.</a:t>
            </a:r>
          </a:p>
          <a:p>
            <a:pPr algn="just"/>
            <a:r>
              <a:rPr lang="en-IN" sz="2000" dirty="0">
                <a:latin typeface="Times New Roman" panose="02020603050405020304" pitchFamily="18" charset="0"/>
                <a:cs typeface="Times New Roman" panose="02020603050405020304" pitchFamily="18" charset="0"/>
              </a:rPr>
              <a:t>The LSTAT variable is important for building the model.</a:t>
            </a:r>
          </a:p>
          <a:p>
            <a:pPr algn="just"/>
            <a:r>
              <a:rPr lang="en-IN" sz="2000" dirty="0">
                <a:latin typeface="Times New Roman" panose="02020603050405020304" pitchFamily="18" charset="0"/>
                <a:cs typeface="Times New Roman" panose="02020603050405020304" pitchFamily="18" charset="0"/>
              </a:rPr>
              <a:t>The regression model equation for average price and LSTAT is as follows:</a:t>
            </a:r>
          </a:p>
          <a:p>
            <a:pPr marL="0" indent="0" algn="just">
              <a:buNone/>
            </a:pPr>
            <a:r>
              <a:rPr lang="en-IN" sz="2000" dirty="0">
                <a:latin typeface="Times New Roman" panose="02020603050405020304" pitchFamily="18" charset="0"/>
                <a:cs typeface="Times New Roman" panose="02020603050405020304" pitchFamily="18" charset="0"/>
              </a:rPr>
              <a:t>	Average price=34.55384088-0.95*(LSTAT)</a:t>
            </a:r>
          </a:p>
          <a:p>
            <a:pPr marL="0" indent="0" algn="just">
              <a:buNone/>
            </a:pPr>
            <a:r>
              <a:rPr lang="en-IN" sz="2000" dirty="0">
                <a:latin typeface="Times New Roman" panose="02020603050405020304" pitchFamily="18" charset="0"/>
                <a:cs typeface="Times New Roman" panose="02020603050405020304" pitchFamily="18" charset="0"/>
              </a:rPr>
              <a:t>	-The max value in Residuals is 24.5</a:t>
            </a:r>
          </a:p>
          <a:p>
            <a:pPr marL="0" indent="0" algn="just">
              <a:buNone/>
            </a:pPr>
            <a:r>
              <a:rPr lang="en-IN" sz="2000" dirty="0">
                <a:latin typeface="Times New Roman" panose="02020603050405020304" pitchFamily="18" charset="0"/>
                <a:cs typeface="Times New Roman" panose="02020603050405020304" pitchFamily="18" charset="0"/>
              </a:rPr>
              <a:t>	-The min value is -15.17</a:t>
            </a:r>
          </a:p>
          <a:p>
            <a:pPr marL="0" indent="0" algn="just">
              <a:buNone/>
            </a:pPr>
            <a:r>
              <a:rPr lang="en-IN" sz="2000" dirty="0">
                <a:latin typeface="Times New Roman" panose="02020603050405020304" pitchFamily="18" charset="0"/>
                <a:cs typeface="Times New Roman" panose="02020603050405020304" pitchFamily="18" charset="0"/>
              </a:rPr>
              <a:t>	-The range varies in residuals is max- min=39.67</a:t>
            </a:r>
          </a:p>
          <a:p>
            <a:pPr marL="0" indent="0" algn="just">
              <a:buNone/>
            </a:pPr>
            <a:r>
              <a:rPr lang="en-IN" sz="2000" dirty="0">
                <a:latin typeface="Times New Roman" panose="02020603050405020304" pitchFamily="18" charset="0"/>
                <a:cs typeface="Times New Roman" panose="02020603050405020304" pitchFamily="18" charset="0"/>
              </a:rPr>
              <a:t>	-There is more variation in the given model because the residual variation is more.</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0454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3B7B03-B24B-4D56-A8EF-1B26FFEDE756}"/>
              </a:ext>
            </a:extLst>
          </p:cNvPr>
          <p:cNvSpPr>
            <a:spLocks noGrp="1"/>
          </p:cNvSpPr>
          <p:nvPr>
            <p:ph idx="1"/>
          </p:nvPr>
        </p:nvSpPr>
        <p:spPr>
          <a:xfrm>
            <a:off x="914400" y="678730"/>
            <a:ext cx="10256364" cy="5498233"/>
          </a:xfrm>
        </p:spPr>
        <p:txBody>
          <a:bodyPr>
            <a:normAutofit/>
          </a:bodyPr>
          <a:lstStyle/>
          <a:p>
            <a:pPr algn="just"/>
            <a:r>
              <a:rPr lang="en-IN" sz="2000" dirty="0">
                <a:latin typeface="Times New Roman" panose="02020603050405020304" pitchFamily="18" charset="0"/>
                <a:cs typeface="Times New Roman" panose="02020603050405020304" pitchFamily="18" charset="0"/>
              </a:rPr>
              <a:t>The regression equation for average price versus Average room and LSTAT is as follows:</a:t>
            </a:r>
          </a:p>
          <a:p>
            <a:pPr marL="0" indent="0" algn="just">
              <a:buNone/>
            </a:pPr>
            <a:r>
              <a:rPr lang="en-IN" sz="2000" dirty="0">
                <a:latin typeface="Times New Roman" panose="02020603050405020304" pitchFamily="18" charset="0"/>
                <a:cs typeface="Times New Roman" panose="02020603050405020304" pitchFamily="18" charset="0"/>
              </a:rPr>
              <a:t>	Average_Price=-1.358+5.095*(Average room)-0.643*(LSTAT)</a:t>
            </a:r>
          </a:p>
          <a:p>
            <a:pPr marL="0" indent="0" algn="just">
              <a:buNone/>
            </a:pPr>
            <a:r>
              <a:rPr lang="en-IN" sz="2000" dirty="0">
                <a:latin typeface="Times New Roman" panose="02020603050405020304" pitchFamily="18" charset="0"/>
                <a:cs typeface="Times New Roman" panose="02020603050405020304" pitchFamily="18" charset="0"/>
              </a:rPr>
              <a:t>	For the data given Avg_room=7, LSTAT=20</a:t>
            </a:r>
          </a:p>
          <a:p>
            <a:pPr marL="0" indent="0" algn="just">
              <a:buNone/>
            </a:pPr>
            <a:r>
              <a:rPr lang="en-IN" sz="2000" dirty="0">
                <a:latin typeface="Times New Roman" panose="02020603050405020304" pitchFamily="18" charset="0"/>
                <a:cs typeface="Times New Roman" panose="02020603050405020304" pitchFamily="18" charset="0"/>
              </a:rPr>
              <a:t>	the Average_Price=21.45808</a:t>
            </a:r>
          </a:p>
          <a:p>
            <a:pPr marL="0" indent="0" algn="just">
              <a:buNone/>
            </a:pPr>
            <a:r>
              <a:rPr lang="en-IN" sz="2000" dirty="0">
                <a:latin typeface="Times New Roman" panose="02020603050405020304" pitchFamily="18" charset="0"/>
                <a:cs typeface="Times New Roman" panose="02020603050405020304" pitchFamily="18" charset="0"/>
              </a:rPr>
              <a:t>	The company is quoting for 30000 USD for the same.</a:t>
            </a:r>
          </a:p>
          <a:p>
            <a:pPr marL="0" indent="0" algn="just">
              <a:buNone/>
            </a:pPr>
            <a:r>
              <a:rPr lang="en-IN" sz="2000" dirty="0">
                <a:latin typeface="Times New Roman" panose="02020603050405020304" pitchFamily="18" charset="0"/>
                <a:cs typeface="Times New Roman" panose="02020603050405020304" pitchFamily="18" charset="0"/>
              </a:rPr>
              <a:t>	This shows that the company is overcharging</a:t>
            </a:r>
          </a:p>
          <a:p>
            <a:pPr algn="just"/>
            <a:r>
              <a:rPr lang="en-IN" sz="2000" dirty="0">
                <a:latin typeface="Times New Roman" panose="02020603050405020304" pitchFamily="18" charset="0"/>
                <a:cs typeface="Times New Roman" panose="02020603050405020304" pitchFamily="18" charset="0"/>
              </a:rPr>
              <a:t> The value of R square and Adjusted R square increases after adding the average room.</a:t>
            </a:r>
          </a:p>
          <a:p>
            <a:pPr algn="just"/>
            <a:r>
              <a:rPr lang="en-IN" sz="2000" dirty="0">
                <a:latin typeface="Times New Roman" panose="02020603050405020304" pitchFamily="18" charset="0"/>
                <a:cs typeface="Times New Roman" panose="02020603050405020304" pitchFamily="18" charset="0"/>
              </a:rPr>
              <a:t>Compare to the previous model, the performance increases after adding all variables based on R square and adjusted R square.</a:t>
            </a:r>
          </a:p>
          <a:p>
            <a:pPr algn="just"/>
            <a:r>
              <a:rPr lang="en-IN" sz="2000" dirty="0">
                <a:latin typeface="Times New Roman" panose="02020603050405020304" pitchFamily="18" charset="0"/>
                <a:cs typeface="Times New Roman" panose="02020603050405020304" pitchFamily="18" charset="0"/>
              </a:rPr>
              <a:t>Adjusted R square when we took 2 variables it is 0.637. and now it is 0.688</a:t>
            </a:r>
          </a:p>
          <a:p>
            <a:pPr algn="just"/>
            <a:r>
              <a:rPr lang="en-IN" sz="2000" dirty="0">
                <a:latin typeface="Times New Roman" panose="02020603050405020304" pitchFamily="18" charset="0"/>
                <a:cs typeface="Times New Roman" panose="02020603050405020304" pitchFamily="18" charset="0"/>
              </a:rPr>
              <a:t>All variables’ P value is less than 0.05 so here all look like important variables for this model.</a:t>
            </a:r>
          </a:p>
          <a:p>
            <a:pPr algn="just"/>
            <a:r>
              <a:rPr lang="en-IN" sz="2000" dirty="0">
                <a:latin typeface="Times New Roman" panose="02020603050405020304" pitchFamily="18" charset="0"/>
                <a:cs typeface="Times New Roman" panose="02020603050405020304" pitchFamily="18" charset="0"/>
              </a:rPr>
              <a:t>Significant variables I picked are Distance, Tax, ptratio, Average room and LSTAT. The adjusted R square value is almost similar if we consider only these 5 variables compared to when we considered all the variables.</a:t>
            </a:r>
          </a:p>
          <a:p>
            <a:endParaRPr lang="en-IN" dirty="0"/>
          </a:p>
        </p:txBody>
      </p:sp>
    </p:spTree>
    <p:extLst>
      <p:ext uri="{BB962C8B-B14F-4D97-AF65-F5344CB8AC3E}">
        <p14:creationId xmlns:p14="http://schemas.microsoft.com/office/powerpoint/2010/main" val="1926839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D58179-DD92-4206-AC4E-0EECC2606C25}"/>
              </a:ext>
            </a:extLst>
          </p:cNvPr>
          <p:cNvSpPr>
            <a:spLocks noGrp="1"/>
          </p:cNvSpPr>
          <p:nvPr>
            <p:ph idx="1"/>
          </p:nvPr>
        </p:nvSpPr>
        <p:spPr>
          <a:xfrm>
            <a:off x="584462" y="480767"/>
            <a:ext cx="9964132" cy="4845377"/>
          </a:xfrm>
        </p:spPr>
        <p:txBody>
          <a:bodyPr>
            <a:normAutofit/>
          </a:bodyPr>
          <a:lstStyle/>
          <a:p>
            <a:pPr algn="just"/>
            <a:r>
              <a:rPr lang="en-IN" sz="2000" dirty="0">
                <a:latin typeface="Times New Roman" panose="02020603050405020304" pitchFamily="18" charset="0"/>
                <a:cs typeface="Times New Roman" panose="02020603050405020304" pitchFamily="18" charset="0"/>
              </a:rPr>
              <a:t>The adjusted R square value is 0.689 in the previous model. The model we considered its R square value is 0.688. Almost similar performance after leaving the unwanted variables.</a:t>
            </a:r>
          </a:p>
          <a:p>
            <a:pPr algn="just"/>
            <a:r>
              <a:rPr lang="en-IN" sz="2000" dirty="0">
                <a:latin typeface="Times New Roman" panose="02020603050405020304" pitchFamily="18" charset="0"/>
                <a:cs typeface="Times New Roman" panose="02020603050405020304" pitchFamily="18" charset="0"/>
              </a:rPr>
              <a:t>The max NOX value in the given data is 0.871.  If we consider max value then the average price value will increase slightly if we consider this variable in our model. Because the model we choose doesn’t include this variable as it is not that much significant in building out the model.</a:t>
            </a:r>
          </a:p>
          <a:p>
            <a:pPr algn="just"/>
            <a:r>
              <a:rPr lang="en-IN" sz="2000" dirty="0">
                <a:latin typeface="Times New Roman" panose="02020603050405020304" pitchFamily="18" charset="0"/>
                <a:cs typeface="Times New Roman" panose="02020603050405020304" pitchFamily="18" charset="0"/>
              </a:rPr>
              <a:t>The regression equation for the model we considered is</a:t>
            </a:r>
          </a:p>
          <a:p>
            <a:pPr marL="0" indent="0">
              <a:lnSpc>
                <a:spcPct val="150000"/>
              </a:lnSpc>
              <a:buNone/>
            </a:pPr>
            <a:r>
              <a:rPr lang="en-IN" sz="2000" dirty="0">
                <a:latin typeface="Times New Roman" panose="02020603050405020304" pitchFamily="18" charset="0"/>
                <a:cs typeface="Times New Roman" panose="02020603050405020304" pitchFamily="18" charset="0"/>
              </a:rPr>
              <a:t>Average_Price=22.52588301+0.206811735*Distance+0.011644432*Tax+0.941134259*Ptratio+4.325996678*Average_room+0.555793401*LSTAT</a:t>
            </a:r>
          </a:p>
          <a:p>
            <a:endParaRPr lang="en-IN" dirty="0"/>
          </a:p>
        </p:txBody>
      </p:sp>
    </p:spTree>
    <p:extLst>
      <p:ext uri="{BB962C8B-B14F-4D97-AF65-F5344CB8AC3E}">
        <p14:creationId xmlns:p14="http://schemas.microsoft.com/office/powerpoint/2010/main" val="12500522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TotalTime>
  <Words>767</Words>
  <Application>Microsoft Office PowerPoint</Application>
  <PresentationFormat>Widescreen</PresentationFormat>
  <Paragraphs>41</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Welcome</dc:creator>
  <cp:lastModifiedBy>pavi reddy</cp:lastModifiedBy>
  <cp:revision>13</cp:revision>
  <dcterms:created xsi:type="dcterms:W3CDTF">2023-05-14T16:46:07Z</dcterms:created>
  <dcterms:modified xsi:type="dcterms:W3CDTF">2023-10-16T15:02:51Z</dcterms:modified>
</cp:coreProperties>
</file>