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7" r:id="rId9"/>
    <p:sldId id="263" r:id="rId10"/>
    <p:sldId id="264" r:id="rId11"/>
    <p:sldId id="265" r:id="rId12"/>
    <p:sldId id="268" r:id="rId13"/>
    <p:sldId id="266" r:id="rId1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29A173-FE5B-44AE-9C96-7C106026D6AE}" v="122" dt="2024-04-13T15:40:05.134"/>
    <p1510:client id="{7C0A2ECC-C0B7-47D4-83B4-0C010D688317}" v="568" dt="2024-04-13T16:41:55.62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4/20/2024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masterofmind8525@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706622" y="2067305"/>
            <a:ext cx="6150896" cy="2543004"/>
          </a:xfrm>
          <a:prstGeom prst="rect">
            <a:avLst/>
          </a:prstGeom>
        </p:spPr>
        <p:txBody>
          <a:bodyPr vert="horz" wrap="square" lIns="0" tIns="16510" rIns="0" bIns="0" rtlCol="0" anchor="t">
            <a:spAutoFit/>
          </a:bodyPr>
          <a:lstStyle/>
          <a:p>
            <a:pPr marL="12700">
              <a:spcBef>
                <a:spcPts val="130"/>
              </a:spcBef>
            </a:pPr>
            <a:r>
              <a:rPr lang="en-US" sz="2800" b="1" dirty="0">
                <a:solidFill>
                  <a:schemeClr val="bg2">
                    <a:lumMod val="25000"/>
                  </a:schemeClr>
                </a:solidFill>
              </a:rPr>
              <a:t>By</a:t>
            </a:r>
          </a:p>
          <a:p>
            <a:pPr marL="12700">
              <a:spcBef>
                <a:spcPts val="130"/>
              </a:spcBef>
            </a:pPr>
            <a:r>
              <a:rPr lang="en-US" sz="2800" b="1" dirty="0"/>
              <a:t>      </a:t>
            </a:r>
            <a:r>
              <a:rPr lang="en-US" sz="2800" b="1" dirty="0" err="1"/>
              <a:t>V.E.pavish</a:t>
            </a:r>
            <a:endParaRPr lang="en-US" sz="2800" b="1" dirty="0"/>
          </a:p>
          <a:p>
            <a:pPr marL="12700">
              <a:spcBef>
                <a:spcPts val="130"/>
              </a:spcBef>
            </a:pPr>
            <a:r>
              <a:rPr lang="en-US" sz="2400" dirty="0"/>
              <a:t>    Reg No: 962821104065</a:t>
            </a:r>
            <a:endParaRPr lang="en-US" sz="2800" dirty="0"/>
          </a:p>
          <a:p>
            <a:pPr marL="12700">
              <a:spcBef>
                <a:spcPts val="130"/>
              </a:spcBef>
            </a:pPr>
            <a:r>
              <a:rPr lang="en-US" sz="2400" dirty="0"/>
              <a:t>  Id:  au962821104065</a:t>
            </a:r>
          </a:p>
          <a:p>
            <a:pPr marL="12700">
              <a:spcBef>
                <a:spcPts val="130"/>
              </a:spcBef>
            </a:pPr>
            <a:r>
              <a:rPr lang="en-US" sz="2400" dirty="0"/>
              <a:t>  E-Mail: rkpettransit2009@gmail.com</a:t>
            </a:r>
            <a:endParaRPr lang="en-US" sz="2400" dirty="0">
              <a:hlinkClick r:id="rId2"/>
            </a:endParaRPr>
          </a:p>
          <a:p>
            <a:pPr marL="12700">
              <a:spcBef>
                <a:spcPts val="130"/>
              </a:spcBef>
            </a:pPr>
            <a:r>
              <a:rPr lang="en-US" sz="3200" b="1" dirty="0">
                <a:solidFill>
                  <a:schemeClr val="tx2"/>
                </a:solidFill>
              </a:rPr>
              <a:t>     </a:t>
            </a:r>
            <a:r>
              <a:rPr lang="en-US" sz="3200" b="1" dirty="0">
                <a:solidFill>
                  <a:srgbClr val="FF0000"/>
                </a:solidFill>
              </a:rPr>
              <a:t>Final Project</a:t>
            </a: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8" name="TextBox 7">
            <a:extLst>
              <a:ext uri="{FF2B5EF4-FFF2-40B4-BE49-F238E27FC236}">
                <a16:creationId xmlns:a16="http://schemas.microsoft.com/office/drawing/2014/main" id="{AC2AE2F2-5423-0144-A049-503084CA569F}"/>
              </a:ext>
            </a:extLst>
          </p:cNvPr>
          <p:cNvSpPr txBox="1"/>
          <p:nvPr/>
        </p:nvSpPr>
        <p:spPr>
          <a:xfrm>
            <a:off x="1302589" y="356271"/>
            <a:ext cx="770338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latin typeface="Comic Sans MS"/>
              </a:rPr>
              <a:t>University College Of Engineering Nagercoil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4523320" cy="3706143"/>
          </a:xfrm>
          <a:prstGeom prst="rect">
            <a:avLst/>
          </a:prstGeom>
        </p:spPr>
        <p:txBody>
          <a:bodyPr vert="horz" wrap="square" lIns="0" tIns="12700" rIns="0" bIns="0" rtlCol="0" anchor="t">
            <a:spAutoFit/>
          </a:bodyPr>
          <a:lstStyle/>
          <a:p>
            <a:pPr marL="228600" indent="-228600" rtl="0">
              <a:buFont typeface=""/>
              <a:buChar char="•"/>
            </a:pPr>
            <a:r>
              <a:rPr lang="en-US" sz="2400" baseline="0" dirty="0">
                <a:solidFill>
                  <a:schemeClr val="tx2">
                    <a:lumMod val="75000"/>
                  </a:schemeClr>
                </a:solidFill>
                <a:latin typeface="Times New Roman"/>
                <a:ea typeface="Arial"/>
                <a:cs typeface="Arial"/>
              </a:rPr>
              <a:t>Data Collection and Preprocessing​</a:t>
            </a:r>
            <a:endParaRPr lang="en-US" dirty="0">
              <a:solidFill>
                <a:schemeClr val="tx2">
                  <a:lumMod val="75000"/>
                </a:schemeClr>
              </a:solidFill>
            </a:endParaRPr>
          </a:p>
          <a:p>
            <a:pPr marL="228600" lvl="0" indent="-228600" rtl="0">
              <a:buFont typeface=""/>
              <a:buChar char="•"/>
            </a:pPr>
            <a:r>
              <a:rPr lang="en-US" sz="2400" baseline="0" dirty="0">
                <a:solidFill>
                  <a:schemeClr val="tx2">
                    <a:lumMod val="75000"/>
                  </a:schemeClr>
                </a:solidFill>
                <a:latin typeface="Times New Roman"/>
                <a:ea typeface="Arial"/>
                <a:cs typeface="Arial"/>
              </a:rPr>
              <a:t>Feature Selection and Engineering​</a:t>
            </a:r>
            <a:r>
              <a:rPr lang="en-US" sz="2400" dirty="0">
                <a:solidFill>
                  <a:schemeClr val="tx2">
                    <a:lumMod val="75000"/>
                  </a:schemeClr>
                </a:solidFill>
                <a:latin typeface="Times New Roman"/>
                <a:ea typeface="Arial"/>
                <a:cs typeface="Arial"/>
              </a:rPr>
              <a:t>​</a:t>
            </a:r>
            <a:endParaRPr lang="en-US" dirty="0">
              <a:solidFill>
                <a:schemeClr val="tx2">
                  <a:lumMod val="75000"/>
                </a:schemeClr>
              </a:solidFill>
            </a:endParaRPr>
          </a:p>
          <a:p>
            <a:pPr marL="228600" lvl="0" indent="-228600" rtl="0">
              <a:buFont typeface=""/>
              <a:buChar char="•"/>
            </a:pPr>
            <a:r>
              <a:rPr lang="en-US" sz="2400" baseline="0" dirty="0">
                <a:solidFill>
                  <a:schemeClr val="tx2">
                    <a:lumMod val="75000"/>
                  </a:schemeClr>
                </a:solidFill>
                <a:latin typeface="Times New Roman"/>
                <a:ea typeface="Arial"/>
                <a:cs typeface="Arial"/>
              </a:rPr>
              <a:t> Data Sequencing​ Model Architecture​ </a:t>
            </a:r>
            <a:r>
              <a:rPr lang="en-US" sz="2400" dirty="0">
                <a:solidFill>
                  <a:schemeClr val="tx2">
                    <a:lumMod val="75000"/>
                  </a:schemeClr>
                </a:solidFill>
                <a:latin typeface="Times New Roman"/>
                <a:ea typeface="Arial"/>
                <a:cs typeface="Arial"/>
              </a:rPr>
              <a:t>​</a:t>
            </a:r>
          </a:p>
          <a:p>
            <a:pPr marL="228600" lvl="0" indent="-228600" rtl="0">
              <a:buFont typeface=""/>
              <a:buChar char="•"/>
            </a:pPr>
            <a:r>
              <a:rPr lang="en-US" sz="2400" baseline="0" dirty="0">
                <a:solidFill>
                  <a:schemeClr val="tx2">
                    <a:lumMod val="75000"/>
                  </a:schemeClr>
                </a:solidFill>
                <a:latin typeface="Times New Roman"/>
                <a:ea typeface="Arial"/>
                <a:cs typeface="Arial"/>
              </a:rPr>
              <a:t>Compile the Model​</a:t>
            </a:r>
            <a:r>
              <a:rPr lang="en-US" sz="2400" dirty="0">
                <a:solidFill>
                  <a:schemeClr val="tx2">
                    <a:lumMod val="75000"/>
                  </a:schemeClr>
                </a:solidFill>
                <a:latin typeface="Times New Roman"/>
                <a:ea typeface="Arial"/>
                <a:cs typeface="Arial"/>
              </a:rPr>
              <a:t>​</a:t>
            </a:r>
          </a:p>
          <a:p>
            <a:pPr marL="228600" lvl="0" indent="-228600" rtl="0">
              <a:buFont typeface=""/>
              <a:buChar char="•"/>
            </a:pPr>
            <a:r>
              <a:rPr lang="en-US" sz="2400" baseline="0" dirty="0">
                <a:solidFill>
                  <a:schemeClr val="tx2">
                    <a:lumMod val="75000"/>
                  </a:schemeClr>
                </a:solidFill>
                <a:latin typeface="Times New Roman"/>
                <a:ea typeface="Arial"/>
                <a:cs typeface="Arial"/>
              </a:rPr>
              <a:t> Model Training​ </a:t>
            </a:r>
            <a:r>
              <a:rPr lang="en-US" sz="2400" dirty="0">
                <a:solidFill>
                  <a:schemeClr val="tx2">
                    <a:lumMod val="75000"/>
                  </a:schemeClr>
                </a:solidFill>
                <a:latin typeface="Times New Roman"/>
                <a:ea typeface="Arial"/>
                <a:cs typeface="Arial"/>
              </a:rPr>
              <a:t>​</a:t>
            </a:r>
          </a:p>
          <a:p>
            <a:pPr marL="228600" lvl="0" indent="-228600" rtl="0">
              <a:buFont typeface=""/>
              <a:buChar char="•"/>
            </a:pPr>
            <a:r>
              <a:rPr lang="en-US" sz="2400" baseline="0" dirty="0">
                <a:solidFill>
                  <a:schemeClr val="tx2">
                    <a:lumMod val="75000"/>
                  </a:schemeClr>
                </a:solidFill>
                <a:latin typeface="Times New Roman"/>
                <a:ea typeface="Arial"/>
                <a:cs typeface="Arial"/>
              </a:rPr>
              <a:t>Model Evaluation​ </a:t>
            </a:r>
            <a:r>
              <a:rPr lang="en-US" sz="2400" dirty="0">
                <a:solidFill>
                  <a:schemeClr val="tx2">
                    <a:lumMod val="75000"/>
                  </a:schemeClr>
                </a:solidFill>
                <a:latin typeface="Times New Roman"/>
                <a:ea typeface="Arial"/>
                <a:cs typeface="Arial"/>
              </a:rPr>
              <a:t>​</a:t>
            </a:r>
          </a:p>
          <a:p>
            <a:pPr marL="228600" lvl="0" indent="-228600" rtl="0">
              <a:buFont typeface=""/>
              <a:buChar char="•"/>
            </a:pPr>
            <a:r>
              <a:rPr lang="en-US" sz="2400" baseline="0" dirty="0">
                <a:solidFill>
                  <a:schemeClr val="tx2">
                    <a:lumMod val="75000"/>
                  </a:schemeClr>
                </a:solidFill>
                <a:latin typeface="Times New Roman"/>
                <a:ea typeface="Arial"/>
                <a:cs typeface="Arial"/>
              </a:rPr>
              <a:t>Hyperparameter </a:t>
            </a:r>
            <a:r>
              <a:rPr lang="en-US" sz="2400" dirty="0">
                <a:solidFill>
                  <a:schemeClr val="tx2">
                    <a:lumMod val="75000"/>
                  </a:schemeClr>
                </a:solidFill>
                <a:latin typeface="Times New Roman"/>
                <a:ea typeface="Arial"/>
                <a:cs typeface="Arial"/>
              </a:rPr>
              <a:t>​</a:t>
            </a:r>
          </a:p>
          <a:p>
            <a:pPr marL="228600" lvl="0" indent="-228600" rtl="0">
              <a:buFont typeface=""/>
              <a:buChar char="•"/>
            </a:pPr>
            <a:r>
              <a:rPr lang="en-US" sz="2400" baseline="0" dirty="0">
                <a:solidFill>
                  <a:schemeClr val="tx2">
                    <a:lumMod val="75000"/>
                  </a:schemeClr>
                </a:solidFill>
                <a:latin typeface="Times New Roman"/>
                <a:ea typeface="Arial"/>
                <a:cs typeface="Arial"/>
              </a:rPr>
              <a:t>Tuning​ Prediction</a:t>
            </a:r>
            <a:r>
              <a:rPr lang="en-US" sz="2400" dirty="0">
                <a:solidFill>
                  <a:schemeClr val="tx2">
                    <a:lumMod val="75000"/>
                  </a:schemeClr>
                </a:solidFill>
                <a:latin typeface="Times New Roman"/>
                <a:ea typeface="Arial"/>
                <a:cs typeface="Arial"/>
              </a:rPr>
              <a:t>​</a:t>
            </a:r>
          </a:p>
          <a:p>
            <a:pPr marL="228600" lvl="0" indent="-228600" rtl="0">
              <a:buFont typeface=""/>
              <a:buChar char="•"/>
            </a:pPr>
            <a:r>
              <a:rPr lang="en-US" sz="2400" baseline="0" dirty="0">
                <a:solidFill>
                  <a:schemeClr val="tx2">
                    <a:lumMod val="75000"/>
                  </a:schemeClr>
                </a:solidFill>
                <a:latin typeface="Times New Roman"/>
                <a:ea typeface="Arial"/>
                <a:cs typeface="Arial"/>
              </a:rPr>
              <a:t>​ Iterative Improvement</a:t>
            </a:r>
            <a:endParaRPr sz="1800" dirty="0">
              <a:solidFill>
                <a:schemeClr val="tx2">
                  <a:lumMod val="75000"/>
                </a:schemeClr>
              </a:solidFill>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0" name="Picture 9" descr="A diagram of a process&#10;&#10;Description automatically generated">
            <a:extLst>
              <a:ext uri="{FF2B5EF4-FFF2-40B4-BE49-F238E27FC236}">
                <a16:creationId xmlns:a16="http://schemas.microsoft.com/office/drawing/2014/main" id="{2732CE5B-9F87-7AC2-418F-FB05812BE98A}"/>
              </a:ext>
            </a:extLst>
          </p:cNvPr>
          <p:cNvPicPr>
            <a:picLocks noChangeAspect="1"/>
          </p:cNvPicPr>
          <p:nvPr/>
        </p:nvPicPr>
        <p:blipFill>
          <a:blip r:embed="rId3"/>
          <a:stretch>
            <a:fillRect/>
          </a:stretch>
        </p:blipFill>
        <p:spPr>
          <a:xfrm>
            <a:off x="5484064" y="0"/>
            <a:ext cx="6572250" cy="685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0" name="Picture 9" descr="A screenshot of a computer screen&#10;&#10;Description automatically generated">
            <a:extLst>
              <a:ext uri="{FF2B5EF4-FFF2-40B4-BE49-F238E27FC236}">
                <a16:creationId xmlns:a16="http://schemas.microsoft.com/office/drawing/2014/main" id="{D7E70D60-2C15-BC74-9C3C-670719206BBD}"/>
              </a:ext>
            </a:extLst>
          </p:cNvPr>
          <p:cNvPicPr>
            <a:picLocks noChangeAspect="1"/>
          </p:cNvPicPr>
          <p:nvPr/>
        </p:nvPicPr>
        <p:blipFill>
          <a:blip r:embed="rId4"/>
          <a:stretch>
            <a:fillRect/>
          </a:stretch>
        </p:blipFill>
        <p:spPr>
          <a:xfrm>
            <a:off x="5701987" y="1242203"/>
            <a:ext cx="6294554" cy="5423138"/>
          </a:xfrm>
          <a:prstGeom prst="rect">
            <a:avLst/>
          </a:prstGeom>
        </p:spPr>
      </p:pic>
      <p:pic>
        <p:nvPicPr>
          <p:cNvPr id="11" name="Picture 10" descr="A screenshot of a computer program&#10;&#10;Description automatically generated">
            <a:extLst>
              <a:ext uri="{FF2B5EF4-FFF2-40B4-BE49-F238E27FC236}">
                <a16:creationId xmlns:a16="http://schemas.microsoft.com/office/drawing/2014/main" id="{EBF0C9F0-385A-D370-DD90-D22BDF3D4CF0}"/>
              </a:ext>
            </a:extLst>
          </p:cNvPr>
          <p:cNvPicPr>
            <a:picLocks noChangeAspect="1"/>
          </p:cNvPicPr>
          <p:nvPr/>
        </p:nvPicPr>
        <p:blipFill>
          <a:blip r:embed="rId5"/>
          <a:stretch>
            <a:fillRect/>
          </a:stretch>
        </p:blipFill>
        <p:spPr>
          <a:xfrm>
            <a:off x="551209" y="1199072"/>
            <a:ext cx="5137354" cy="542313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FAF30-D3E4-2E51-031E-13F13BAE959C}"/>
              </a:ext>
            </a:extLst>
          </p:cNvPr>
          <p:cNvSpPr>
            <a:spLocks noGrp="1"/>
          </p:cNvSpPr>
          <p:nvPr>
            <p:ph type="title"/>
          </p:nvPr>
        </p:nvSpPr>
        <p:spPr>
          <a:xfrm>
            <a:off x="558165" y="385444"/>
            <a:ext cx="9764395" cy="738664"/>
          </a:xfrm>
        </p:spPr>
        <p:txBody>
          <a:bodyPr wrap="square" lIns="0" tIns="0" rIns="0" bIns="0" anchor="t">
            <a:spAutoFit/>
          </a:bodyPr>
          <a:lstStyle/>
          <a:p>
            <a:r>
              <a:rPr lang="en-US" dirty="0">
                <a:solidFill>
                  <a:schemeClr val="tx2"/>
                </a:solidFill>
              </a:rPr>
              <a:t>Conclusion</a:t>
            </a:r>
          </a:p>
        </p:txBody>
      </p:sp>
      <p:sp>
        <p:nvSpPr>
          <p:cNvPr id="3" name="TextBox 2">
            <a:extLst>
              <a:ext uri="{FF2B5EF4-FFF2-40B4-BE49-F238E27FC236}">
                <a16:creationId xmlns:a16="http://schemas.microsoft.com/office/drawing/2014/main" id="{CA648465-3C85-8668-0F63-AC97A3DD28DF}"/>
              </a:ext>
            </a:extLst>
          </p:cNvPr>
          <p:cNvSpPr txBox="1"/>
          <p:nvPr/>
        </p:nvSpPr>
        <p:spPr>
          <a:xfrm>
            <a:off x="554967" y="1719532"/>
            <a:ext cx="9773727"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rtl="0">
              <a:buFont typeface="Arial,Sans-Serif"/>
              <a:buChar char="•"/>
            </a:pPr>
            <a:r>
              <a:rPr lang="en-US" sz="2400" dirty="0">
                <a:latin typeface="Times New Roman"/>
                <a:cs typeface="Arial"/>
              </a:rPr>
              <a:t>In the dynamic realm of stock trading, LSTM neural networks shine as potent tools for predicting future price movements. Our journey through developing an LSTM model showcased its prowess in capturing intricate patterns within historical data, offering insights crucial for informed decision-making.​</a:t>
            </a:r>
            <a:endParaRPr lang="en-US" sz="2400">
              <a:solidFill>
                <a:srgbClr val="000000"/>
              </a:solidFill>
              <a:latin typeface="Times New Roman"/>
              <a:cs typeface="Arial"/>
            </a:endParaRPr>
          </a:p>
          <a:p>
            <a:pPr marL="342900" indent="-342900" rtl="0">
              <a:buFont typeface="Arial,Sans-Serif"/>
              <a:buChar char="•"/>
            </a:pPr>
            <a:r>
              <a:rPr lang="en-US" sz="2400" dirty="0">
                <a:latin typeface="Times New Roman"/>
                <a:cs typeface="Arial"/>
              </a:rPr>
              <a:t>While the road to accurate predictions is paved with challenges like overfitting and data scarcity, LSTM's ability to discern long-term dependencies empowers traders to navigate market fluctuations with confidence.​</a:t>
            </a:r>
          </a:p>
          <a:p>
            <a:pPr marL="342900" indent="-342900" rtl="0">
              <a:buFont typeface="Arial,Sans-Serif"/>
              <a:buChar char="•"/>
            </a:pPr>
            <a:r>
              <a:rPr lang="en-US" sz="2400" dirty="0">
                <a:latin typeface="Times New Roman"/>
                <a:cs typeface="Arial"/>
              </a:rPr>
              <a:t>Though not a crystal ball, LSTM models stand as invaluable allies in the quest for profitable trades.​</a:t>
            </a:r>
          </a:p>
        </p:txBody>
      </p:sp>
    </p:spTree>
    <p:extLst>
      <p:ext uri="{BB962C8B-B14F-4D97-AF65-F5344CB8AC3E}">
        <p14:creationId xmlns:p14="http://schemas.microsoft.com/office/powerpoint/2010/main" val="651898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E2DDC-CC86-A3BC-2828-E11EA810CFA6}"/>
              </a:ext>
            </a:extLst>
          </p:cNvPr>
          <p:cNvSpPr>
            <a:spLocks noGrp="1"/>
          </p:cNvSpPr>
          <p:nvPr>
            <p:ph type="title"/>
          </p:nvPr>
        </p:nvSpPr>
        <p:spPr>
          <a:xfrm>
            <a:off x="2671637" y="3074010"/>
            <a:ext cx="9519980" cy="1015663"/>
          </a:xfrm>
        </p:spPr>
        <p:txBody>
          <a:bodyPr wrap="square" lIns="0" tIns="0" rIns="0" bIns="0" anchor="t">
            <a:spAutoFit/>
          </a:bodyPr>
          <a:lstStyle/>
          <a:p>
            <a:r>
              <a:rPr lang="en-US" sz="6600" dirty="0">
                <a:solidFill>
                  <a:schemeClr val="accent1"/>
                </a:solidFill>
              </a:rPr>
              <a:t>THANK  YOU</a:t>
            </a:r>
          </a:p>
        </p:txBody>
      </p:sp>
    </p:spTree>
    <p:extLst>
      <p:ext uri="{BB962C8B-B14F-4D97-AF65-F5344CB8AC3E}">
        <p14:creationId xmlns:p14="http://schemas.microsoft.com/office/powerpoint/2010/main" val="1545496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nchor="t"/>
          <a:lstStyle/>
          <a:p>
            <a:endParaRPr sz="2500" dirty="0">
              <a:solidFill>
                <a:srgbClr val="FFFFFF"/>
              </a:solidFill>
              <a:latin typeface="Times New Roman"/>
              <a:cs typeface="Times New Roman"/>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4" name="TextBox 23">
            <a:extLst>
              <a:ext uri="{FF2B5EF4-FFF2-40B4-BE49-F238E27FC236}">
                <a16:creationId xmlns:a16="http://schemas.microsoft.com/office/drawing/2014/main" id="{4B4ED6AE-CFC1-544E-940A-900B748A6508}"/>
              </a:ext>
            </a:extLst>
          </p:cNvPr>
          <p:cNvSpPr txBox="1"/>
          <p:nvPr/>
        </p:nvSpPr>
        <p:spPr>
          <a:xfrm>
            <a:off x="740973" y="1850618"/>
            <a:ext cx="4712898"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a:solidFill>
                  <a:srgbClr val="366092"/>
                </a:solidFill>
                <a:latin typeface="Times New Roman"/>
                <a:cs typeface="Times New Roman"/>
              </a:rPr>
              <a:t>STOCK  PRICE PREDICTION USING LSTM NEURAL NETWORKS    MARKET</a:t>
            </a:r>
            <a:endParaRPr lang="en-US" sz="3200">
              <a:solidFill>
                <a:srgbClr val="36609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227486" y="69142"/>
            <a:ext cx="9764395" cy="1122362"/>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6" name="TextBox 25">
            <a:extLst>
              <a:ext uri="{FF2B5EF4-FFF2-40B4-BE49-F238E27FC236}">
                <a16:creationId xmlns:a16="http://schemas.microsoft.com/office/drawing/2014/main" id="{5A442011-4DC9-2298-D88C-67D9F508522C}"/>
              </a:ext>
            </a:extLst>
          </p:cNvPr>
          <p:cNvSpPr txBox="1"/>
          <p:nvPr/>
        </p:nvSpPr>
        <p:spPr>
          <a:xfrm>
            <a:off x="2915009" y="1890023"/>
            <a:ext cx="3893388" cy="42404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l">
              <a:lnSpc>
                <a:spcPct val="140000"/>
              </a:lnSpc>
              <a:spcBef>
                <a:spcPts val="1000"/>
              </a:spcBef>
            </a:pPr>
            <a:r>
              <a:rPr lang="en-US" sz="2000" b="1" dirty="0">
                <a:solidFill>
                  <a:schemeClr val="tx2">
                    <a:lumMod val="75000"/>
                  </a:schemeClr>
                </a:solidFill>
                <a:latin typeface="Arial"/>
                <a:cs typeface="Arial"/>
              </a:rPr>
              <a:t>1.    PROBLEM STATEMENT</a:t>
            </a:r>
          </a:p>
          <a:p>
            <a:pPr algn="l">
              <a:lnSpc>
                <a:spcPct val="140000"/>
              </a:lnSpc>
              <a:spcBef>
                <a:spcPts val="1000"/>
              </a:spcBef>
            </a:pPr>
            <a:r>
              <a:rPr lang="en-US" sz="2000" b="1" dirty="0">
                <a:solidFill>
                  <a:schemeClr val="tx2">
                    <a:lumMod val="75000"/>
                  </a:schemeClr>
                </a:solidFill>
                <a:latin typeface="Arial"/>
                <a:cs typeface="Arial"/>
              </a:rPr>
              <a:t>2.    PROJECT OVERVIEW</a:t>
            </a:r>
          </a:p>
          <a:p>
            <a:pPr algn="l">
              <a:lnSpc>
                <a:spcPct val="140000"/>
              </a:lnSpc>
              <a:spcBef>
                <a:spcPts val="1000"/>
              </a:spcBef>
            </a:pPr>
            <a:r>
              <a:rPr lang="en-US" sz="2000" b="1" dirty="0">
                <a:solidFill>
                  <a:schemeClr val="tx2">
                    <a:lumMod val="75000"/>
                  </a:schemeClr>
                </a:solidFill>
                <a:latin typeface="Arial"/>
                <a:cs typeface="Arial"/>
              </a:rPr>
              <a:t>3.    END USERS</a:t>
            </a:r>
          </a:p>
          <a:p>
            <a:pPr algn="l">
              <a:lnSpc>
                <a:spcPct val="140000"/>
              </a:lnSpc>
              <a:spcBef>
                <a:spcPts val="1000"/>
              </a:spcBef>
            </a:pPr>
            <a:r>
              <a:rPr lang="en-US" sz="2000" b="1" dirty="0">
                <a:solidFill>
                  <a:schemeClr val="tx2">
                    <a:lumMod val="75000"/>
                  </a:schemeClr>
                </a:solidFill>
                <a:latin typeface="Arial"/>
                <a:cs typeface="Arial"/>
              </a:rPr>
              <a:t>4.    MY SOLUTION</a:t>
            </a:r>
          </a:p>
          <a:p>
            <a:pPr algn="l">
              <a:lnSpc>
                <a:spcPct val="140000"/>
              </a:lnSpc>
              <a:spcBef>
                <a:spcPts val="1000"/>
              </a:spcBef>
            </a:pPr>
            <a:r>
              <a:rPr lang="en-US" sz="2000" b="1" dirty="0">
                <a:solidFill>
                  <a:schemeClr val="tx2">
                    <a:lumMod val="75000"/>
                  </a:schemeClr>
                </a:solidFill>
                <a:latin typeface="Arial"/>
                <a:cs typeface="Arial"/>
              </a:rPr>
              <a:t>5.    MODELLING</a:t>
            </a:r>
          </a:p>
          <a:p>
            <a:pPr algn="l">
              <a:lnSpc>
                <a:spcPct val="140000"/>
              </a:lnSpc>
              <a:spcBef>
                <a:spcPts val="1000"/>
              </a:spcBef>
            </a:pPr>
            <a:r>
              <a:rPr lang="en-US" sz="2000" b="1" dirty="0">
                <a:solidFill>
                  <a:schemeClr val="tx2">
                    <a:lumMod val="75000"/>
                  </a:schemeClr>
                </a:solidFill>
                <a:latin typeface="Arial"/>
                <a:cs typeface="Arial"/>
              </a:rPr>
              <a:t>6.    RESULTS</a:t>
            </a:r>
          </a:p>
          <a:p>
            <a:pPr algn="l">
              <a:lnSpc>
                <a:spcPct val="140000"/>
              </a:lnSpc>
              <a:spcBef>
                <a:spcPts val="1000"/>
              </a:spcBef>
            </a:pPr>
            <a:r>
              <a:rPr lang="en-US" sz="2000" b="1" dirty="0">
                <a:solidFill>
                  <a:schemeClr val="tx2">
                    <a:lumMod val="75000"/>
                  </a:schemeClr>
                </a:solidFill>
                <a:latin typeface="Arial"/>
                <a:cs typeface="Arial"/>
              </a:rPr>
              <a:t>7.    CONCLUSION </a:t>
            </a:r>
            <a:r>
              <a:rPr lang="en-US" sz="1900" dirty="0">
                <a:solidFill>
                  <a:schemeClr val="tx2">
                    <a:lumMod val="75000"/>
                  </a:schemeClr>
                </a:solidFill>
                <a:latin typeface="Arial"/>
                <a:cs typeface="Arial"/>
              </a:rPr>
              <a:t> </a:t>
            </a:r>
            <a:r>
              <a:rPr lang="en-US" sz="1900" dirty="0">
                <a:solidFill>
                  <a:srgbClr val="FFFFFF"/>
                </a:solidFill>
                <a:latin typeface="Arial"/>
                <a:cs typeface="Arial"/>
              </a:rPr>
              <a:t> </a:t>
            </a:r>
            <a:r>
              <a:rPr lang="en-US" sz="1900" dirty="0" err="1">
                <a:solidFill>
                  <a:srgbClr val="FFFFFF"/>
                </a:solidFill>
                <a:latin typeface="Arial"/>
                <a:cs typeface="Arial"/>
              </a:rPr>
              <a:t>CONCLUSION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nchor="t">
            <a:spAutoFit/>
          </a:bodyPr>
          <a:lstStyle/>
          <a:p>
            <a:pPr marL="12700">
              <a:spcBef>
                <a:spcPts val="55"/>
              </a:spcBef>
            </a:pPr>
            <a:r>
              <a:rPr sz="1100" dirty="0">
                <a:solidFill>
                  <a:srgbClr val="2D83C3"/>
                </a:solidFill>
                <a:latin typeface="Trebuchet MS"/>
                <a:cs typeface="Trebuchet MS"/>
              </a:rPr>
              <a:t>3/21/2024</a:t>
            </a:r>
            <a:r>
              <a:rPr lang="en-US" sz="1100" spc="180" dirty="0">
                <a:solidFill>
                  <a:srgbClr val="2D83C3"/>
                </a:solidFill>
                <a:latin typeface="Trebuchet MS"/>
                <a:cs typeface="Trebuchet MS"/>
              </a:rPr>
              <a:t> </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lang="en-US" sz="1100" b="1" spc="-10" dirty="0">
                <a:solidFill>
                  <a:srgbClr val="2D83C3"/>
                </a:solidFill>
                <a:latin typeface="Trebuchet MS"/>
                <a:cs typeface="Trebuchet MS"/>
              </a:rPr>
              <a:t>Reiew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569B1980-B11C-7295-D1DE-BA9079CF1BCC}"/>
              </a:ext>
            </a:extLst>
          </p:cNvPr>
          <p:cNvSpPr txBox="1"/>
          <p:nvPr/>
        </p:nvSpPr>
        <p:spPr>
          <a:xfrm>
            <a:off x="669986" y="1561381"/>
            <a:ext cx="6193765"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rtl="0">
              <a:buFont typeface="Arial,Sans-Serif"/>
              <a:buChar char="•"/>
            </a:pPr>
            <a:r>
              <a:rPr lang="en-US" sz="2400">
                <a:solidFill>
                  <a:srgbClr val="0D0D0D"/>
                </a:solidFill>
                <a:latin typeface="Times New Roman"/>
                <a:cs typeface="Arial"/>
              </a:rPr>
              <a:t>The stock market is characterized by its inherent volatility and complexity, making accurate predictions of stock prices a challenging task.</a:t>
            </a:r>
            <a:r>
              <a:rPr lang="en-US" sz="2400">
                <a:latin typeface="Times New Roman"/>
                <a:cs typeface="Arial"/>
              </a:rPr>
              <a:t>​</a:t>
            </a:r>
          </a:p>
          <a:p>
            <a:pPr marL="342900" indent="-342900" rtl="0">
              <a:buFont typeface="Arial,Sans-Serif"/>
              <a:buChar char="•"/>
            </a:pPr>
            <a:r>
              <a:rPr lang="en-US" sz="2400">
                <a:solidFill>
                  <a:srgbClr val="0D0D0D"/>
                </a:solidFill>
                <a:latin typeface="Times New Roman"/>
                <a:cs typeface="Arial"/>
              </a:rPr>
              <a:t> However, with the advent of advanced machine learning algorithms like Long Short-Term Memory (LSTM), there is an opportunity to develop predictive models that can capture the temporal dependencies and nonlinear relationships within stock price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AF58FDA2-4EC7-7DFC-F16C-DA4C60FA44FB}"/>
              </a:ext>
            </a:extLst>
          </p:cNvPr>
          <p:cNvSpPr txBox="1"/>
          <p:nvPr/>
        </p:nvSpPr>
        <p:spPr>
          <a:xfrm>
            <a:off x="483079" y="1848928"/>
            <a:ext cx="8637917" cy="39395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rtl="0">
              <a:buFont typeface="Arial,Sans-Serif"/>
              <a:buChar char="•"/>
            </a:pPr>
            <a:r>
              <a:rPr lang="en-US" sz="2500" dirty="0">
                <a:solidFill>
                  <a:srgbClr val="222222"/>
                </a:solidFill>
                <a:latin typeface="Times New Roman"/>
                <a:cs typeface="Arial"/>
              </a:rPr>
              <a:t> The Intelligent Stock Market Analysis System is  a comprehensive project aimed at providing investors and traders with powerful tools for analyzing and</a:t>
            </a:r>
            <a:r>
              <a:rPr lang="en-US" sz="2500" dirty="0">
                <a:latin typeface="Times New Roman"/>
                <a:cs typeface="Arial"/>
              </a:rPr>
              <a:t>​</a:t>
            </a:r>
          </a:p>
          <a:p>
            <a:pPr rtl="0"/>
            <a:r>
              <a:rPr lang="en-US" sz="2500" dirty="0">
                <a:solidFill>
                  <a:srgbClr val="222222"/>
                </a:solidFill>
                <a:latin typeface="Times New Roman"/>
                <a:cs typeface="Segoe UI"/>
              </a:rPr>
              <a:t>    interpreting stock market data.</a:t>
            </a:r>
            <a:r>
              <a:rPr lang="en-US" sz="2500" dirty="0">
                <a:latin typeface="Times New Roman"/>
                <a:cs typeface="Segoe UI"/>
              </a:rPr>
              <a:t>​​</a:t>
            </a:r>
          </a:p>
          <a:p>
            <a:pPr marL="342900" indent="-342900" rtl="0">
              <a:buFont typeface="Arial,Sans-Serif"/>
              <a:buChar char="•"/>
            </a:pPr>
            <a:r>
              <a:rPr lang="en-US" sz="2500" dirty="0">
                <a:solidFill>
                  <a:srgbClr val="222222"/>
                </a:solidFill>
                <a:latin typeface="Times New Roman"/>
                <a:cs typeface="Arial"/>
              </a:rPr>
              <a:t> Leveraging cutting-edge technologies such  as machine  learning and natural language processing, this system  offers advanced features to  facilitate informed decision-making in  the dynamic world</a:t>
            </a:r>
            <a:r>
              <a:rPr lang="en-US" sz="2500" dirty="0">
                <a:latin typeface="Times New Roman"/>
                <a:cs typeface="Arial"/>
              </a:rPr>
              <a:t>​</a:t>
            </a:r>
          </a:p>
          <a:p>
            <a:pPr rtl="0"/>
            <a:r>
              <a:rPr lang="en-US" sz="2500" dirty="0">
                <a:solidFill>
                  <a:srgbClr val="222222"/>
                </a:solidFill>
                <a:latin typeface="Times New Roman"/>
                <a:cs typeface="Segoe UI"/>
              </a:rPr>
              <a:t>    of stock  trading.</a:t>
            </a:r>
            <a:r>
              <a:rPr lang="en-US" sz="2500" dirty="0">
                <a:latin typeface="Times New Roman"/>
                <a:cs typeface="Segoe UI"/>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1020407"/>
          </a:xfrm>
          <a:prstGeom prst="rect">
            <a:avLst/>
          </a:prstGeom>
        </p:spPr>
        <p:txBody>
          <a:bodyPr vert="horz" wrap="square" lIns="0" tIns="522858" rIns="0" bIns="0" rtlCol="0" anchor="t">
            <a:spAutoFit/>
          </a:bodyPr>
          <a:lstStyle/>
          <a:p>
            <a:pPr marL="153670">
              <a:lnSpc>
                <a:spcPct val="100000"/>
              </a:lnSpc>
              <a:spcBef>
                <a:spcPts val="130"/>
              </a:spcBef>
            </a:pPr>
            <a:r>
              <a:rPr sz="3200" dirty="0"/>
              <a:t>THE</a:t>
            </a:r>
            <a:r>
              <a:rPr sz="3200" spc="-55" dirty="0"/>
              <a:t> </a:t>
            </a:r>
            <a:r>
              <a:rPr sz="3200" dirty="0"/>
              <a:t>END</a:t>
            </a:r>
            <a:r>
              <a:rPr sz="3200" spc="-70" dirty="0"/>
              <a:t> </a:t>
            </a:r>
            <a:r>
              <a:rPr sz="3200" spc="-10" dirty="0"/>
              <a:t>USERS</a:t>
            </a:r>
            <a:r>
              <a:rPr lang="en-US" sz="3200" spc="-10" dirty="0"/>
              <a:t>:</a:t>
            </a:r>
            <a:endParaRPr sz="3200" dirty="0"/>
          </a:p>
        </p:txBody>
      </p:sp>
      <p:sp>
        <p:nvSpPr>
          <p:cNvPr id="7" name="object 7"/>
          <p:cNvSpPr txBox="1"/>
          <p:nvPr/>
        </p:nvSpPr>
        <p:spPr>
          <a:xfrm>
            <a:off x="739775" y="6473337"/>
            <a:ext cx="1798955" cy="176330"/>
          </a:xfrm>
          <a:prstGeom prst="rect">
            <a:avLst/>
          </a:prstGeom>
        </p:spPr>
        <p:txBody>
          <a:bodyPr vert="horz" wrap="square" lIns="0" tIns="6985" rIns="0" bIns="0" rtlCol="0" anchor="t">
            <a:spAutoFit/>
          </a:bodyPr>
          <a:lstStyle/>
          <a:p>
            <a:pPr marL="12700">
              <a:spcBef>
                <a:spcPts val="55"/>
              </a:spcBef>
            </a:pPr>
            <a:r>
              <a:rPr lang="en-US" sz="1100" dirty="0">
                <a:solidFill>
                  <a:srgbClr val="2D83C3"/>
                </a:solidFill>
                <a:latin typeface="Trebuchet MS"/>
                <a:cs typeface="Trebuchet MS"/>
              </a:rPr>
              <a:t>3/21/2024</a:t>
            </a:r>
            <a:r>
              <a:rPr lang="en-US" sz="1100" spc="180" dirty="0">
                <a:solidFill>
                  <a:srgbClr val="2D83C3"/>
                </a:solidFill>
                <a:latin typeface="Trebuchet MS"/>
                <a:cs typeface="Trebuchet MS"/>
              </a:rPr>
              <a:t>  </a:t>
            </a:r>
            <a:r>
              <a:rPr lang="en-US" sz="1100" b="1" dirty="0">
                <a:solidFill>
                  <a:srgbClr val="2D83C3"/>
                </a:solidFill>
                <a:latin typeface="Trebuchet MS"/>
                <a:cs typeface="Trebuchet MS"/>
              </a:rPr>
              <a:t>Annual</a:t>
            </a:r>
            <a:r>
              <a:rPr lang="en-US" sz="1100" b="1" spc="-75" dirty="0">
                <a:solidFill>
                  <a:srgbClr val="2D83C3"/>
                </a:solidFill>
                <a:latin typeface="Trebuchet MS"/>
                <a:cs typeface="Trebuchet MS"/>
              </a:rPr>
              <a:t> </a:t>
            </a:r>
            <a:r>
              <a:rPr lang="en-US" sz="1100" b="1" spc="-10" dirty="0">
                <a:solidFill>
                  <a:srgbClr val="2D83C3"/>
                </a:solidFill>
                <a:latin typeface="Trebuchet MS"/>
                <a:cs typeface="Trebuchet MS"/>
              </a:rPr>
              <a:t>Review</a:t>
            </a:r>
            <a:endParaRPr lang="en-US" sz="1100">
              <a:solidFill>
                <a:srgbClr val="000000"/>
              </a:solidFill>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339068B0-7302-CC33-6891-BA58B288D91E}"/>
              </a:ext>
            </a:extLst>
          </p:cNvPr>
          <p:cNvSpPr txBox="1"/>
          <p:nvPr/>
        </p:nvSpPr>
        <p:spPr>
          <a:xfrm>
            <a:off x="727495" y="1848928"/>
            <a:ext cx="478478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r>
              <a:rPr lang="en-US" sz="3600">
                <a:latin typeface="Tenorite"/>
                <a:cs typeface="Segoe UI"/>
              </a:rPr>
              <a:t>1.Investors​</a:t>
            </a:r>
          </a:p>
          <a:p>
            <a:pPr rtl="0"/>
            <a:r>
              <a:rPr lang="en-US" sz="3600">
                <a:latin typeface="Tenorite"/>
                <a:cs typeface="Segoe UI"/>
              </a:rPr>
              <a:t>2.Traders​</a:t>
            </a:r>
          </a:p>
          <a:p>
            <a:pPr rtl="0"/>
            <a:r>
              <a:rPr lang="en-US" sz="3600">
                <a:latin typeface="Tenorite"/>
                <a:cs typeface="Segoe UI"/>
              </a:rPr>
              <a:t>3.Financial Analysts​</a:t>
            </a:r>
          </a:p>
          <a:p>
            <a:pPr rtl="0"/>
            <a:r>
              <a:rPr lang="en-US" sz="3600">
                <a:latin typeface="Tenorite"/>
                <a:cs typeface="Segoe UI"/>
              </a:rPr>
              <a:t>4.Brokers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52943" y="15516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921406"/>
          </a:xfrm>
          <a:prstGeom prst="rect">
            <a:avLst/>
          </a:prstGeom>
        </p:spPr>
        <p:txBody>
          <a:bodyPr vert="horz" wrap="square" lIns="0" tIns="485775" rIns="0" bIns="0" rtlCol="0" anchor="t">
            <a:spAutoFit/>
          </a:bodyPr>
          <a:lstStyle/>
          <a:p>
            <a:pPr marL="12700">
              <a:spcBef>
                <a:spcPts val="105"/>
              </a:spcBef>
            </a:pPr>
            <a:r>
              <a:rPr lang="en-US" sz="2800" b="0" cap="all" spc="-10">
                <a:latin typeface="Comic Sans MS"/>
                <a:cs typeface="Times New Roman"/>
              </a:rPr>
              <a:t>INTRODUCTION TO LSTM NEURAL NETWORKS </a:t>
            </a:r>
            <a:endParaRPr lang="en-US">
              <a:latin typeface="Comic Sans MS"/>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A285CDE1-2ED4-E7AD-B8A4-60C199C43461}"/>
              </a:ext>
            </a:extLst>
          </p:cNvPr>
          <p:cNvSpPr txBox="1"/>
          <p:nvPr/>
        </p:nvSpPr>
        <p:spPr>
          <a:xfrm>
            <a:off x="2941608" y="1647647"/>
            <a:ext cx="8925461" cy="39395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rtl="0">
              <a:spcBef>
                <a:spcPts val="1000"/>
              </a:spcBef>
              <a:buFont typeface="Arial,Sans-Serif"/>
              <a:buChar char="•"/>
            </a:pPr>
            <a:r>
              <a:rPr lang="en-US" sz="2000" b="1" dirty="0">
                <a:solidFill>
                  <a:schemeClr val="accent4">
                    <a:lumMod val="50000"/>
                  </a:schemeClr>
                </a:solidFill>
                <a:latin typeface="Times New Roman"/>
                <a:ea typeface="Calibri"/>
                <a:cs typeface="Times New Roman"/>
              </a:rPr>
              <a:t>LSTM stands for Long Short-Term Memory, a type of recurrent neural network (RNN) architecture.</a:t>
            </a:r>
          </a:p>
          <a:p>
            <a:pPr marL="285750" indent="-285750" algn="l">
              <a:spcBef>
                <a:spcPts val="1000"/>
              </a:spcBef>
              <a:buFont typeface="Arial,Sans-Serif"/>
              <a:buChar char="•"/>
            </a:pPr>
            <a:r>
              <a:rPr lang="en-US" sz="2000" b="1" dirty="0">
                <a:solidFill>
                  <a:schemeClr val="accent4">
                    <a:lumMod val="50000"/>
                  </a:schemeClr>
                </a:solidFill>
                <a:latin typeface="Times New Roman"/>
                <a:ea typeface="Calibri"/>
                <a:cs typeface="Times New Roman"/>
              </a:rPr>
              <a:t>Developed to address the vanishing gradient problem in traditional RNNs, which hinders learning long-term dependencies.</a:t>
            </a:r>
          </a:p>
          <a:p>
            <a:pPr algn="l">
              <a:spcBef>
                <a:spcPts val="1000"/>
              </a:spcBef>
              <a:buFont typeface="Arial,Sans-Serif"/>
              <a:buChar char="•"/>
            </a:pPr>
            <a:r>
              <a:rPr lang="en-US" sz="2000" b="1" dirty="0">
                <a:solidFill>
                  <a:schemeClr val="accent4">
                    <a:lumMod val="50000"/>
                  </a:schemeClr>
                </a:solidFill>
                <a:latin typeface="Times New Roman"/>
                <a:ea typeface="Calibri"/>
                <a:cs typeface="Times New Roman"/>
              </a:rPr>
              <a:t>    Key Components of LSTM</a:t>
            </a:r>
          </a:p>
          <a:p>
            <a:pPr algn="l">
              <a:spcBef>
                <a:spcPts val="1000"/>
              </a:spcBef>
              <a:buFont typeface="Arial,Sans-Serif"/>
              <a:buChar char="•"/>
            </a:pPr>
            <a:r>
              <a:rPr lang="en-US" sz="2000" b="1" dirty="0">
                <a:solidFill>
                  <a:schemeClr val="accent4">
                    <a:lumMod val="50000"/>
                  </a:schemeClr>
                </a:solidFill>
                <a:latin typeface="Times New Roman"/>
                <a:ea typeface="Calibri"/>
                <a:cs typeface="Times New Roman"/>
              </a:rPr>
              <a:t>  Input Gate: Controls the flow of information into the cell.</a:t>
            </a:r>
          </a:p>
          <a:p>
            <a:pPr algn="l">
              <a:spcBef>
                <a:spcPts val="1000"/>
              </a:spcBef>
              <a:buFont typeface="Arial,Sans-Serif"/>
              <a:buChar char="•"/>
            </a:pPr>
            <a:r>
              <a:rPr lang="en-US" sz="2000" b="1" dirty="0">
                <a:solidFill>
                  <a:schemeClr val="accent4">
                    <a:lumMod val="50000"/>
                  </a:schemeClr>
                </a:solidFill>
                <a:latin typeface="Times New Roman"/>
                <a:ea typeface="Calibri"/>
                <a:cs typeface="Times New Roman"/>
              </a:rPr>
              <a:t>  Forget Gate: Modulates the retention of information from the previous cell state.</a:t>
            </a:r>
          </a:p>
          <a:p>
            <a:pPr algn="l">
              <a:spcBef>
                <a:spcPts val="1000"/>
              </a:spcBef>
              <a:buFont typeface="Arial,Sans-Serif"/>
              <a:buChar char="•"/>
            </a:pPr>
            <a:r>
              <a:rPr lang="en-US" sz="2000" b="1" dirty="0">
                <a:solidFill>
                  <a:schemeClr val="accent4">
                    <a:lumMod val="50000"/>
                  </a:schemeClr>
                </a:solidFill>
                <a:latin typeface="Times New Roman"/>
                <a:ea typeface="Calibri"/>
                <a:cs typeface="Times New Roman"/>
              </a:rPr>
              <a:t>  Cell State: Carries information over time and is regulated by gates.</a:t>
            </a:r>
          </a:p>
          <a:p>
            <a:pPr algn="l">
              <a:spcBef>
                <a:spcPts val="1000"/>
              </a:spcBef>
              <a:buFont typeface="Arial,Sans-Serif"/>
              <a:buChar char="•"/>
            </a:pPr>
            <a:r>
              <a:rPr lang="en-US" sz="2000" b="1" dirty="0">
                <a:solidFill>
                  <a:schemeClr val="accent4">
                    <a:lumMod val="50000"/>
                  </a:schemeClr>
                </a:solidFill>
                <a:latin typeface="Times New Roman"/>
                <a:ea typeface="Calibri"/>
                <a:cs typeface="Times New Roman"/>
              </a:rPr>
              <a:t>  Output Gate: Controls the information flow from the cell to the output.</a:t>
            </a:r>
            <a:endParaRPr lang="en-US" sz="2000" b="1" dirty="0">
              <a:solidFill>
                <a:schemeClr val="accent4">
                  <a:lumMod val="5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590CA-813D-E92E-1E58-C6AA0458EA97}"/>
              </a:ext>
            </a:extLst>
          </p:cNvPr>
          <p:cNvSpPr>
            <a:spLocks noGrp="1"/>
          </p:cNvSpPr>
          <p:nvPr>
            <p:ph type="title"/>
          </p:nvPr>
        </p:nvSpPr>
        <p:spPr>
          <a:xfrm>
            <a:off x="558165" y="385444"/>
            <a:ext cx="9764395" cy="738664"/>
          </a:xfrm>
        </p:spPr>
        <p:txBody>
          <a:bodyPr wrap="square" lIns="0" tIns="0" rIns="0" bIns="0" anchor="t">
            <a:spAutoFit/>
          </a:bodyPr>
          <a:lstStyle/>
          <a:p>
            <a:r>
              <a:rPr lang="en-US" dirty="0"/>
              <a:t>Application Of LSTM</a:t>
            </a:r>
          </a:p>
        </p:txBody>
      </p:sp>
      <p:sp>
        <p:nvSpPr>
          <p:cNvPr id="3" name="TextBox 2">
            <a:extLst>
              <a:ext uri="{FF2B5EF4-FFF2-40B4-BE49-F238E27FC236}">
                <a16:creationId xmlns:a16="http://schemas.microsoft.com/office/drawing/2014/main" id="{113B41EB-AAA8-4104-288F-C9FB1B8B558D}"/>
              </a:ext>
            </a:extLst>
          </p:cNvPr>
          <p:cNvSpPr txBox="1"/>
          <p:nvPr/>
        </p:nvSpPr>
        <p:spPr>
          <a:xfrm>
            <a:off x="396815" y="1563969"/>
            <a:ext cx="11010179" cy="37907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spcBef>
                <a:spcPts val="1000"/>
              </a:spcBef>
              <a:buFont typeface="Arial,Sans-Serif"/>
              <a:buChar char="•"/>
            </a:pPr>
            <a:r>
              <a:rPr lang="en-US" sz="2000" dirty="0">
                <a:solidFill>
                  <a:srgbClr val="0D0D0D"/>
                </a:solidFill>
                <a:latin typeface="Times New Roman"/>
                <a:cs typeface="Times New Roman"/>
              </a:rPr>
              <a:t>Stock Price Prediction: Forecasting future stock prices based on historical data.</a:t>
            </a:r>
            <a:endParaRPr lang="en-US" sz="2000" dirty="0">
              <a:latin typeface="Times New Roman"/>
              <a:cs typeface="Times New Roman"/>
            </a:endParaRPr>
          </a:p>
          <a:p>
            <a:pPr marL="285750" indent="-285750" algn="l">
              <a:spcBef>
                <a:spcPts val="1000"/>
              </a:spcBef>
              <a:buFont typeface="Arial,Sans-Serif"/>
              <a:buChar char="•"/>
            </a:pPr>
            <a:r>
              <a:rPr lang="en-US" sz="2000" dirty="0">
                <a:solidFill>
                  <a:srgbClr val="0D0D0D"/>
                </a:solidFill>
                <a:latin typeface="Times New Roman"/>
                <a:cs typeface="Times New Roman"/>
              </a:rPr>
              <a:t>Natural Language Processing: Generating coherent text and understanding context in language models.</a:t>
            </a:r>
            <a:endParaRPr lang="en-US" sz="2000" dirty="0">
              <a:latin typeface="Times New Roman"/>
              <a:cs typeface="Times New Roman"/>
            </a:endParaRPr>
          </a:p>
          <a:p>
            <a:pPr marL="285750" indent="-285750" algn="l">
              <a:spcBef>
                <a:spcPts val="1000"/>
              </a:spcBef>
              <a:buFont typeface="Arial,Sans-Serif"/>
              <a:buChar char="•"/>
            </a:pPr>
            <a:r>
              <a:rPr lang="en-US" sz="2000" dirty="0">
                <a:solidFill>
                  <a:srgbClr val="0D0D0D"/>
                </a:solidFill>
                <a:latin typeface="Times New Roman"/>
                <a:cs typeface="Times New Roman"/>
              </a:rPr>
              <a:t>Speech Recognition: Transcribing speech into text with improved accuracy.</a:t>
            </a:r>
            <a:endParaRPr lang="en-US" sz="2000" dirty="0">
              <a:latin typeface="Times New Roman"/>
              <a:cs typeface="Times New Roman"/>
            </a:endParaRPr>
          </a:p>
          <a:p>
            <a:pPr marL="285750" indent="-285750" algn="l">
              <a:spcBef>
                <a:spcPts val="1000"/>
              </a:spcBef>
              <a:buFont typeface="Arial,Sans-Serif"/>
              <a:buChar char="•"/>
            </a:pPr>
            <a:endParaRPr lang="en-US" sz="2000" dirty="0">
              <a:solidFill>
                <a:srgbClr val="0D0D0D"/>
              </a:solidFill>
              <a:latin typeface="Times New Roman"/>
              <a:cs typeface="Times New Roman"/>
            </a:endParaRPr>
          </a:p>
          <a:p>
            <a:pPr algn="l">
              <a:spcBef>
                <a:spcPts val="1000"/>
              </a:spcBef>
            </a:pPr>
            <a:r>
              <a:rPr lang="en-US" sz="2400" b="1" dirty="0">
                <a:solidFill>
                  <a:srgbClr val="0D0D0D"/>
                </a:solidFill>
                <a:latin typeface="Times New Roman"/>
                <a:cs typeface="Times New Roman"/>
              </a:rPr>
              <a:t> Limitations and Challenges</a:t>
            </a:r>
            <a:endParaRPr lang="en-US" sz="2400" dirty="0">
              <a:latin typeface="Times New Roman"/>
              <a:cs typeface="Times New Roman"/>
            </a:endParaRPr>
          </a:p>
          <a:p>
            <a:pPr algn="l">
              <a:spcBef>
                <a:spcPts val="1000"/>
              </a:spcBef>
              <a:buFont typeface="Arial,Sans-Serif"/>
              <a:buChar char="•"/>
            </a:pPr>
            <a:r>
              <a:rPr lang="en-US" sz="2000" dirty="0">
                <a:solidFill>
                  <a:srgbClr val="0D0D0D"/>
                </a:solidFill>
                <a:latin typeface="Times New Roman"/>
                <a:cs typeface="Times New Roman"/>
              </a:rPr>
              <a:t>   Complexity: LSTM models can be computationally expensive to train and deploy.</a:t>
            </a:r>
            <a:endParaRPr lang="en-US" sz="2000" dirty="0">
              <a:latin typeface="Times New Roman"/>
              <a:cs typeface="Times New Roman"/>
            </a:endParaRPr>
          </a:p>
          <a:p>
            <a:pPr algn="l">
              <a:spcBef>
                <a:spcPts val="1000"/>
              </a:spcBef>
              <a:buFont typeface="Arial,Sans-Serif"/>
              <a:buChar char="•"/>
            </a:pPr>
            <a:r>
              <a:rPr lang="en-US" sz="2000" dirty="0">
                <a:solidFill>
                  <a:srgbClr val="0D0D0D"/>
                </a:solidFill>
                <a:latin typeface="Times New Roman"/>
                <a:cs typeface="Times New Roman"/>
              </a:rPr>
              <a:t>   Overfitting: Prone to overfitting, especially with small datasets.</a:t>
            </a:r>
            <a:endParaRPr lang="en-US" sz="2000" dirty="0">
              <a:latin typeface="Times New Roman"/>
              <a:cs typeface="Times New Roman"/>
            </a:endParaRPr>
          </a:p>
          <a:p>
            <a:pPr algn="l">
              <a:spcBef>
                <a:spcPts val="1000"/>
              </a:spcBef>
              <a:buFont typeface="Arial,Sans-Serif"/>
              <a:buChar char="•"/>
            </a:pPr>
            <a:r>
              <a:rPr lang="en-US" sz="2000" dirty="0">
                <a:solidFill>
                  <a:srgbClr val="0D0D0D"/>
                </a:solidFill>
                <a:latin typeface="Times New Roman"/>
                <a:cs typeface="Times New Roman"/>
              </a:rPr>
              <a:t>   Interpretability: Understanding the inner workings of LSTM models can be challenging.</a:t>
            </a:r>
            <a:endParaRPr lang="en-US" sz="2000" dirty="0">
              <a:latin typeface="Times New Roman"/>
              <a:cs typeface="Times New Roman"/>
            </a:endParaRPr>
          </a:p>
          <a:p>
            <a:pPr algn="l"/>
            <a:endParaRPr lang="en-US" dirty="0"/>
          </a:p>
        </p:txBody>
      </p:sp>
    </p:spTree>
    <p:extLst>
      <p:ext uri="{BB962C8B-B14F-4D97-AF65-F5344CB8AC3E}">
        <p14:creationId xmlns:p14="http://schemas.microsoft.com/office/powerpoint/2010/main" val="1054811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nchor="t">
            <a:spAutoFit/>
          </a:bodyPr>
          <a:lstStyle/>
          <a:p>
            <a:pPr marL="193675">
              <a:lnSpc>
                <a:spcPct val="100000"/>
              </a:lnSpc>
              <a:spcBef>
                <a:spcPts val="130"/>
              </a:spcBef>
            </a:pPr>
            <a:r>
              <a:rPr sz="4250" spc="-10" dirty="0"/>
              <a:t>SOLUTION</a:t>
            </a:r>
            <a:r>
              <a:rPr lang="en-US" sz="4250" spc="-10" dirty="0"/>
              <a:t>:</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9" name="TextBox 8">
            <a:extLst>
              <a:ext uri="{FF2B5EF4-FFF2-40B4-BE49-F238E27FC236}">
                <a16:creationId xmlns:a16="http://schemas.microsoft.com/office/drawing/2014/main" id="{EB07D4FF-4741-8220-45DB-8ECCE7AE4CC4}"/>
              </a:ext>
            </a:extLst>
          </p:cNvPr>
          <p:cNvSpPr txBox="1"/>
          <p:nvPr/>
        </p:nvSpPr>
        <p:spPr>
          <a:xfrm>
            <a:off x="3042249" y="2208362"/>
            <a:ext cx="6970140" cy="3871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rtl="0">
              <a:buFont typeface=""/>
              <a:buChar char="•"/>
            </a:pPr>
            <a:r>
              <a:rPr lang="en-US" sz="2400" dirty="0">
                <a:latin typeface="Trebuchet MS"/>
                <a:cs typeface="Arial"/>
              </a:rPr>
              <a:t>Data Collection and Preprocessing​</a:t>
            </a:r>
            <a:endParaRPr lang="en-US" sz="2400">
              <a:solidFill>
                <a:srgbClr val="000000"/>
              </a:solidFill>
              <a:latin typeface="Trebuchet MS"/>
              <a:cs typeface="Arial"/>
            </a:endParaRPr>
          </a:p>
          <a:p>
            <a:pPr marL="228600" indent="-228600" rtl="0">
              <a:buFont typeface=""/>
              <a:buChar char="•"/>
            </a:pPr>
            <a:r>
              <a:rPr lang="en-US" sz="2400" dirty="0">
                <a:latin typeface="Trebuchet MS"/>
                <a:cs typeface="Arial"/>
              </a:rPr>
              <a:t>Feature Engineering​</a:t>
            </a:r>
          </a:p>
          <a:p>
            <a:pPr marL="228600" indent="-228600" rtl="0">
              <a:buFont typeface=""/>
              <a:buChar char="•"/>
            </a:pPr>
            <a:r>
              <a:rPr lang="en-US" sz="2400" dirty="0">
                <a:latin typeface="Trebuchet MS"/>
                <a:cs typeface="Arial"/>
              </a:rPr>
              <a:t>Model Building​</a:t>
            </a:r>
          </a:p>
          <a:p>
            <a:pPr marL="228600" indent="-228600" rtl="0">
              <a:buFont typeface=""/>
              <a:buChar char="•"/>
            </a:pPr>
            <a:r>
              <a:rPr lang="en-US" sz="2400" dirty="0">
                <a:latin typeface="Trebuchet MS"/>
                <a:cs typeface="Arial"/>
              </a:rPr>
              <a:t>Model Training​</a:t>
            </a:r>
          </a:p>
          <a:p>
            <a:pPr marL="228600" indent="-228600" rtl="0">
              <a:buFont typeface=""/>
              <a:buChar char="•"/>
            </a:pPr>
            <a:r>
              <a:rPr lang="en-US" sz="2400" dirty="0">
                <a:latin typeface="Trebuchet MS"/>
                <a:cs typeface="Arial"/>
              </a:rPr>
              <a:t>Model Evaluation</a:t>
            </a:r>
            <a:r>
              <a:rPr lang="en-US" sz="2400" dirty="0">
                <a:solidFill>
                  <a:srgbClr val="0D0D0D"/>
                </a:solidFill>
                <a:latin typeface="Trebuchet MS"/>
                <a:cs typeface="Arial"/>
              </a:rPr>
              <a:t>.</a:t>
            </a:r>
            <a:r>
              <a:rPr lang="en-US" sz="2400" dirty="0">
                <a:latin typeface="Trebuchet MS"/>
                <a:cs typeface="Arial"/>
              </a:rPr>
              <a:t>​</a:t>
            </a:r>
          </a:p>
          <a:p>
            <a:pPr marL="228600" indent="-228600" rtl="0">
              <a:buFont typeface=""/>
              <a:buChar char="•"/>
            </a:pPr>
            <a:r>
              <a:rPr lang="en-US" sz="2400" dirty="0">
                <a:latin typeface="Trebuchet MS"/>
                <a:cs typeface="Arial"/>
              </a:rPr>
              <a:t>Fine-Tuning and Optimization​</a:t>
            </a:r>
          </a:p>
          <a:p>
            <a:pPr marL="228600" indent="-228600" rtl="0">
              <a:buFont typeface=""/>
              <a:buChar char="•"/>
            </a:pPr>
            <a:r>
              <a:rPr lang="en-US" sz="2400" dirty="0">
                <a:latin typeface="Trebuchet MS"/>
                <a:cs typeface="Arial"/>
              </a:rPr>
              <a:t>Deployment and Monitoring​</a:t>
            </a:r>
          </a:p>
          <a:p>
            <a:pPr marL="228600" indent="-228600" rtl="0">
              <a:buFont typeface=""/>
              <a:buChar char="•"/>
            </a:pPr>
            <a:r>
              <a:rPr lang="en-US" sz="2400" dirty="0">
                <a:latin typeface="Trebuchet MS"/>
                <a:cs typeface="Arial"/>
              </a:rPr>
              <a:t>Risk Management​</a:t>
            </a:r>
          </a:p>
          <a:p>
            <a:pPr marL="228600" indent="-228600" rtl="0">
              <a:buFont typeface=""/>
              <a:buChar char="•"/>
            </a:pPr>
            <a:r>
              <a:rPr lang="en-US" sz="2400" dirty="0">
                <a:latin typeface="Trebuchet MS"/>
                <a:cs typeface="Arial"/>
              </a:rPr>
              <a:t>Documentation and Reporting​</a:t>
            </a:r>
          </a:p>
          <a:p>
            <a:pPr marL="228600" indent="-228600" rtl="0">
              <a:buFont typeface=""/>
              <a:buChar char="•"/>
            </a:pPr>
            <a:r>
              <a:rPr lang="en-US" sz="2400" dirty="0">
                <a:latin typeface="Trebuchet MS"/>
                <a:cs typeface="Arial"/>
              </a:rPr>
              <a:t>Continuous Improvement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TotalTime>
  <Words>617</Words>
  <Application>Microsoft Office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Arial,Sans-Serif</vt:lpstr>
      <vt:lpstr>Calibri</vt:lpstr>
      <vt:lpstr>Comic Sans MS</vt:lpstr>
      <vt:lpstr>Tenorite</vt:lpstr>
      <vt:lpstr>Times New Roman</vt:lpstr>
      <vt:lpstr>Trebuchet MS</vt:lpstr>
      <vt:lpstr>Office Theme</vt:lpstr>
      <vt:lpstr>PowerPoint Presentation</vt:lpstr>
      <vt:lpstr>PROJECT TITLE</vt:lpstr>
      <vt:lpstr>AGENDA</vt:lpstr>
      <vt:lpstr>PROBLEM STATEMENT</vt:lpstr>
      <vt:lpstr>PROJECT OVERVIEW</vt:lpstr>
      <vt:lpstr>THE END USERS:</vt:lpstr>
      <vt:lpstr>INTRODUCTION TO LSTM NEURAL NETWORKS </vt:lpstr>
      <vt:lpstr>Application Of LSTM</vt:lpstr>
      <vt:lpstr>SOLUTION:</vt:lpstr>
      <vt:lpstr>MODELLING</vt:lpstr>
      <vt:lpstr>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pavish pavish</dc:creator>
  <cp:lastModifiedBy>pavish pavish</cp:lastModifiedBy>
  <cp:revision>277</cp:revision>
  <dcterms:created xsi:type="dcterms:W3CDTF">2024-04-13T14:43:04Z</dcterms:created>
  <dcterms:modified xsi:type="dcterms:W3CDTF">2024-04-20T12:02:10Z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2024-04-13T00:00:00Z</vt:filetime>
  </property>
  <property fmtid="{D5CDD505-2E9C-101B-9397-08002B2CF9AE}" pid="4" name="Producer">
    <vt:lpwstr>3-Heights(TM) PDF Security Shell 4.8.25.2 (http://www.pdf-tools.com)</vt:lpwstr>
  </property>
</Properties>
</file>