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3" r:id="rId7"/>
    <p:sldId id="264" r:id="rId8"/>
    <p:sldId id="265" r:id="rId9"/>
    <p:sldId id="266" r:id="rId10"/>
    <p:sldId id="274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A7D2-E6E2-6FB9-7CEF-05644DCC8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D099A-53AF-4E17-5B0C-0A1F79318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06677-8C97-F730-D887-4CA29C86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2D5E-F334-43FC-BF09-90AE8885F0FD}" type="datetimeFigureOut">
              <a:rPr lang="en-IN" smtClean="0"/>
              <a:t>28/03/24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14D2-CDC8-38B3-CC1B-AEBBABE2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BCAE-6B33-5ACC-7DF8-7F42C3A8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6A7D-B3A0-49D8-B26E-A9F46A1B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6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7236-444A-FC1D-9926-30681B56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46DED-B519-29CE-7FB9-929B3F8C5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5843-4AD1-17BD-4B41-4905195F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2D5E-F334-43FC-BF09-90AE8885F0FD}" type="datetimeFigureOut">
              <a:rPr lang="en-IN" smtClean="0"/>
              <a:t>28/03/24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BA1-B90F-040D-DB4E-F2696F18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CCACC-BF1B-C2C3-CB82-39EA70D5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6A7D-B3A0-49D8-B26E-A9F46A1B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64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6B177-A7B1-01DE-31DF-D540AFB0D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AC728-621B-1610-87FB-88F624F75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47252-A77F-64CD-7C59-0FE17E49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2D5E-F334-43FC-BF09-90AE8885F0FD}" type="datetimeFigureOut">
              <a:rPr lang="en-IN" smtClean="0"/>
              <a:t>28/03/24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6B445-D91D-396F-6AF9-88FB66DD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472BA-DA34-2757-79FD-BE998C90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6A7D-B3A0-49D8-B26E-A9F46A1B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6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0A0A-DF5D-819D-E4FB-48FBEBE3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470D-4616-618C-A82B-C3887F6E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1240-3EF0-5F78-CF3E-5FDE0FF4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2D5E-F334-43FC-BF09-90AE8885F0FD}" type="datetimeFigureOut">
              <a:rPr lang="en-IN" smtClean="0"/>
              <a:t>28/03/24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D08C0-872D-B97F-AF6B-D8689F2D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967AC-73AD-053F-D879-49D72FDA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6A7D-B3A0-49D8-B26E-A9F46A1B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9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4F41-EDF2-0807-4770-B0C7430C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B6E65-8289-C9BB-45CE-E92D0F4AF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1A71F-CB49-E96C-8814-2CA364F6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2D5E-F334-43FC-BF09-90AE8885F0FD}" type="datetimeFigureOut">
              <a:rPr lang="en-IN" smtClean="0"/>
              <a:t>28/03/24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258D-92B2-8EAF-BB6C-82CC630D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7FE9-2133-BA7A-CD92-7B461A4E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6A7D-B3A0-49D8-B26E-A9F46A1B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42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DEF2-C9D5-3796-470E-5E24DF3E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C302-3226-400C-0C49-746D09664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B1E99-F902-9EB7-F74A-00081ECCC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FF6CC-89A8-942E-326D-AF4BE202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2D5E-F334-43FC-BF09-90AE8885F0FD}" type="datetimeFigureOut">
              <a:rPr lang="en-IN" smtClean="0"/>
              <a:t>28/03/24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431F-29F9-5E0A-9D69-2559E5A7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15888-B5CC-D48A-34B0-682035DD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6A7D-B3A0-49D8-B26E-A9F46A1B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42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0671-BF8F-E15F-3315-8D18ADAD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49E61-9392-984F-FF7E-A262FF9AE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B8036-B064-2BE1-5548-8D1A884D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D7C45-7EC7-66E0-EA4C-2C9B8B5E8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3E6FB-A72D-26F1-9C5E-A81DE738B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2120F-D9F8-4E7D-19B6-43D9A0B5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2D5E-F334-43FC-BF09-90AE8885F0FD}" type="datetimeFigureOut">
              <a:rPr lang="en-IN" smtClean="0"/>
              <a:t>28/03/24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BBCF2-CEE7-8769-5FF7-535917B4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83434-752C-ACF7-BF51-D10055F4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6A7D-B3A0-49D8-B26E-A9F46A1B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7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672D-A0D0-920C-4EF8-79363C75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98BB6-3B44-6D6E-A8F6-3018B204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2D5E-F334-43FC-BF09-90AE8885F0FD}" type="datetimeFigureOut">
              <a:rPr lang="en-IN" smtClean="0"/>
              <a:t>28/03/24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58460-6AC3-A03A-A23A-71D7755E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4DD79-EB15-5B97-042B-6D597C06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6A7D-B3A0-49D8-B26E-A9F46A1B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1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FE24D-5342-CF23-423D-91C02CF8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2D5E-F334-43FC-BF09-90AE8885F0FD}" type="datetimeFigureOut">
              <a:rPr lang="en-IN" smtClean="0"/>
              <a:t>28/03/24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116C9-3FA4-1E2E-F17D-19142CB7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F6652-98E1-7B28-830A-FB14A90E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6A7D-B3A0-49D8-B26E-A9F46A1B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2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4BBF-5911-181F-BD7F-DCA36273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7B3-FE74-AACE-882A-2BE27F915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483E5-2F28-F32D-853D-1AEA81E26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39AA2-1315-902B-9C30-AB9CAE60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2D5E-F334-43FC-BF09-90AE8885F0FD}" type="datetimeFigureOut">
              <a:rPr lang="en-IN" smtClean="0"/>
              <a:t>28/03/24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F2611-CC0D-9A13-DC43-0D569B51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5D83F-6973-E058-11E1-61ADBE96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6A7D-B3A0-49D8-B26E-A9F46A1B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22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A1C5-4E67-0A2B-4B28-0D13283D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44C3B-5720-01CD-239A-A824EC9FA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2800D-823D-DEE4-EEA6-91467CFE5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FA6AC-C5CB-C2EB-E43C-601FE738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2D5E-F334-43FC-BF09-90AE8885F0FD}" type="datetimeFigureOut">
              <a:rPr lang="en-IN" smtClean="0"/>
              <a:t>28/03/24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AEAFB-CA11-42A1-078D-5FFA02AD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AEE09-6279-85CD-15AC-F1CF0244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6A7D-B3A0-49D8-B26E-A9F46A1B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5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EBB05-0CED-9167-78F3-87FEFA1C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42E65-B8E2-FB83-50BD-929D0843A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7DF1-DA1E-EB8F-B61A-219A95353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C2D5E-F334-43FC-BF09-90AE8885F0FD}" type="datetimeFigureOut">
              <a:rPr lang="en-IN" smtClean="0"/>
              <a:t>28/03/24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AF69-0336-869C-BEA6-91318CF2B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FCF9-7B1E-D8F3-8E7B-A4D09032E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6A7D-B3A0-49D8-B26E-A9F46A1B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7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vishek2004/CIP-project/blob/main/modi_reviews.csv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vishek2004/CIP-project/blob/main/rahul_reviews.cs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E332-6D48-E658-FEFE-A86FFA28B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3315"/>
            <a:ext cx="9144000" cy="2387600"/>
          </a:xfrm>
        </p:spPr>
        <p:txBody>
          <a:bodyPr>
            <a:normAutofit/>
          </a:bodyPr>
          <a:lstStyle/>
          <a:p>
            <a:r>
              <a:rPr lang="en-IN" sz="2800" b="1" i="1" dirty="0">
                <a:latin typeface="Arial Narrow" panose="020B0604020202020204" pitchFamily="34" charset="0"/>
                <a:ea typeface="Tahoma" panose="020B0604030504040204" pitchFamily="34" charset="0"/>
                <a:cs typeface="Arial Narrow" panose="020B0604020202020204" pitchFamily="34" charset="0"/>
              </a:rPr>
              <a:t>CS6611 – CREATIVE AND INNOVATIVE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930EF-4C00-D4DF-5276-41C2DECF2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631" y="3144837"/>
            <a:ext cx="10310327" cy="3139847"/>
          </a:xfrm>
        </p:spPr>
        <p:txBody>
          <a:bodyPr>
            <a:normAutofit/>
          </a:bodyPr>
          <a:lstStyle/>
          <a:p>
            <a:pPr algn="ctr">
              <a:spcAft>
                <a:spcPts val="1500"/>
              </a:spcAft>
            </a:pPr>
            <a:r>
              <a:rPr lang="en-US" sz="2800" b="1" i="1" u="sng" kern="1400" spc="25" dirty="0">
                <a:effectLst/>
                <a:latin typeface="Arial Narrow" panose="020B0604020202020204" pitchFamily="34" charset="0"/>
                <a:ea typeface="Times New Roman" panose="02020603050405020304" pitchFamily="18" charset="0"/>
                <a:cs typeface="Arial Narrow" panose="020B0604020202020204" pitchFamily="34" charset="0"/>
              </a:rPr>
              <a:t>ELECTION SENTIMENT ANALYSIS</a:t>
            </a:r>
          </a:p>
          <a:p>
            <a:pPr algn="ctr">
              <a:spcAft>
                <a:spcPts val="1500"/>
              </a:spcAft>
            </a:pPr>
            <a:endParaRPr lang="en-IN" sz="2800" b="1" i="1" u="sng" kern="1400" spc="25" dirty="0">
              <a:effectLst/>
              <a:latin typeface="Arial Narrow" panose="020B0604020202020204" pitchFamily="34" charset="0"/>
              <a:ea typeface="Times New Roman" panose="02020603050405020304" pitchFamily="18" charset="0"/>
              <a:cs typeface="Arial Narrow" panose="020B0604020202020204" pitchFamily="34" charset="0"/>
            </a:endParaRPr>
          </a:p>
        </p:txBody>
      </p:sp>
      <p:pic>
        <p:nvPicPr>
          <p:cNvPr id="4" name="Google Shape;87;p1">
            <a:extLst>
              <a:ext uri="{FF2B5EF4-FFF2-40B4-BE49-F238E27FC236}">
                <a16:creationId xmlns:a16="http://schemas.microsoft.com/office/drawing/2014/main" id="{61753E6D-2BD7-B362-60D8-97C1ADC000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5224" y="288209"/>
            <a:ext cx="1772816" cy="17609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612C8-EE83-C040-C15B-44503EA01802}"/>
              </a:ext>
            </a:extLst>
          </p:cNvPr>
          <p:cNvSpPr txBox="1"/>
          <p:nvPr/>
        </p:nvSpPr>
        <p:spPr>
          <a:xfrm>
            <a:off x="5962260" y="4714760"/>
            <a:ext cx="49435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4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Done by,</a:t>
            </a:r>
          </a:p>
          <a:p>
            <a:pPr lvl="2"/>
            <a:r>
              <a:rPr lang="en-IN" sz="24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R A </a:t>
            </a:r>
            <a:r>
              <a:rPr lang="en-IN" sz="24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Nithish</a:t>
            </a:r>
            <a:r>
              <a:rPr lang="en-IN" sz="24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Kumar – 2021103548</a:t>
            </a:r>
          </a:p>
          <a:p>
            <a:pPr lvl="2"/>
            <a:r>
              <a:rPr lang="en-IN" sz="24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Aravind Krishnan S – 2021103509</a:t>
            </a:r>
          </a:p>
          <a:p>
            <a:pPr lvl="2"/>
            <a:r>
              <a:rPr lang="en-IN" sz="24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T V </a:t>
            </a:r>
            <a:r>
              <a:rPr lang="en-IN" sz="24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Pavishek</a:t>
            </a:r>
            <a:r>
              <a:rPr lang="en-IN" sz="24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– 2021103721</a:t>
            </a:r>
          </a:p>
          <a:p>
            <a:pPr lvl="2"/>
            <a:endParaRPr lang="en-IN" sz="24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1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FC726-7705-FD7A-1DD5-1FC65F3F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lang="en-US" altLang="en-US" sz="24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6.Removing Tweets with Neutral Polarity</a:t>
            </a:r>
            <a:br>
              <a:rPr kumimoji="0" lang="en-US" altLang="en-US" sz="240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000FA41-6415-3A22-3293-912BDDE7B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7" y="1675227"/>
            <a:ext cx="925094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6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FC726-7705-FD7A-1DD5-1FC65F3F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en-US" sz="22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.Droping the indices of the </a:t>
            </a: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2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weets with Neutral Polarity</a:t>
            </a:r>
            <a:br>
              <a:rPr kumimoji="0" lang="en-US" altLang="en-US" sz="220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CC135A-8700-B9F8-0E20-300BB27D5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22" y="1686516"/>
            <a:ext cx="9586955" cy="498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9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FC726-7705-FD7A-1DD5-1FC65F3F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8.Final data set after removing neutral polarity tweets</a:t>
            </a:r>
          </a:p>
        </p:txBody>
      </p:sp>
      <p:pic>
        <p:nvPicPr>
          <p:cNvPr id="3" name="Picture 2" descr="A white rectangular object with a red and black stripe&#10;&#10;Description automatically generated with medium confidence">
            <a:extLst>
              <a:ext uri="{FF2B5EF4-FFF2-40B4-BE49-F238E27FC236}">
                <a16:creationId xmlns:a16="http://schemas.microsoft.com/office/drawing/2014/main" id="{C4518FC6-125E-4ACC-2999-9B67085B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2931765"/>
            <a:ext cx="11275571" cy="19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6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8A7B-7AB7-9EB5-2D99-B37271CD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2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i="1" u="sng" dirty="0">
                <a:latin typeface="Arial Narrow" panose="020B0604020202020204" pitchFamily="34" charset="0"/>
                <a:cs typeface="Arial Narrow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50DF5-0C98-ECF6-EA27-DD3783E1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678" y="1499054"/>
            <a:ext cx="11504643" cy="46672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Traditional methods like polls struggle to capture the real time pulse of public opinion during elections . </a:t>
            </a:r>
          </a:p>
          <a:p>
            <a:pPr>
              <a:buFont typeface="Wingdings" pitchFamily="2" charset="2"/>
              <a:buChar char="§"/>
            </a:pPr>
            <a:endParaRPr lang="en-IN" sz="120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Social media offers a massive dataset , but analysing it efficiently is difficult due to volume , complexity and bias. </a:t>
            </a:r>
          </a:p>
          <a:p>
            <a:pPr>
              <a:buFont typeface="Wingdings" pitchFamily="2" charset="2"/>
              <a:buChar char="§"/>
            </a:pPr>
            <a:endParaRPr lang="en-IN" sz="120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This research develops and applies advanced NLP techniques like sentiment analysis to automatically classify and analyse opinions expressed in election-related tweets. </a:t>
            </a:r>
          </a:p>
          <a:p>
            <a:pPr>
              <a:buFont typeface="Wingdings" pitchFamily="2" charset="2"/>
              <a:buChar char="§"/>
            </a:pPr>
            <a:endParaRPr lang="en-IN" sz="120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Sentiment analysis can automatically classify opinions(</a:t>
            </a:r>
            <a:r>
              <a:rPr lang="en-IN" sz="240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positive,negative,neutral</a:t>
            </a:r>
            <a:r>
              <a:rPr lang="en-IN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 expressed in election-related text, offering valuable insights. </a:t>
            </a:r>
            <a:endParaRPr lang="en-IN" sz="120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73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DF3C-A8D3-143D-A769-B04B6CD4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5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i="1" u="sng" dirty="0">
                <a:latin typeface="Arial Narrow" panose="020B0604020202020204" pitchFamily="34" charset="0"/>
                <a:cs typeface="Arial Narrow" panose="020B0604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2686-4734-52A2-C26F-6EB0908C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51" y="1477932"/>
            <a:ext cx="10515600" cy="510578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endParaRPr lang="en-IN" sz="240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Understanding public opinion </a:t>
            </a:r>
          </a:p>
          <a:p>
            <a:pPr>
              <a:buFont typeface="Wingdings" pitchFamily="2" charset="2"/>
              <a:buChar char="§"/>
            </a:pPr>
            <a:endParaRPr lang="en-IN" sz="200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Predicting election outcomes</a:t>
            </a:r>
          </a:p>
          <a:p>
            <a:pPr>
              <a:buFont typeface="Wingdings" pitchFamily="2" charset="2"/>
              <a:buChar char="§"/>
            </a:pPr>
            <a:endParaRPr lang="en-IN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Enhancing democratic processes</a:t>
            </a:r>
          </a:p>
          <a:p>
            <a:pPr>
              <a:buFont typeface="Wingdings" pitchFamily="2" charset="2"/>
              <a:buChar char="§"/>
            </a:pPr>
            <a:endParaRPr lang="en-IN" sz="200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 develop robust sentiment analysis techniques to revolutionise our understanding of public opinion and its role in elections . </a:t>
            </a:r>
            <a:endParaRPr lang="en-IN" sz="200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2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D7628-664D-FD69-781D-C6ECB421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i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7DC4EEC8-B51F-AE4F-FAB4-4F6A00A64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507" y="365195"/>
            <a:ext cx="8280552" cy="612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7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A817-0A9E-5185-17E9-ACC3808C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9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i="1" u="sng" dirty="0">
                <a:latin typeface="Arial Narrow" panose="020B0604020202020204" pitchFamily="34" charset="0"/>
                <a:cs typeface="Arial Narrow" panose="020B0604020202020204" pitchFamily="34" charset="0"/>
              </a:rPr>
              <a:t>IMPLEMENTATION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F9FA02-15E6-6E42-6E72-8CE3BA880061}"/>
              </a:ext>
            </a:extLst>
          </p:cNvPr>
          <p:cNvSpPr txBox="1">
            <a:spLocks/>
          </p:cNvSpPr>
          <p:nvPr/>
        </p:nvSpPr>
        <p:spPr>
          <a:xfrm>
            <a:off x="1087222" y="1036953"/>
            <a:ext cx="10515600" cy="823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Module 1 -Data Collection and Pre-processing</a:t>
            </a:r>
          </a:p>
          <a:p>
            <a:r>
              <a:rPr lang="en-IN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1. Import datasets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E37A5-741C-97A7-B4B8-A608EB4243A6}"/>
              </a:ext>
            </a:extLst>
          </p:cNvPr>
          <p:cNvSpPr txBox="1">
            <a:spLocks/>
          </p:cNvSpPr>
          <p:nvPr/>
        </p:nvSpPr>
        <p:spPr>
          <a:xfrm>
            <a:off x="943955" y="5202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800" b="1" i="1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1D6294-8EE1-9B4E-6733-1600FD196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27" y="1945639"/>
            <a:ext cx="9717695" cy="38957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7D281A-4F8D-B778-0301-3A1FFA2A39AC}"/>
              </a:ext>
            </a:extLst>
          </p:cNvPr>
          <p:cNvSpPr txBox="1"/>
          <p:nvPr/>
        </p:nvSpPr>
        <p:spPr>
          <a:xfrm>
            <a:off x="1087222" y="5941269"/>
            <a:ext cx="1003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https://github.com/pavishek2004/CIP-project/blob/main/modi_reviews.csv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/pavishek2004/CIP-project/blob/main/</a:t>
            </a:r>
            <a:r>
              <a:rPr lang="en-US" dirty="0" err="1">
                <a:hlinkClick r:id="rId4"/>
              </a:rPr>
              <a:t>rahul_reviews.csv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9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37AA-C61D-881E-EBA0-E4CB1B2E6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2.Inspecting Dataset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36DB54-9ECB-4C6D-BC8C-BAAFA53B9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3333916"/>
            <a:ext cx="5481509" cy="2274826"/>
          </a:xfrm>
          <a:prstGeom prst="rect">
            <a:avLst/>
          </a:prstGeom>
        </p:spPr>
      </p:pic>
      <p:pic>
        <p:nvPicPr>
          <p:cNvPr id="11" name="Picture 10" descr="A screenshot of a chat&#10;&#10;Description automatically generated">
            <a:extLst>
              <a:ext uri="{FF2B5EF4-FFF2-40B4-BE49-F238E27FC236}">
                <a16:creationId xmlns:a16="http://schemas.microsoft.com/office/drawing/2014/main" id="{8DD35E58-73C0-E900-44F7-09FCFBD0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3352905"/>
            <a:ext cx="5523082" cy="223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0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FC726-7705-FD7A-1DD5-1FC65F3F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Fetching Sentiment Scores of the tweets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3D498E8-1A27-E25F-BD27-74F40F1FD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509193"/>
            <a:ext cx="10905066" cy="2726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7AC2FE-8E9E-EC35-2909-036882F4A28D}"/>
              </a:ext>
            </a:extLst>
          </p:cNvPr>
          <p:cNvSpPr txBox="1"/>
          <p:nvPr/>
        </p:nvSpPr>
        <p:spPr>
          <a:xfrm>
            <a:off x="113567" y="0"/>
            <a:ext cx="1121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latin typeface="Arial Narrow" panose="020B0604020202020204" pitchFamily="34" charset="0"/>
                <a:cs typeface="Arial Narrow" panose="020B0604020202020204" pitchFamily="34" charset="0"/>
              </a:rPr>
              <a:t>Module 2 – </a:t>
            </a:r>
            <a:r>
              <a:rPr lang="en-US" sz="2400" b="1" i="1" u="sng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Sentinment</a:t>
            </a:r>
            <a:r>
              <a:rPr lang="en-US" sz="2400" b="1" i="1" u="sng" dirty="0">
                <a:latin typeface="Arial Narrow" panose="020B0604020202020204" pitchFamily="34" charset="0"/>
                <a:cs typeface="Arial Narrow" panose="020B0604020202020204" pitchFamily="34" charset="0"/>
              </a:rPr>
              <a:t> Analysis </a:t>
            </a:r>
          </a:p>
        </p:txBody>
      </p:sp>
    </p:spTree>
    <p:extLst>
      <p:ext uri="{BB962C8B-B14F-4D97-AF65-F5344CB8AC3E}">
        <p14:creationId xmlns:p14="http://schemas.microsoft.com/office/powerpoint/2010/main" val="12223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46A60-0610-9879-5C9D-6BAAEC60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 Generating the polarity of the tweets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87AD8F2-F9DB-3586-E1C8-2BFE6EFBF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33" y="1675227"/>
            <a:ext cx="802593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2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E61AD-47C0-D19F-CACF-520AAC2E961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5.Categorizing the tweets based on their polarity</a:t>
            </a: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6A847CD-8147-A7B4-AC43-99A4772C2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82152"/>
            <a:ext cx="10905066" cy="39803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61D9EA-3DF7-EA41-D62E-1A7DBCFD0DC2}"/>
              </a:ext>
            </a:extLst>
          </p:cNvPr>
          <p:cNvSpPr txBox="1"/>
          <p:nvPr/>
        </p:nvSpPr>
        <p:spPr>
          <a:xfrm>
            <a:off x="295422" y="112542"/>
            <a:ext cx="1166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latin typeface="Arial Narrow" panose="020B0604020202020204" pitchFamily="34" charset="0"/>
                <a:cs typeface="Arial Narrow" panose="020B0604020202020204" pitchFamily="34" charset="0"/>
              </a:rPr>
              <a:t>Module 3 – Polarity Mapping</a:t>
            </a:r>
          </a:p>
        </p:txBody>
      </p:sp>
    </p:spTree>
    <p:extLst>
      <p:ext uri="{BB962C8B-B14F-4D97-AF65-F5344CB8AC3E}">
        <p14:creationId xmlns:p14="http://schemas.microsoft.com/office/powerpoint/2010/main" val="321719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264</Words>
  <Application>Microsoft Macintosh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Wingdings</vt:lpstr>
      <vt:lpstr>Office Theme</vt:lpstr>
      <vt:lpstr>CS6611 – CREATIVE AND INNOVATIVE PROJECT</vt:lpstr>
      <vt:lpstr>PROBLEM STATEMENT</vt:lpstr>
      <vt:lpstr>OBJECTIVES</vt:lpstr>
      <vt:lpstr>BLOCK DIAGRAM</vt:lpstr>
      <vt:lpstr>IMPLEMENTATION</vt:lpstr>
      <vt:lpstr>PowerPoint Presentation</vt:lpstr>
      <vt:lpstr>3. Fetching Sentiment Scores of the tweets</vt:lpstr>
      <vt:lpstr>4. Generating the polarity of the tweets</vt:lpstr>
      <vt:lpstr>PowerPoint Presentation</vt:lpstr>
      <vt:lpstr>6.Removing Tweets with Neutral Polarity </vt:lpstr>
      <vt:lpstr>7.Droping the indices of the tweets with Neutral Polarity </vt:lpstr>
      <vt:lpstr>8.Final data set after removing neutral polarity tweets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CS6611 – CREATIVE AND INNOVATIVE PROJECT</dc:title>
  <dc:creator>Surendra Kumar Chandrasekaran</dc:creator>
  <cp:lastModifiedBy>Nithish Rajkumar</cp:lastModifiedBy>
  <cp:revision>27</cp:revision>
  <dcterms:created xsi:type="dcterms:W3CDTF">2024-03-27T11:16:39Z</dcterms:created>
  <dcterms:modified xsi:type="dcterms:W3CDTF">2024-03-28T08:06:55Z</dcterms:modified>
</cp:coreProperties>
</file>