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30"/>
  </p:notesMasterIdLst>
  <p:sldIdLst>
    <p:sldId id="256" r:id="rId3"/>
    <p:sldId id="257" r:id="rId4"/>
    <p:sldId id="258" r:id="rId5"/>
    <p:sldId id="259" r:id="rId6"/>
    <p:sldId id="268" r:id="rId7"/>
    <p:sldId id="269" r:id="rId8"/>
    <p:sldId id="270" r:id="rId9"/>
    <p:sldId id="260" r:id="rId10"/>
    <p:sldId id="261" r:id="rId11"/>
    <p:sldId id="262" r:id="rId12"/>
    <p:sldId id="263" r:id="rId13"/>
    <p:sldId id="272" r:id="rId14"/>
    <p:sldId id="273" r:id="rId15"/>
    <p:sldId id="274" r:id="rId16"/>
    <p:sldId id="275" r:id="rId17"/>
    <p:sldId id="276" r:id="rId18"/>
    <p:sldId id="264" r:id="rId19"/>
    <p:sldId id="277" r:id="rId20"/>
    <p:sldId id="278" r:id="rId21"/>
    <p:sldId id="265" r:id="rId22"/>
    <p:sldId id="266" r:id="rId23"/>
    <p:sldId id="267" r:id="rId24"/>
    <p:sldId id="279" r:id="rId25"/>
    <p:sldId id="280" r:id="rId26"/>
    <p:sldId id="281" r:id="rId27"/>
    <p:sldId id="282" r:id="rId28"/>
    <p:sldId id="271" r:id="rId29"/>
  </p:sldIdLst>
  <p:sldSz cx="12192000" cy="6858000"/>
  <p:notesSz cx="7559675" cy="10691813"/>
  <p:embeddedFontLst>
    <p:embeddedFont>
      <p:font typeface="Arial Narrow" panose="020B0604020202020204" pitchFamily="34" charset="0"/>
      <p:regular r:id="rId31"/>
      <p:bold r:id="rId32"/>
      <p:italic r:id="rId33"/>
      <p:boldItalic r:id="rId34"/>
    </p:embeddedFont>
    <p:embeddedFont>
      <p:font typeface="Roboto"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F80CE6-FBAF-4F2C-82A4-AAD96255167D}">
  <a:tblStyle styleId="{27F80CE6-FBAF-4F2C-82A4-AAD96255167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95"/>
    <p:restoredTop sz="94656"/>
  </p:normalViewPr>
  <p:slideViewPr>
    <p:cSldViewPr snapToGrid="0">
      <p:cViewPr varScale="1">
        <p:scale>
          <a:sx n="107" d="100"/>
          <a:sy n="107" d="100"/>
        </p:scale>
        <p:origin x="22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0302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8444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8315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99195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8215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1718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3005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2: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10: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11: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p12: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p1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3401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p1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40509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p1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51265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p1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60606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6d43071936_0_1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6d43071936_0_19: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3: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4: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c743bd6d27_0_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c743bd6d27_0_0: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0963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6d43071936_0_1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6d43071936_0_14: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5088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6d43071936_0_22: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6d43071936_0_22: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7595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838080" y="1825560"/>
            <a:ext cx="10515240" cy="4350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
        <p:nvSpPr>
          <p:cNvPr id="16" name="Google Shape;16;p2"/>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body" idx="1"/>
          </p:nvPr>
        </p:nvSpPr>
        <p:spPr>
          <a:xfrm>
            <a:off x="838080" y="1825560"/>
            <a:ext cx="10515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1" name="Google Shape;71;p11"/>
          <p:cNvSpPr txBox="1">
            <a:spLocks noGrp="1"/>
          </p:cNvSpPr>
          <p:nvPr>
            <p:ph type="body" idx="2"/>
          </p:nvPr>
        </p:nvSpPr>
        <p:spPr>
          <a:xfrm>
            <a:off x="838080" y="4098240"/>
            <a:ext cx="10515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
        <p:nvSpPr>
          <p:cNvPr id="74" name="Google Shape;74;p11"/>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body" idx="1"/>
          </p:nvPr>
        </p:nvSpPr>
        <p:spPr>
          <a:xfrm>
            <a:off x="83808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8" name="Google Shape;78;p12"/>
          <p:cNvSpPr txBox="1">
            <a:spLocks noGrp="1"/>
          </p:cNvSpPr>
          <p:nvPr>
            <p:ph type="body" idx="2"/>
          </p:nvPr>
        </p:nvSpPr>
        <p:spPr>
          <a:xfrm>
            <a:off x="622620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9" name="Google Shape;79;p12"/>
          <p:cNvSpPr txBox="1">
            <a:spLocks noGrp="1"/>
          </p:cNvSpPr>
          <p:nvPr>
            <p:ph type="body" idx="3"/>
          </p:nvPr>
        </p:nvSpPr>
        <p:spPr>
          <a:xfrm>
            <a:off x="838080" y="409824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0" name="Google Shape;80;p12"/>
          <p:cNvSpPr txBox="1">
            <a:spLocks noGrp="1"/>
          </p:cNvSpPr>
          <p:nvPr>
            <p:ph type="body" idx="4"/>
          </p:nvPr>
        </p:nvSpPr>
        <p:spPr>
          <a:xfrm>
            <a:off x="6226200" y="409824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
        <p:nvSpPr>
          <p:cNvPr id="83" name="Google Shape;83;p12"/>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3"/>
          <p:cNvSpPr txBox="1">
            <a:spLocks noGrp="1"/>
          </p:cNvSpPr>
          <p:nvPr>
            <p:ph type="body" idx="1"/>
          </p:nvPr>
        </p:nvSpPr>
        <p:spPr>
          <a:xfrm>
            <a:off x="838080" y="182556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7" name="Google Shape;87;p13"/>
          <p:cNvSpPr txBox="1">
            <a:spLocks noGrp="1"/>
          </p:cNvSpPr>
          <p:nvPr>
            <p:ph type="body" idx="2"/>
          </p:nvPr>
        </p:nvSpPr>
        <p:spPr>
          <a:xfrm>
            <a:off x="4393440" y="182556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8" name="Google Shape;88;p13"/>
          <p:cNvSpPr txBox="1">
            <a:spLocks noGrp="1"/>
          </p:cNvSpPr>
          <p:nvPr>
            <p:ph type="body" idx="3"/>
          </p:nvPr>
        </p:nvSpPr>
        <p:spPr>
          <a:xfrm>
            <a:off x="7949160" y="182556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9" name="Google Shape;89;p13"/>
          <p:cNvSpPr txBox="1">
            <a:spLocks noGrp="1"/>
          </p:cNvSpPr>
          <p:nvPr>
            <p:ph type="body" idx="4"/>
          </p:nvPr>
        </p:nvSpPr>
        <p:spPr>
          <a:xfrm>
            <a:off x="838080" y="409824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0" name="Google Shape;90;p13"/>
          <p:cNvSpPr txBox="1">
            <a:spLocks noGrp="1"/>
          </p:cNvSpPr>
          <p:nvPr>
            <p:ph type="body" idx="5"/>
          </p:nvPr>
        </p:nvSpPr>
        <p:spPr>
          <a:xfrm>
            <a:off x="4393440" y="409824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1" name="Google Shape;91;p13"/>
          <p:cNvSpPr txBox="1">
            <a:spLocks noGrp="1"/>
          </p:cNvSpPr>
          <p:nvPr>
            <p:ph type="body" idx="6"/>
          </p:nvPr>
        </p:nvSpPr>
        <p:spPr>
          <a:xfrm>
            <a:off x="7949160" y="409824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2" name="Google Shape;92;p13"/>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3"/>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
        <p:nvSpPr>
          <p:cNvPr id="94" name="Google Shape;94;p13"/>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1"/>
        <p:cNvGrpSpPr/>
        <p:nvPr/>
      </p:nvGrpSpPr>
      <p:grpSpPr>
        <a:xfrm>
          <a:off x="0" y="0"/>
          <a:ext cx="0" cy="0"/>
          <a:chOff x="0" y="0"/>
          <a:chExt cx="0" cy="0"/>
        </a:xfrm>
      </p:grpSpPr>
      <p:sp>
        <p:nvSpPr>
          <p:cNvPr id="102" name="Google Shape;102;p15"/>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5"/>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
        <p:nvSpPr>
          <p:cNvPr id="104" name="Google Shape;104;p15"/>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6"/>
          <p:cNvSpPr txBox="1">
            <a:spLocks noGrp="1"/>
          </p:cNvSpPr>
          <p:nvPr>
            <p:ph type="subTitle" idx="1"/>
          </p:nvPr>
        </p:nvSpPr>
        <p:spPr>
          <a:xfrm>
            <a:off x="838080" y="1825560"/>
            <a:ext cx="10515240" cy="4350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6"/>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6"/>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
        <p:nvSpPr>
          <p:cNvPr id="110" name="Google Shape;110;p16"/>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7"/>
          <p:cNvSpPr txBox="1">
            <a:spLocks noGrp="1"/>
          </p:cNvSpPr>
          <p:nvPr>
            <p:ph type="body" idx="1"/>
          </p:nvPr>
        </p:nvSpPr>
        <p:spPr>
          <a:xfrm>
            <a:off x="838080" y="1825560"/>
            <a:ext cx="1051524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4" name="Google Shape;114;p17"/>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17"/>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
        <p:nvSpPr>
          <p:cNvPr id="116" name="Google Shape;116;p17"/>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8"/>
          <p:cNvSpPr txBox="1">
            <a:spLocks noGrp="1"/>
          </p:cNvSpPr>
          <p:nvPr>
            <p:ph type="body" idx="1"/>
          </p:nvPr>
        </p:nvSpPr>
        <p:spPr>
          <a:xfrm>
            <a:off x="838080" y="1825560"/>
            <a:ext cx="51310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0" name="Google Shape;120;p18"/>
          <p:cNvSpPr txBox="1">
            <a:spLocks noGrp="1"/>
          </p:cNvSpPr>
          <p:nvPr>
            <p:ph type="body" idx="2"/>
          </p:nvPr>
        </p:nvSpPr>
        <p:spPr>
          <a:xfrm>
            <a:off x="6226200" y="1825560"/>
            <a:ext cx="51310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1" name="Google Shape;121;p18"/>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8"/>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
        <p:nvSpPr>
          <p:cNvPr id="123" name="Google Shape;123;p18"/>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9"/>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9"/>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
        <p:nvSpPr>
          <p:cNvPr id="128" name="Google Shape;128;p19"/>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29"/>
        <p:cNvGrpSpPr/>
        <p:nvPr/>
      </p:nvGrpSpPr>
      <p:grpSpPr>
        <a:xfrm>
          <a:off x="0" y="0"/>
          <a:ext cx="0" cy="0"/>
          <a:chOff x="0" y="0"/>
          <a:chExt cx="0" cy="0"/>
        </a:xfrm>
      </p:grpSpPr>
      <p:sp>
        <p:nvSpPr>
          <p:cNvPr id="130" name="Google Shape;130;p20"/>
          <p:cNvSpPr txBox="1">
            <a:spLocks noGrp="1"/>
          </p:cNvSpPr>
          <p:nvPr>
            <p:ph type="subTitle" idx="1"/>
          </p:nvPr>
        </p:nvSpPr>
        <p:spPr>
          <a:xfrm>
            <a:off x="838080" y="365040"/>
            <a:ext cx="10515240" cy="6144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20"/>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
        <p:nvSpPr>
          <p:cNvPr id="133" name="Google Shape;133;p20"/>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1"/>
          <p:cNvSpPr txBox="1">
            <a:spLocks noGrp="1"/>
          </p:cNvSpPr>
          <p:nvPr>
            <p:ph type="body" idx="1"/>
          </p:nvPr>
        </p:nvSpPr>
        <p:spPr>
          <a:xfrm>
            <a:off x="83808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7" name="Google Shape;137;p21"/>
          <p:cNvSpPr txBox="1">
            <a:spLocks noGrp="1"/>
          </p:cNvSpPr>
          <p:nvPr>
            <p:ph type="body" idx="2"/>
          </p:nvPr>
        </p:nvSpPr>
        <p:spPr>
          <a:xfrm>
            <a:off x="6226200" y="1825560"/>
            <a:ext cx="51310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8" name="Google Shape;138;p21"/>
          <p:cNvSpPr txBox="1">
            <a:spLocks noGrp="1"/>
          </p:cNvSpPr>
          <p:nvPr>
            <p:ph type="body" idx="3"/>
          </p:nvPr>
        </p:nvSpPr>
        <p:spPr>
          <a:xfrm>
            <a:off x="838080" y="409824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9" name="Google Shape;139;p21"/>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21"/>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
        <p:nvSpPr>
          <p:cNvPr id="141" name="Google Shape;141;p21"/>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7"/>
        <p:cNvGrpSpPr/>
        <p:nvPr/>
      </p:nvGrpSpPr>
      <p:grpSpPr>
        <a:xfrm>
          <a:off x="0" y="0"/>
          <a:ext cx="0" cy="0"/>
          <a:chOff x="0" y="0"/>
          <a:chExt cx="0" cy="0"/>
        </a:xfrm>
      </p:grpSpPr>
      <p:sp>
        <p:nvSpPr>
          <p:cNvPr id="18" name="Google Shape;18;p3"/>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
        <p:nvSpPr>
          <p:cNvPr id="20" name="Google Shape;20;p3"/>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22"/>
          <p:cNvSpPr txBox="1">
            <a:spLocks noGrp="1"/>
          </p:cNvSpPr>
          <p:nvPr>
            <p:ph type="body" idx="1"/>
          </p:nvPr>
        </p:nvSpPr>
        <p:spPr>
          <a:xfrm>
            <a:off x="838080" y="1825560"/>
            <a:ext cx="51310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5" name="Google Shape;145;p22"/>
          <p:cNvSpPr txBox="1">
            <a:spLocks noGrp="1"/>
          </p:cNvSpPr>
          <p:nvPr>
            <p:ph type="body" idx="2"/>
          </p:nvPr>
        </p:nvSpPr>
        <p:spPr>
          <a:xfrm>
            <a:off x="622620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6" name="Google Shape;146;p22"/>
          <p:cNvSpPr txBox="1">
            <a:spLocks noGrp="1"/>
          </p:cNvSpPr>
          <p:nvPr>
            <p:ph type="body" idx="3"/>
          </p:nvPr>
        </p:nvSpPr>
        <p:spPr>
          <a:xfrm>
            <a:off x="6226200" y="409824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7" name="Google Shape;147;p22"/>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22"/>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
        <p:nvSpPr>
          <p:cNvPr id="149" name="Google Shape;149;p22"/>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23"/>
          <p:cNvSpPr txBox="1">
            <a:spLocks noGrp="1"/>
          </p:cNvSpPr>
          <p:nvPr>
            <p:ph type="body" idx="1"/>
          </p:nvPr>
        </p:nvSpPr>
        <p:spPr>
          <a:xfrm>
            <a:off x="83808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3" name="Google Shape;153;p23"/>
          <p:cNvSpPr txBox="1">
            <a:spLocks noGrp="1"/>
          </p:cNvSpPr>
          <p:nvPr>
            <p:ph type="body" idx="2"/>
          </p:nvPr>
        </p:nvSpPr>
        <p:spPr>
          <a:xfrm>
            <a:off x="622620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4" name="Google Shape;154;p23"/>
          <p:cNvSpPr txBox="1">
            <a:spLocks noGrp="1"/>
          </p:cNvSpPr>
          <p:nvPr>
            <p:ph type="body" idx="3"/>
          </p:nvPr>
        </p:nvSpPr>
        <p:spPr>
          <a:xfrm>
            <a:off x="838080" y="4098240"/>
            <a:ext cx="10515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5" name="Google Shape;155;p23"/>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23"/>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
        <p:nvSpPr>
          <p:cNvPr id="157" name="Google Shape;157;p23"/>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24"/>
          <p:cNvSpPr txBox="1">
            <a:spLocks noGrp="1"/>
          </p:cNvSpPr>
          <p:nvPr>
            <p:ph type="body" idx="1"/>
          </p:nvPr>
        </p:nvSpPr>
        <p:spPr>
          <a:xfrm>
            <a:off x="838080" y="1825560"/>
            <a:ext cx="10515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1" name="Google Shape;161;p24"/>
          <p:cNvSpPr txBox="1">
            <a:spLocks noGrp="1"/>
          </p:cNvSpPr>
          <p:nvPr>
            <p:ph type="body" idx="2"/>
          </p:nvPr>
        </p:nvSpPr>
        <p:spPr>
          <a:xfrm>
            <a:off x="838080" y="4098240"/>
            <a:ext cx="10515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2" name="Google Shape;162;p24"/>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4"/>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
        <p:nvSpPr>
          <p:cNvPr id="164" name="Google Shape;164;p24"/>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5"/>
          <p:cNvSpPr txBox="1">
            <a:spLocks noGrp="1"/>
          </p:cNvSpPr>
          <p:nvPr>
            <p:ph type="body" idx="1"/>
          </p:nvPr>
        </p:nvSpPr>
        <p:spPr>
          <a:xfrm>
            <a:off x="83808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8" name="Google Shape;168;p25"/>
          <p:cNvSpPr txBox="1">
            <a:spLocks noGrp="1"/>
          </p:cNvSpPr>
          <p:nvPr>
            <p:ph type="body" idx="2"/>
          </p:nvPr>
        </p:nvSpPr>
        <p:spPr>
          <a:xfrm>
            <a:off x="622620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9" name="Google Shape;169;p25"/>
          <p:cNvSpPr txBox="1">
            <a:spLocks noGrp="1"/>
          </p:cNvSpPr>
          <p:nvPr>
            <p:ph type="body" idx="3"/>
          </p:nvPr>
        </p:nvSpPr>
        <p:spPr>
          <a:xfrm>
            <a:off x="838080" y="409824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0" name="Google Shape;170;p25"/>
          <p:cNvSpPr txBox="1">
            <a:spLocks noGrp="1"/>
          </p:cNvSpPr>
          <p:nvPr>
            <p:ph type="body" idx="4"/>
          </p:nvPr>
        </p:nvSpPr>
        <p:spPr>
          <a:xfrm>
            <a:off x="6226200" y="409824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1" name="Google Shape;171;p25"/>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p25"/>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
        <p:nvSpPr>
          <p:cNvPr id="173" name="Google Shape;173;p25"/>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74"/>
        <p:cNvGrpSpPr/>
        <p:nvPr/>
      </p:nvGrpSpPr>
      <p:grpSpPr>
        <a:xfrm>
          <a:off x="0" y="0"/>
          <a:ext cx="0" cy="0"/>
          <a:chOff x="0" y="0"/>
          <a:chExt cx="0" cy="0"/>
        </a:xfrm>
      </p:grpSpPr>
      <p:sp>
        <p:nvSpPr>
          <p:cNvPr id="175" name="Google Shape;175;p26"/>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26"/>
          <p:cNvSpPr txBox="1">
            <a:spLocks noGrp="1"/>
          </p:cNvSpPr>
          <p:nvPr>
            <p:ph type="body" idx="1"/>
          </p:nvPr>
        </p:nvSpPr>
        <p:spPr>
          <a:xfrm>
            <a:off x="838080" y="182556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7" name="Google Shape;177;p26"/>
          <p:cNvSpPr txBox="1">
            <a:spLocks noGrp="1"/>
          </p:cNvSpPr>
          <p:nvPr>
            <p:ph type="body" idx="2"/>
          </p:nvPr>
        </p:nvSpPr>
        <p:spPr>
          <a:xfrm>
            <a:off x="4393440" y="182556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8" name="Google Shape;178;p26"/>
          <p:cNvSpPr txBox="1">
            <a:spLocks noGrp="1"/>
          </p:cNvSpPr>
          <p:nvPr>
            <p:ph type="body" idx="3"/>
          </p:nvPr>
        </p:nvSpPr>
        <p:spPr>
          <a:xfrm>
            <a:off x="7949160" y="182556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9" name="Google Shape;179;p26"/>
          <p:cNvSpPr txBox="1">
            <a:spLocks noGrp="1"/>
          </p:cNvSpPr>
          <p:nvPr>
            <p:ph type="body" idx="4"/>
          </p:nvPr>
        </p:nvSpPr>
        <p:spPr>
          <a:xfrm>
            <a:off x="838080" y="409824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80" name="Google Shape;180;p26"/>
          <p:cNvSpPr txBox="1">
            <a:spLocks noGrp="1"/>
          </p:cNvSpPr>
          <p:nvPr>
            <p:ph type="body" idx="5"/>
          </p:nvPr>
        </p:nvSpPr>
        <p:spPr>
          <a:xfrm>
            <a:off x="4393440" y="409824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81" name="Google Shape;181;p26"/>
          <p:cNvSpPr txBox="1">
            <a:spLocks noGrp="1"/>
          </p:cNvSpPr>
          <p:nvPr>
            <p:ph type="body" idx="6"/>
          </p:nvPr>
        </p:nvSpPr>
        <p:spPr>
          <a:xfrm>
            <a:off x="7949160" y="409824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82" name="Google Shape;182;p26"/>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p26"/>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
        <p:nvSpPr>
          <p:cNvPr id="184" name="Google Shape;184;p26"/>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838080" y="1825560"/>
            <a:ext cx="1051524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4"/>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
        <p:nvSpPr>
          <p:cNvPr id="26" name="Google Shape;26;p4"/>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38080" y="1825560"/>
            <a:ext cx="51310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5"/>
          <p:cNvSpPr txBox="1">
            <a:spLocks noGrp="1"/>
          </p:cNvSpPr>
          <p:nvPr>
            <p:ph type="body" idx="2"/>
          </p:nvPr>
        </p:nvSpPr>
        <p:spPr>
          <a:xfrm>
            <a:off x="6226200" y="1825560"/>
            <a:ext cx="51310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
        <p:nvSpPr>
          <p:cNvPr id="33" name="Google Shape;33;p5"/>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6"/>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
        <p:nvSpPr>
          <p:cNvPr id="38" name="Google Shape;38;p6"/>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9"/>
        <p:cNvGrpSpPr/>
        <p:nvPr/>
      </p:nvGrpSpPr>
      <p:grpSpPr>
        <a:xfrm>
          <a:off x="0" y="0"/>
          <a:ext cx="0" cy="0"/>
          <a:chOff x="0" y="0"/>
          <a:chExt cx="0" cy="0"/>
        </a:xfrm>
      </p:grpSpPr>
      <p:sp>
        <p:nvSpPr>
          <p:cNvPr id="40" name="Google Shape;40;p7"/>
          <p:cNvSpPr txBox="1">
            <a:spLocks noGrp="1"/>
          </p:cNvSpPr>
          <p:nvPr>
            <p:ph type="subTitle" idx="1"/>
          </p:nvPr>
        </p:nvSpPr>
        <p:spPr>
          <a:xfrm>
            <a:off x="838080" y="365040"/>
            <a:ext cx="10515240" cy="6144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7"/>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
        <p:nvSpPr>
          <p:cNvPr id="43" name="Google Shape;43;p7"/>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8"/>
          <p:cNvSpPr txBox="1">
            <a:spLocks noGrp="1"/>
          </p:cNvSpPr>
          <p:nvPr>
            <p:ph type="body" idx="1"/>
          </p:nvPr>
        </p:nvSpPr>
        <p:spPr>
          <a:xfrm>
            <a:off x="83808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7" name="Google Shape;47;p8"/>
          <p:cNvSpPr txBox="1">
            <a:spLocks noGrp="1"/>
          </p:cNvSpPr>
          <p:nvPr>
            <p:ph type="body" idx="2"/>
          </p:nvPr>
        </p:nvSpPr>
        <p:spPr>
          <a:xfrm>
            <a:off x="6226200" y="1825560"/>
            <a:ext cx="51310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8"/>
          <p:cNvSpPr txBox="1">
            <a:spLocks noGrp="1"/>
          </p:cNvSpPr>
          <p:nvPr>
            <p:ph type="body" idx="3"/>
          </p:nvPr>
        </p:nvSpPr>
        <p:spPr>
          <a:xfrm>
            <a:off x="838080" y="409824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8"/>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8"/>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
        <p:nvSpPr>
          <p:cNvPr id="51" name="Google Shape;51;p8"/>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body" idx="1"/>
          </p:nvPr>
        </p:nvSpPr>
        <p:spPr>
          <a:xfrm>
            <a:off x="838080" y="1825560"/>
            <a:ext cx="51310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9"/>
          <p:cNvSpPr txBox="1">
            <a:spLocks noGrp="1"/>
          </p:cNvSpPr>
          <p:nvPr>
            <p:ph type="body" idx="2"/>
          </p:nvPr>
        </p:nvSpPr>
        <p:spPr>
          <a:xfrm>
            <a:off x="622620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9"/>
          <p:cNvSpPr txBox="1">
            <a:spLocks noGrp="1"/>
          </p:cNvSpPr>
          <p:nvPr>
            <p:ph type="body" idx="3"/>
          </p:nvPr>
        </p:nvSpPr>
        <p:spPr>
          <a:xfrm>
            <a:off x="6226200" y="409824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9"/>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9"/>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
        <p:nvSpPr>
          <p:cNvPr id="59" name="Google Shape;59;p9"/>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0"/>
        <p:cNvGrpSpPr/>
        <p:nvPr/>
      </p:nvGrpSpPr>
      <p:grpSpPr>
        <a:xfrm>
          <a:off x="0" y="0"/>
          <a:ext cx="0" cy="0"/>
          <a:chOff x="0" y="0"/>
          <a:chExt cx="0" cy="0"/>
        </a:xfrm>
      </p:grpSpPr>
      <p:sp>
        <p:nvSpPr>
          <p:cNvPr id="61" name="Google Shape;61;p10"/>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0"/>
          <p:cNvSpPr txBox="1">
            <a:spLocks noGrp="1"/>
          </p:cNvSpPr>
          <p:nvPr>
            <p:ph type="body" idx="1"/>
          </p:nvPr>
        </p:nvSpPr>
        <p:spPr>
          <a:xfrm>
            <a:off x="83808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3" name="Google Shape;63;p10"/>
          <p:cNvSpPr txBox="1">
            <a:spLocks noGrp="1"/>
          </p:cNvSpPr>
          <p:nvPr>
            <p:ph type="body" idx="2"/>
          </p:nvPr>
        </p:nvSpPr>
        <p:spPr>
          <a:xfrm>
            <a:off x="622620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4" name="Google Shape;64;p10"/>
          <p:cNvSpPr txBox="1">
            <a:spLocks noGrp="1"/>
          </p:cNvSpPr>
          <p:nvPr>
            <p:ph type="body" idx="3"/>
          </p:nvPr>
        </p:nvSpPr>
        <p:spPr>
          <a:xfrm>
            <a:off x="838080" y="4098240"/>
            <a:ext cx="10515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5" name="Google Shape;65;p10"/>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
        <p:nvSpPr>
          <p:cNvPr id="67" name="Google Shape;67;p10"/>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523880" y="1122480"/>
            <a:ext cx="9143640" cy="238716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1"/>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p1"/>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Font typeface="Times New Roman"/>
              <a:buNone/>
              <a:defRPr sz="1400" b="0" i="0" u="none" strike="noStrike" cap="none">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1"/>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latin typeface="Times New Roman"/>
              <a:ea typeface="Times New Roman"/>
              <a:cs typeface="Times New Roman"/>
              <a:sym typeface="Times New Roman"/>
            </a:endParaRPr>
          </a:p>
        </p:txBody>
      </p:sp>
      <p:sp>
        <p:nvSpPr>
          <p:cNvPr id="10" name="Google Shape;10;p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7" name="Google Shape;97;p14"/>
          <p:cNvSpPr txBox="1">
            <a:spLocks noGrp="1"/>
          </p:cNvSpPr>
          <p:nvPr>
            <p:ph type="body" idx="1"/>
          </p:nvPr>
        </p:nvSpPr>
        <p:spPr>
          <a:xfrm>
            <a:off x="838080" y="1825560"/>
            <a:ext cx="10515240" cy="435096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98" name="Google Shape;98;p14"/>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9" name="Google Shape;99;p14"/>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Font typeface="Times New Roman"/>
              <a:buNone/>
              <a:defRPr sz="1400" b="0" i="0" u="none" strike="noStrike" cap="none">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0" name="Google Shape;100;p14"/>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document/7821783" TargetMode="External"/><Relationship Id="rId7" Type="http://schemas.openxmlformats.org/officeDocument/2006/relationships/hyperlink" Target="https://ieeexplore.ieee.org/document/9430413"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hyperlink" Target="https://ieeexplore.ieee.org/document/8629181" TargetMode="External"/><Relationship Id="rId5" Type="http://schemas.openxmlformats.org/officeDocument/2006/relationships/hyperlink" Target="https://ieeexplore.ieee.org/document/7509790" TargetMode="External"/><Relationship Id="rId4" Type="http://schemas.openxmlformats.org/officeDocument/2006/relationships/hyperlink" Target="https://ieeexplore.ieee.org/document/9315668"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pavishek2004/CIP-project/blob/main/modi_reviews.csv"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hyperlink" Target="https://github.com/pavishek2004/CIP-project/blob/main/rahul_reviews.csv"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7"/>
          <p:cNvSpPr txBox="1">
            <a:spLocks noGrp="1"/>
          </p:cNvSpPr>
          <p:nvPr>
            <p:ph type="title"/>
          </p:nvPr>
        </p:nvSpPr>
        <p:spPr>
          <a:xfrm>
            <a:off x="311150" y="573475"/>
            <a:ext cx="11680500" cy="2408400"/>
          </a:xfrm>
          <a:prstGeom prst="rect">
            <a:avLst/>
          </a:prstGeom>
          <a:noFill/>
          <a:ln>
            <a:noFill/>
          </a:ln>
        </p:spPr>
        <p:txBody>
          <a:bodyPr spcFirstLastPara="1" wrap="square" lIns="0" tIns="0" rIns="0" bIns="0" anchor="b" anchorCtr="0">
            <a:normAutofit/>
          </a:bodyPr>
          <a:lstStyle/>
          <a:p>
            <a:pPr marL="0" lvl="0" indent="0" algn="ctr" rtl="0">
              <a:lnSpc>
                <a:spcPct val="90000"/>
              </a:lnSpc>
              <a:spcBef>
                <a:spcPts val="0"/>
              </a:spcBef>
              <a:spcAft>
                <a:spcPts val="0"/>
              </a:spcAft>
              <a:buClr>
                <a:srgbClr val="000000"/>
              </a:buClr>
              <a:buSzPts val="2800"/>
              <a:buFont typeface="Arial Narrow"/>
              <a:buNone/>
            </a:pPr>
            <a:r>
              <a:rPr lang="en-IN" sz="2800" b="1" i="1" u="sng" strike="noStrike">
                <a:solidFill>
                  <a:srgbClr val="000000"/>
                </a:solidFill>
                <a:latin typeface="Arial Narrow"/>
                <a:ea typeface="Arial Narrow"/>
                <a:cs typeface="Arial Narrow"/>
                <a:sym typeface="Arial Narrow"/>
              </a:rPr>
              <a:t>CS6611 – CREATIVE AND INNOVATIVE PROJECT</a:t>
            </a:r>
            <a:endParaRPr sz="2800" b="0" u="sng" strike="noStrike">
              <a:solidFill>
                <a:srgbClr val="000000"/>
              </a:solidFill>
              <a:latin typeface="Calibri"/>
              <a:ea typeface="Calibri"/>
              <a:cs typeface="Calibri"/>
              <a:sym typeface="Calibri"/>
            </a:endParaRPr>
          </a:p>
        </p:txBody>
      </p:sp>
      <p:sp>
        <p:nvSpPr>
          <p:cNvPr id="190" name="Google Shape;190;p27"/>
          <p:cNvSpPr txBox="1">
            <a:spLocks noGrp="1"/>
          </p:cNvSpPr>
          <p:nvPr>
            <p:ph type="subTitle" idx="1"/>
          </p:nvPr>
        </p:nvSpPr>
        <p:spPr>
          <a:xfrm>
            <a:off x="1259640" y="3144960"/>
            <a:ext cx="10310040" cy="3139560"/>
          </a:xfrm>
          <a:prstGeom prst="rect">
            <a:avLst/>
          </a:prstGeom>
          <a:noFill/>
          <a:ln>
            <a:noFill/>
          </a:ln>
        </p:spPr>
        <p:txBody>
          <a:bodyPr spcFirstLastPara="1" wrap="square" lIns="0" tIns="0" rIns="0" bIns="0" anchor="t" anchorCtr="0">
            <a:normAutofit/>
          </a:bodyPr>
          <a:lstStyle/>
          <a:p>
            <a:pPr marL="0" marR="0" lvl="0" indent="0" algn="ctr" rtl="0">
              <a:lnSpc>
                <a:spcPct val="90000"/>
              </a:lnSpc>
              <a:spcBef>
                <a:spcPts val="0"/>
              </a:spcBef>
              <a:spcAft>
                <a:spcPts val="0"/>
              </a:spcAft>
              <a:buClr>
                <a:srgbClr val="000000"/>
              </a:buClr>
              <a:buSzPts val="2800"/>
              <a:buFont typeface="Arial Narrow"/>
              <a:buNone/>
            </a:pPr>
            <a:r>
              <a:rPr lang="en-IN" sz="2800" b="1" i="1" u="sng" strike="noStrike" cap="none">
                <a:solidFill>
                  <a:srgbClr val="000000"/>
                </a:solidFill>
                <a:latin typeface="Arial Narrow"/>
                <a:ea typeface="Arial Narrow"/>
                <a:cs typeface="Arial Narrow"/>
                <a:sym typeface="Arial Narrow"/>
              </a:rPr>
              <a:t>ELECTION SENTIMENT ANALYSIS</a:t>
            </a:r>
            <a:endParaRPr sz="2800" b="0" i="0" u="none" strike="noStrike" cap="none">
              <a:latin typeface="Arial"/>
              <a:ea typeface="Arial"/>
              <a:cs typeface="Arial"/>
              <a:sym typeface="Arial"/>
            </a:endParaRPr>
          </a:p>
          <a:p>
            <a:pPr marL="0" marR="0" lvl="0" indent="0" algn="ctr" rtl="0">
              <a:lnSpc>
                <a:spcPct val="90000"/>
              </a:lnSpc>
              <a:spcBef>
                <a:spcPts val="2501"/>
              </a:spcBef>
              <a:spcAft>
                <a:spcPts val="0"/>
              </a:spcAft>
              <a:buSzPts val="2800"/>
              <a:buFont typeface="Arial"/>
              <a:buNone/>
            </a:pPr>
            <a:endParaRPr sz="2800" b="0" i="0" u="none" strike="noStrike" cap="none">
              <a:latin typeface="Arial"/>
              <a:ea typeface="Arial"/>
              <a:cs typeface="Arial"/>
              <a:sym typeface="Arial"/>
            </a:endParaRPr>
          </a:p>
        </p:txBody>
      </p:sp>
      <p:pic>
        <p:nvPicPr>
          <p:cNvPr id="191" name="Google Shape;191;p27"/>
          <p:cNvPicPr preferRelativeResize="0"/>
          <p:nvPr/>
        </p:nvPicPr>
        <p:blipFill rotWithShape="1">
          <a:blip r:embed="rId3">
            <a:alphaModFix/>
          </a:blip>
          <a:srcRect/>
          <a:stretch/>
        </p:blipFill>
        <p:spPr>
          <a:xfrm>
            <a:off x="4945320" y="288360"/>
            <a:ext cx="1772280" cy="1760760"/>
          </a:xfrm>
          <a:prstGeom prst="rect">
            <a:avLst/>
          </a:prstGeom>
          <a:noFill/>
          <a:ln>
            <a:noFill/>
          </a:ln>
        </p:spPr>
      </p:pic>
      <p:sp>
        <p:nvSpPr>
          <p:cNvPr id="192" name="Google Shape;192;p27"/>
          <p:cNvSpPr/>
          <p:nvPr/>
        </p:nvSpPr>
        <p:spPr>
          <a:xfrm>
            <a:off x="5996160" y="4714920"/>
            <a:ext cx="4875120" cy="1918440"/>
          </a:xfrm>
          <a:prstGeom prst="rect">
            <a:avLst/>
          </a:prstGeom>
          <a:noFill/>
          <a:ln>
            <a:noFill/>
          </a:ln>
        </p:spPr>
        <p:txBody>
          <a:bodyPr spcFirstLastPara="1" wrap="square" lIns="90000" tIns="45000" rIns="90000" bIns="45000" anchor="t" anchorCtr="0">
            <a:noAutofit/>
          </a:bodyPr>
          <a:lstStyle/>
          <a:p>
            <a:pPr marL="285840" marR="0" lvl="0" indent="-285840" algn="l" rtl="0">
              <a:lnSpc>
                <a:spcPct val="100000"/>
              </a:lnSpc>
              <a:spcBef>
                <a:spcPts val="0"/>
              </a:spcBef>
              <a:spcAft>
                <a:spcPts val="0"/>
              </a:spcAft>
              <a:buClr>
                <a:srgbClr val="000000"/>
              </a:buClr>
              <a:buSzPts val="2400"/>
              <a:buFont typeface="Noto Sans Symbols"/>
              <a:buChar char="-"/>
            </a:pPr>
            <a:r>
              <a:rPr lang="en-IN" sz="2400" b="0" i="1" u="none" strike="noStrike" cap="none">
                <a:solidFill>
                  <a:srgbClr val="000000"/>
                </a:solidFill>
                <a:latin typeface="Arial Narrow"/>
                <a:ea typeface="Arial Narrow"/>
                <a:cs typeface="Arial Narrow"/>
                <a:sym typeface="Arial Narrow"/>
              </a:rPr>
              <a:t>Done by,</a:t>
            </a:r>
            <a:endParaRPr sz="2400" b="0" i="0" u="none" strike="noStrike" cap="none">
              <a:latin typeface="Arial"/>
              <a:ea typeface="Arial"/>
              <a:cs typeface="Arial"/>
              <a:sym typeface="Arial"/>
            </a:endParaRPr>
          </a:p>
          <a:p>
            <a:pPr marL="914400" marR="0" lvl="0" indent="0" algn="l" rtl="0">
              <a:lnSpc>
                <a:spcPct val="100000"/>
              </a:lnSpc>
              <a:spcBef>
                <a:spcPts val="0"/>
              </a:spcBef>
              <a:spcAft>
                <a:spcPts val="0"/>
              </a:spcAft>
              <a:buClr>
                <a:srgbClr val="000000"/>
              </a:buClr>
              <a:buSzPts val="2400"/>
              <a:buFont typeface="Arial Narrow"/>
              <a:buNone/>
            </a:pPr>
            <a:r>
              <a:rPr lang="en-IN" sz="2400" b="0" i="1" u="none" strike="noStrike" cap="none">
                <a:solidFill>
                  <a:srgbClr val="000000"/>
                </a:solidFill>
                <a:latin typeface="Arial Narrow"/>
                <a:ea typeface="Arial Narrow"/>
                <a:cs typeface="Arial Narrow"/>
                <a:sym typeface="Arial Narrow"/>
              </a:rPr>
              <a:t>R A Nithish Kumar – 2021103548</a:t>
            </a:r>
            <a:endParaRPr sz="2400" b="0" i="0" u="none" strike="noStrike" cap="none">
              <a:latin typeface="Arial"/>
              <a:ea typeface="Arial"/>
              <a:cs typeface="Arial"/>
              <a:sym typeface="Arial"/>
            </a:endParaRPr>
          </a:p>
          <a:p>
            <a:pPr marL="914400" marR="0" lvl="0" indent="0" algn="l" rtl="0">
              <a:lnSpc>
                <a:spcPct val="100000"/>
              </a:lnSpc>
              <a:spcBef>
                <a:spcPts val="0"/>
              </a:spcBef>
              <a:spcAft>
                <a:spcPts val="0"/>
              </a:spcAft>
              <a:buClr>
                <a:srgbClr val="000000"/>
              </a:buClr>
              <a:buSzPts val="2400"/>
              <a:buFont typeface="Arial Narrow"/>
              <a:buNone/>
            </a:pPr>
            <a:r>
              <a:rPr lang="en-IN" sz="2400" b="0" i="1" u="none" strike="noStrike" cap="none">
                <a:solidFill>
                  <a:srgbClr val="000000"/>
                </a:solidFill>
                <a:latin typeface="Arial Narrow"/>
                <a:ea typeface="Arial Narrow"/>
                <a:cs typeface="Arial Narrow"/>
                <a:sym typeface="Arial Narrow"/>
              </a:rPr>
              <a:t>Aravind Krishnan S – 2021103509</a:t>
            </a:r>
            <a:endParaRPr sz="2400" b="0" i="0" u="none" strike="noStrike" cap="none">
              <a:latin typeface="Arial"/>
              <a:ea typeface="Arial"/>
              <a:cs typeface="Arial"/>
              <a:sym typeface="Arial"/>
            </a:endParaRPr>
          </a:p>
          <a:p>
            <a:pPr marL="914400" marR="0" lvl="0" indent="0" algn="l" rtl="0">
              <a:lnSpc>
                <a:spcPct val="100000"/>
              </a:lnSpc>
              <a:spcBef>
                <a:spcPts val="0"/>
              </a:spcBef>
              <a:spcAft>
                <a:spcPts val="0"/>
              </a:spcAft>
              <a:buClr>
                <a:srgbClr val="000000"/>
              </a:buClr>
              <a:buSzPts val="2400"/>
              <a:buFont typeface="Arial Narrow"/>
              <a:buNone/>
            </a:pPr>
            <a:r>
              <a:rPr lang="en-IN" sz="2400" b="0" i="1" u="none" strike="noStrike" cap="none">
                <a:solidFill>
                  <a:srgbClr val="000000"/>
                </a:solidFill>
                <a:latin typeface="Arial Narrow"/>
                <a:ea typeface="Arial Narrow"/>
                <a:cs typeface="Arial Narrow"/>
                <a:sym typeface="Arial Narrow"/>
              </a:rPr>
              <a:t>T V Pavishek – 2021103721</a:t>
            </a:r>
            <a:endParaRPr sz="2400" b="0" i="0" u="none" strike="noStrike" cap="none">
              <a:latin typeface="Arial"/>
              <a:ea typeface="Arial"/>
              <a:cs typeface="Arial"/>
              <a:sym typeface="Arial"/>
            </a:endParaRPr>
          </a:p>
          <a:p>
            <a:pPr marL="91440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6"/>
        <p:cNvGrpSpPr/>
        <p:nvPr/>
      </p:nvGrpSpPr>
      <p:grpSpPr>
        <a:xfrm>
          <a:off x="0" y="0"/>
          <a:ext cx="0" cy="0"/>
          <a:chOff x="0" y="0"/>
          <a:chExt cx="0" cy="0"/>
        </a:xfrm>
      </p:grpSpPr>
      <p:sp>
        <p:nvSpPr>
          <p:cNvPr id="237" name="Google Shape;237;p33"/>
          <p:cNvSpPr/>
          <p:nvPr/>
        </p:nvSpPr>
        <p:spPr>
          <a:xfrm>
            <a:off x="0" y="651600"/>
            <a:ext cx="12191760" cy="736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txBox="1">
            <a:spLocks noGrp="1"/>
          </p:cNvSpPr>
          <p:nvPr>
            <p:ph type="title" idx="4294967295"/>
          </p:nvPr>
        </p:nvSpPr>
        <p:spPr>
          <a:xfrm>
            <a:off x="556560" y="643320"/>
            <a:ext cx="11210400" cy="74448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FFFFFF"/>
              </a:buClr>
              <a:buSzPts val="3200"/>
              <a:buFont typeface="Calibri"/>
              <a:buNone/>
            </a:pPr>
            <a:r>
              <a:rPr lang="en-IN" sz="3200" b="0" i="0" u="none" strike="noStrike" cap="none">
                <a:solidFill>
                  <a:srgbClr val="FFFFFF"/>
                </a:solidFill>
                <a:latin typeface="Calibri"/>
                <a:ea typeface="Calibri"/>
                <a:cs typeface="Calibri"/>
                <a:sym typeface="Calibri"/>
              </a:rPr>
              <a:t>3. Fetching Sentiment Scores of the tweets</a:t>
            </a:r>
            <a:endParaRPr sz="3200" b="0" i="0" u="none" strike="noStrike" cap="none">
              <a:solidFill>
                <a:srgbClr val="000000"/>
              </a:solidFill>
              <a:latin typeface="Calibri"/>
              <a:ea typeface="Calibri"/>
              <a:cs typeface="Calibri"/>
              <a:sym typeface="Calibri"/>
            </a:endParaRPr>
          </a:p>
        </p:txBody>
      </p:sp>
      <p:sp>
        <p:nvSpPr>
          <p:cNvPr id="240" name="Google Shape;240;p33"/>
          <p:cNvSpPr/>
          <p:nvPr/>
        </p:nvSpPr>
        <p:spPr>
          <a:xfrm>
            <a:off x="113400" y="0"/>
            <a:ext cx="12078360" cy="4554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400"/>
              <a:buFont typeface="Arial Narrow"/>
              <a:buNone/>
            </a:pPr>
            <a:r>
              <a:rPr lang="en-IN" sz="2400" b="1" i="1" u="sng" strike="noStrike" cap="none" dirty="0">
                <a:solidFill>
                  <a:srgbClr val="000000"/>
                </a:solidFill>
                <a:latin typeface="Arial Narrow"/>
                <a:ea typeface="Arial Narrow"/>
                <a:cs typeface="Arial Narrow"/>
                <a:sym typeface="Arial Narrow"/>
              </a:rPr>
              <a:t>Module 2 – Sentiment Analysis </a:t>
            </a:r>
            <a:endParaRPr sz="2400" b="0" i="0" u="none" strike="noStrike" cap="none" dirty="0">
              <a:latin typeface="Arial"/>
              <a:ea typeface="Arial"/>
              <a:cs typeface="Arial"/>
              <a:sym typeface="Arial"/>
            </a:endParaRPr>
          </a:p>
        </p:txBody>
      </p:sp>
      <p:pic>
        <p:nvPicPr>
          <p:cNvPr id="3" name="Picture 2" descr="A screenshot of a computer program&#10;&#10;Description automatically generated">
            <a:extLst>
              <a:ext uri="{FF2B5EF4-FFF2-40B4-BE49-F238E27FC236}">
                <a16:creationId xmlns:a16="http://schemas.microsoft.com/office/drawing/2014/main" id="{F7C78A30-2A0F-A7FD-3BDD-6964B73650F8}"/>
              </a:ext>
            </a:extLst>
          </p:cNvPr>
          <p:cNvPicPr>
            <a:picLocks noChangeAspect="1"/>
          </p:cNvPicPr>
          <p:nvPr/>
        </p:nvPicPr>
        <p:blipFill>
          <a:blip r:embed="rId3"/>
          <a:stretch>
            <a:fillRect/>
          </a:stretch>
        </p:blipFill>
        <p:spPr>
          <a:xfrm>
            <a:off x="1434725" y="1396080"/>
            <a:ext cx="9300025" cy="54619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4"/>
        <p:cNvGrpSpPr/>
        <p:nvPr/>
      </p:nvGrpSpPr>
      <p:grpSpPr>
        <a:xfrm>
          <a:off x="0" y="0"/>
          <a:ext cx="0" cy="0"/>
          <a:chOff x="0" y="0"/>
          <a:chExt cx="0" cy="0"/>
        </a:xfrm>
      </p:grpSpPr>
      <p:sp>
        <p:nvSpPr>
          <p:cNvPr id="245" name="Google Shape;245;p34"/>
          <p:cNvSpPr/>
          <p:nvPr/>
        </p:nvSpPr>
        <p:spPr>
          <a:xfrm>
            <a:off x="0" y="651600"/>
            <a:ext cx="12191760" cy="736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4"/>
          <p:cNvSpPr txBox="1">
            <a:spLocks noGrp="1"/>
          </p:cNvSpPr>
          <p:nvPr>
            <p:ph type="title" idx="4294967295"/>
          </p:nvPr>
        </p:nvSpPr>
        <p:spPr>
          <a:xfrm>
            <a:off x="556560" y="643320"/>
            <a:ext cx="11210400" cy="74448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FFFFFF"/>
              </a:buClr>
              <a:buSzPts val="3200"/>
              <a:buFont typeface="Calibri"/>
              <a:buNone/>
            </a:pPr>
            <a:r>
              <a:rPr lang="en-IN" sz="3200" b="0" i="0" u="none" strike="noStrike" cap="none" dirty="0">
                <a:solidFill>
                  <a:srgbClr val="FFFFFF"/>
                </a:solidFill>
                <a:latin typeface="Calibri"/>
                <a:ea typeface="Calibri"/>
                <a:cs typeface="Calibri"/>
                <a:sym typeface="Calibri"/>
              </a:rPr>
              <a:t>4. Generating the polarity of the tweets</a:t>
            </a:r>
            <a:endParaRPr sz="3200" b="0" i="0" u="none" strike="noStrike" cap="none" dirty="0">
              <a:solidFill>
                <a:srgbClr val="000000"/>
              </a:solidFill>
              <a:latin typeface="Calibri"/>
              <a:ea typeface="Calibri"/>
              <a:cs typeface="Calibri"/>
              <a:sym typeface="Calibri"/>
            </a:endParaRPr>
          </a:p>
        </p:txBody>
      </p:sp>
      <p:pic>
        <p:nvPicPr>
          <p:cNvPr id="4" name="Picture 3" descr="A screen shot of a computer program&#10;&#10;Description automatically generated">
            <a:extLst>
              <a:ext uri="{FF2B5EF4-FFF2-40B4-BE49-F238E27FC236}">
                <a16:creationId xmlns:a16="http://schemas.microsoft.com/office/drawing/2014/main" id="{75108A03-4CA5-BAD3-C6BD-3CCA1576133B}"/>
              </a:ext>
            </a:extLst>
          </p:cNvPr>
          <p:cNvPicPr>
            <a:picLocks noChangeAspect="1"/>
          </p:cNvPicPr>
          <p:nvPr/>
        </p:nvPicPr>
        <p:blipFill>
          <a:blip r:embed="rId3"/>
          <a:stretch>
            <a:fillRect/>
          </a:stretch>
        </p:blipFill>
        <p:spPr>
          <a:xfrm>
            <a:off x="1270506" y="1869440"/>
            <a:ext cx="9650987" cy="43369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4"/>
        <p:cNvGrpSpPr/>
        <p:nvPr/>
      </p:nvGrpSpPr>
      <p:grpSpPr>
        <a:xfrm>
          <a:off x="0" y="0"/>
          <a:ext cx="0" cy="0"/>
          <a:chOff x="0" y="0"/>
          <a:chExt cx="0" cy="0"/>
        </a:xfrm>
      </p:grpSpPr>
      <p:sp>
        <p:nvSpPr>
          <p:cNvPr id="245" name="Google Shape;245;p34"/>
          <p:cNvSpPr/>
          <p:nvPr/>
        </p:nvSpPr>
        <p:spPr>
          <a:xfrm>
            <a:off x="0" y="0"/>
            <a:ext cx="12191760" cy="736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34"/>
          <p:cNvSpPr txBox="1">
            <a:spLocks noGrp="1"/>
          </p:cNvSpPr>
          <p:nvPr>
            <p:ph type="title" idx="4294967295"/>
          </p:nvPr>
        </p:nvSpPr>
        <p:spPr>
          <a:xfrm>
            <a:off x="490680" y="103788"/>
            <a:ext cx="11210400" cy="74448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FFFFFF"/>
              </a:buClr>
              <a:buSzPts val="3200"/>
              <a:buFont typeface="Calibri"/>
              <a:buNone/>
            </a:pPr>
            <a:r>
              <a:rPr lang="en-IN" sz="3200" b="0" i="0" u="none" strike="noStrike" cap="none" dirty="0">
                <a:solidFill>
                  <a:srgbClr val="FFFFFF"/>
                </a:solidFill>
                <a:latin typeface="Calibri"/>
                <a:ea typeface="Calibri"/>
                <a:cs typeface="Calibri"/>
                <a:sym typeface="Calibri"/>
              </a:rPr>
              <a:t>4. Generating the polarity of the tweets</a:t>
            </a:r>
            <a:endParaRPr sz="3200" b="0" i="0" u="none" strike="noStrike" cap="none" dirty="0">
              <a:solidFill>
                <a:srgbClr val="000000"/>
              </a:solidFill>
              <a:latin typeface="Calibri"/>
              <a:ea typeface="Calibri"/>
              <a:cs typeface="Calibri"/>
              <a:sym typeface="Calibri"/>
            </a:endParaRPr>
          </a:p>
        </p:txBody>
      </p:sp>
      <p:pic>
        <p:nvPicPr>
          <p:cNvPr id="3" name="Picture 2" descr="A screenshot of a computer&#10;&#10;Description automatically generated">
            <a:extLst>
              <a:ext uri="{FF2B5EF4-FFF2-40B4-BE49-F238E27FC236}">
                <a16:creationId xmlns:a16="http://schemas.microsoft.com/office/drawing/2014/main" id="{6669613E-F191-0DC7-CC61-9C099CC329F3}"/>
              </a:ext>
            </a:extLst>
          </p:cNvPr>
          <p:cNvPicPr>
            <a:picLocks noChangeAspect="1"/>
          </p:cNvPicPr>
          <p:nvPr/>
        </p:nvPicPr>
        <p:blipFill>
          <a:blip r:embed="rId3"/>
          <a:stretch>
            <a:fillRect/>
          </a:stretch>
        </p:blipFill>
        <p:spPr>
          <a:xfrm>
            <a:off x="822961" y="779118"/>
            <a:ext cx="10332720" cy="6078882"/>
          </a:xfrm>
          <a:prstGeom prst="rect">
            <a:avLst/>
          </a:prstGeom>
        </p:spPr>
      </p:pic>
    </p:spTree>
    <p:extLst>
      <p:ext uri="{BB962C8B-B14F-4D97-AF65-F5344CB8AC3E}">
        <p14:creationId xmlns:p14="http://schemas.microsoft.com/office/powerpoint/2010/main" val="3000908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4"/>
        <p:cNvGrpSpPr/>
        <p:nvPr/>
      </p:nvGrpSpPr>
      <p:grpSpPr>
        <a:xfrm>
          <a:off x="0" y="0"/>
          <a:ext cx="0" cy="0"/>
          <a:chOff x="0" y="0"/>
          <a:chExt cx="0" cy="0"/>
        </a:xfrm>
      </p:grpSpPr>
      <p:sp>
        <p:nvSpPr>
          <p:cNvPr id="245" name="Google Shape;245;p34"/>
          <p:cNvSpPr/>
          <p:nvPr/>
        </p:nvSpPr>
        <p:spPr>
          <a:xfrm>
            <a:off x="0" y="0"/>
            <a:ext cx="12191760" cy="736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34"/>
          <p:cNvSpPr txBox="1">
            <a:spLocks noGrp="1"/>
          </p:cNvSpPr>
          <p:nvPr>
            <p:ph type="title" idx="4294967295"/>
          </p:nvPr>
        </p:nvSpPr>
        <p:spPr>
          <a:xfrm>
            <a:off x="490680" y="103788"/>
            <a:ext cx="11210400" cy="74448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FFFFFF"/>
              </a:buClr>
              <a:buSzPts val="3200"/>
              <a:buFont typeface="Calibri"/>
              <a:buNone/>
            </a:pPr>
            <a:r>
              <a:rPr lang="en-IN" sz="3200" b="0" i="0" u="none" strike="noStrike" cap="none" dirty="0">
                <a:solidFill>
                  <a:srgbClr val="FFFFFF"/>
                </a:solidFill>
                <a:latin typeface="Calibri"/>
                <a:ea typeface="Calibri"/>
                <a:cs typeface="Calibri"/>
                <a:sym typeface="Calibri"/>
              </a:rPr>
              <a:t>4. Generating the polarity of the tweets</a:t>
            </a:r>
            <a:endParaRPr sz="3200" b="0" i="0" u="none" strike="noStrike" cap="none" dirty="0">
              <a:solidFill>
                <a:srgbClr val="000000"/>
              </a:solidFill>
              <a:latin typeface="Calibri"/>
              <a:ea typeface="Calibri"/>
              <a:cs typeface="Calibri"/>
              <a:sym typeface="Calibri"/>
            </a:endParaRPr>
          </a:p>
        </p:txBody>
      </p:sp>
      <p:pic>
        <p:nvPicPr>
          <p:cNvPr id="4" name="Picture 3" descr="A screenshot of a graph&#10;&#10;Description automatically generated">
            <a:extLst>
              <a:ext uri="{FF2B5EF4-FFF2-40B4-BE49-F238E27FC236}">
                <a16:creationId xmlns:a16="http://schemas.microsoft.com/office/drawing/2014/main" id="{6E325294-5DF7-8E3F-CCC5-93545B157066}"/>
              </a:ext>
            </a:extLst>
          </p:cNvPr>
          <p:cNvPicPr>
            <a:picLocks noChangeAspect="1"/>
          </p:cNvPicPr>
          <p:nvPr/>
        </p:nvPicPr>
        <p:blipFill>
          <a:blip r:embed="rId3"/>
          <a:stretch>
            <a:fillRect/>
          </a:stretch>
        </p:blipFill>
        <p:spPr>
          <a:xfrm>
            <a:off x="490680" y="736200"/>
            <a:ext cx="11390184" cy="6121800"/>
          </a:xfrm>
          <a:prstGeom prst="rect">
            <a:avLst/>
          </a:prstGeom>
        </p:spPr>
      </p:pic>
    </p:spTree>
    <p:extLst>
      <p:ext uri="{BB962C8B-B14F-4D97-AF65-F5344CB8AC3E}">
        <p14:creationId xmlns:p14="http://schemas.microsoft.com/office/powerpoint/2010/main" val="344251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4"/>
        <p:cNvGrpSpPr/>
        <p:nvPr/>
      </p:nvGrpSpPr>
      <p:grpSpPr>
        <a:xfrm>
          <a:off x="0" y="0"/>
          <a:ext cx="0" cy="0"/>
          <a:chOff x="0" y="0"/>
          <a:chExt cx="0" cy="0"/>
        </a:xfrm>
      </p:grpSpPr>
      <p:sp>
        <p:nvSpPr>
          <p:cNvPr id="245" name="Google Shape;245;p34"/>
          <p:cNvSpPr/>
          <p:nvPr/>
        </p:nvSpPr>
        <p:spPr>
          <a:xfrm>
            <a:off x="0" y="0"/>
            <a:ext cx="12191760" cy="736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34"/>
          <p:cNvSpPr txBox="1">
            <a:spLocks noGrp="1"/>
          </p:cNvSpPr>
          <p:nvPr>
            <p:ph type="title" idx="4294967295"/>
          </p:nvPr>
        </p:nvSpPr>
        <p:spPr>
          <a:xfrm>
            <a:off x="490680" y="103788"/>
            <a:ext cx="11210400" cy="74448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FFFFFF"/>
              </a:buClr>
              <a:buSzPts val="3200"/>
              <a:buFont typeface="Calibri"/>
              <a:buNone/>
            </a:pPr>
            <a:r>
              <a:rPr lang="en-IN" sz="3200" b="0" i="0" u="none" strike="noStrike" cap="none" dirty="0">
                <a:solidFill>
                  <a:srgbClr val="FFFFFF"/>
                </a:solidFill>
                <a:latin typeface="Calibri"/>
                <a:ea typeface="Calibri"/>
                <a:cs typeface="Calibri"/>
                <a:sym typeface="Calibri"/>
              </a:rPr>
              <a:t>4. Generating the polarity of the tweets</a:t>
            </a:r>
            <a:endParaRPr sz="3200" b="0" i="0" u="none" strike="noStrike" cap="none" dirty="0">
              <a:solidFill>
                <a:srgbClr val="000000"/>
              </a:solidFill>
              <a:latin typeface="Calibri"/>
              <a:ea typeface="Calibri"/>
              <a:cs typeface="Calibri"/>
              <a:sym typeface="Calibri"/>
            </a:endParaRPr>
          </a:p>
        </p:txBody>
      </p:sp>
      <p:pic>
        <p:nvPicPr>
          <p:cNvPr id="4" name="Picture 3" descr="A screen shot of a computer&#10;&#10;Description automatically generated">
            <a:extLst>
              <a:ext uri="{FF2B5EF4-FFF2-40B4-BE49-F238E27FC236}">
                <a16:creationId xmlns:a16="http://schemas.microsoft.com/office/drawing/2014/main" id="{BFEF88A0-4BFE-2C52-0C4E-A9DCCB10197A}"/>
              </a:ext>
            </a:extLst>
          </p:cNvPr>
          <p:cNvPicPr>
            <a:picLocks noChangeAspect="1"/>
          </p:cNvPicPr>
          <p:nvPr/>
        </p:nvPicPr>
        <p:blipFill>
          <a:blip r:embed="rId3"/>
          <a:stretch>
            <a:fillRect/>
          </a:stretch>
        </p:blipFill>
        <p:spPr>
          <a:xfrm>
            <a:off x="490681" y="839988"/>
            <a:ext cx="11210400" cy="5784838"/>
          </a:xfrm>
          <a:prstGeom prst="rect">
            <a:avLst/>
          </a:prstGeom>
        </p:spPr>
      </p:pic>
    </p:spTree>
    <p:extLst>
      <p:ext uri="{BB962C8B-B14F-4D97-AF65-F5344CB8AC3E}">
        <p14:creationId xmlns:p14="http://schemas.microsoft.com/office/powerpoint/2010/main" val="3019060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4"/>
        <p:cNvGrpSpPr/>
        <p:nvPr/>
      </p:nvGrpSpPr>
      <p:grpSpPr>
        <a:xfrm>
          <a:off x="0" y="0"/>
          <a:ext cx="0" cy="0"/>
          <a:chOff x="0" y="0"/>
          <a:chExt cx="0" cy="0"/>
        </a:xfrm>
      </p:grpSpPr>
      <p:sp>
        <p:nvSpPr>
          <p:cNvPr id="245" name="Google Shape;245;p34"/>
          <p:cNvSpPr/>
          <p:nvPr/>
        </p:nvSpPr>
        <p:spPr>
          <a:xfrm>
            <a:off x="0" y="0"/>
            <a:ext cx="12191760" cy="736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34"/>
          <p:cNvSpPr txBox="1">
            <a:spLocks noGrp="1"/>
          </p:cNvSpPr>
          <p:nvPr>
            <p:ph type="title" idx="4294967295"/>
          </p:nvPr>
        </p:nvSpPr>
        <p:spPr>
          <a:xfrm>
            <a:off x="490680" y="103788"/>
            <a:ext cx="11210400" cy="74448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FFFFFF"/>
              </a:buClr>
              <a:buSzPts val="3200"/>
              <a:buFont typeface="Calibri"/>
              <a:buNone/>
            </a:pPr>
            <a:r>
              <a:rPr lang="en-IN" sz="3200" b="0" i="0" u="none" strike="noStrike" cap="none" dirty="0">
                <a:solidFill>
                  <a:srgbClr val="FFFFFF"/>
                </a:solidFill>
                <a:latin typeface="Calibri"/>
                <a:ea typeface="Calibri"/>
                <a:cs typeface="Calibri"/>
                <a:sym typeface="Calibri"/>
              </a:rPr>
              <a:t>4. Generating the polarity of the tweets</a:t>
            </a:r>
            <a:endParaRPr sz="3200" b="0" i="0" u="none" strike="noStrike" cap="none" dirty="0">
              <a:solidFill>
                <a:srgbClr val="000000"/>
              </a:solidFill>
              <a:latin typeface="Calibri"/>
              <a:ea typeface="Calibri"/>
              <a:cs typeface="Calibri"/>
              <a:sym typeface="Calibri"/>
            </a:endParaRPr>
          </a:p>
        </p:txBody>
      </p:sp>
      <p:pic>
        <p:nvPicPr>
          <p:cNvPr id="3" name="Picture 2" descr="A screenshot of a computer&#10;&#10;Description automatically generated">
            <a:extLst>
              <a:ext uri="{FF2B5EF4-FFF2-40B4-BE49-F238E27FC236}">
                <a16:creationId xmlns:a16="http://schemas.microsoft.com/office/drawing/2014/main" id="{58797900-B041-E270-9F4F-4C9A814B717A}"/>
              </a:ext>
            </a:extLst>
          </p:cNvPr>
          <p:cNvPicPr>
            <a:picLocks noChangeAspect="1"/>
          </p:cNvPicPr>
          <p:nvPr/>
        </p:nvPicPr>
        <p:blipFill>
          <a:blip r:embed="rId3"/>
          <a:stretch>
            <a:fillRect/>
          </a:stretch>
        </p:blipFill>
        <p:spPr>
          <a:xfrm>
            <a:off x="620899" y="952056"/>
            <a:ext cx="10950201" cy="5672401"/>
          </a:xfrm>
          <a:prstGeom prst="rect">
            <a:avLst/>
          </a:prstGeom>
        </p:spPr>
      </p:pic>
    </p:spTree>
    <p:extLst>
      <p:ext uri="{BB962C8B-B14F-4D97-AF65-F5344CB8AC3E}">
        <p14:creationId xmlns:p14="http://schemas.microsoft.com/office/powerpoint/2010/main" val="980018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4"/>
        <p:cNvGrpSpPr/>
        <p:nvPr/>
      </p:nvGrpSpPr>
      <p:grpSpPr>
        <a:xfrm>
          <a:off x="0" y="0"/>
          <a:ext cx="0" cy="0"/>
          <a:chOff x="0" y="0"/>
          <a:chExt cx="0" cy="0"/>
        </a:xfrm>
      </p:grpSpPr>
      <p:sp>
        <p:nvSpPr>
          <p:cNvPr id="245" name="Google Shape;245;p34"/>
          <p:cNvSpPr/>
          <p:nvPr/>
        </p:nvSpPr>
        <p:spPr>
          <a:xfrm>
            <a:off x="0" y="0"/>
            <a:ext cx="12191760" cy="736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34"/>
          <p:cNvSpPr txBox="1">
            <a:spLocks noGrp="1"/>
          </p:cNvSpPr>
          <p:nvPr>
            <p:ph type="title" idx="4294967295"/>
          </p:nvPr>
        </p:nvSpPr>
        <p:spPr>
          <a:xfrm>
            <a:off x="490680" y="103788"/>
            <a:ext cx="11210400" cy="74448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FFFFFF"/>
              </a:buClr>
              <a:buSzPts val="3200"/>
              <a:buFont typeface="Calibri"/>
              <a:buNone/>
            </a:pPr>
            <a:r>
              <a:rPr lang="en-IN" sz="3200" b="0" i="0" u="none" strike="noStrike" cap="none" dirty="0">
                <a:solidFill>
                  <a:srgbClr val="FFFFFF"/>
                </a:solidFill>
                <a:latin typeface="Calibri"/>
                <a:ea typeface="Calibri"/>
                <a:cs typeface="Calibri"/>
                <a:sym typeface="Calibri"/>
              </a:rPr>
              <a:t>4. Generating the polarity of the tweets</a:t>
            </a:r>
            <a:endParaRPr sz="3200" b="0" i="0" u="none" strike="noStrike" cap="none" dirty="0">
              <a:solidFill>
                <a:srgbClr val="000000"/>
              </a:solidFill>
              <a:latin typeface="Calibri"/>
              <a:ea typeface="Calibri"/>
              <a:cs typeface="Calibri"/>
              <a:sym typeface="Calibri"/>
            </a:endParaRPr>
          </a:p>
        </p:txBody>
      </p:sp>
      <p:pic>
        <p:nvPicPr>
          <p:cNvPr id="3" name="Picture 2" descr="A screen shot of a computer screen&#10;&#10;Description automatically generated">
            <a:extLst>
              <a:ext uri="{FF2B5EF4-FFF2-40B4-BE49-F238E27FC236}">
                <a16:creationId xmlns:a16="http://schemas.microsoft.com/office/drawing/2014/main" id="{8358AA99-8F4B-ADA6-72FD-960B0E4C3D08}"/>
              </a:ext>
            </a:extLst>
          </p:cNvPr>
          <p:cNvPicPr>
            <a:picLocks noChangeAspect="1"/>
          </p:cNvPicPr>
          <p:nvPr/>
        </p:nvPicPr>
        <p:blipFill>
          <a:blip r:embed="rId3"/>
          <a:stretch>
            <a:fillRect/>
          </a:stretch>
        </p:blipFill>
        <p:spPr>
          <a:xfrm>
            <a:off x="490680" y="736200"/>
            <a:ext cx="11210400" cy="6134144"/>
          </a:xfrm>
          <a:prstGeom prst="rect">
            <a:avLst/>
          </a:prstGeom>
        </p:spPr>
      </p:pic>
    </p:spTree>
    <p:extLst>
      <p:ext uri="{BB962C8B-B14F-4D97-AF65-F5344CB8AC3E}">
        <p14:creationId xmlns:p14="http://schemas.microsoft.com/office/powerpoint/2010/main" val="2390445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1"/>
        <p:cNvGrpSpPr/>
        <p:nvPr/>
      </p:nvGrpSpPr>
      <p:grpSpPr>
        <a:xfrm>
          <a:off x="0" y="0"/>
          <a:ext cx="0" cy="0"/>
          <a:chOff x="0" y="0"/>
          <a:chExt cx="0" cy="0"/>
        </a:xfrm>
      </p:grpSpPr>
      <p:sp>
        <p:nvSpPr>
          <p:cNvPr id="252" name="Google Shape;252;p35"/>
          <p:cNvSpPr/>
          <p:nvPr/>
        </p:nvSpPr>
        <p:spPr>
          <a:xfrm>
            <a:off x="0" y="651600"/>
            <a:ext cx="12191760" cy="736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5"/>
          <p:cNvSpPr/>
          <p:nvPr/>
        </p:nvSpPr>
        <p:spPr>
          <a:xfrm>
            <a:off x="556560" y="643320"/>
            <a:ext cx="11210400" cy="74448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FFFFFF"/>
              </a:buClr>
              <a:buSzPts val="3200"/>
              <a:buFont typeface="Calibri"/>
              <a:buNone/>
            </a:pPr>
            <a:r>
              <a:rPr lang="en-IN" sz="3200" b="0" i="0" u="none" strike="noStrike" cap="none">
                <a:solidFill>
                  <a:srgbClr val="FFFFFF"/>
                </a:solidFill>
                <a:latin typeface="Calibri"/>
                <a:ea typeface="Calibri"/>
                <a:cs typeface="Calibri"/>
                <a:sym typeface="Calibri"/>
              </a:rPr>
              <a:t>5.Categorizing the tweets based on their polarity</a:t>
            </a:r>
            <a:endParaRPr sz="3200" b="0" i="0" u="none" strike="noStrike" cap="none">
              <a:latin typeface="Arial"/>
              <a:ea typeface="Arial"/>
              <a:cs typeface="Arial"/>
              <a:sym typeface="Arial"/>
            </a:endParaRPr>
          </a:p>
        </p:txBody>
      </p:sp>
      <p:sp>
        <p:nvSpPr>
          <p:cNvPr id="255" name="Google Shape;255;p35"/>
          <p:cNvSpPr/>
          <p:nvPr/>
        </p:nvSpPr>
        <p:spPr>
          <a:xfrm>
            <a:off x="295560" y="112680"/>
            <a:ext cx="11661840" cy="5162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800"/>
              <a:buFont typeface="Arial Narrow"/>
              <a:buNone/>
            </a:pPr>
            <a:r>
              <a:rPr lang="en-IN" sz="2800" b="1" i="1" u="sng" strike="noStrike" cap="none">
                <a:solidFill>
                  <a:srgbClr val="000000"/>
                </a:solidFill>
                <a:latin typeface="Arial Narrow"/>
                <a:ea typeface="Arial Narrow"/>
                <a:cs typeface="Arial Narrow"/>
                <a:sym typeface="Arial Narrow"/>
              </a:rPr>
              <a:t>Module 3 – Polarity Mapping</a:t>
            </a:r>
            <a:endParaRPr sz="2800" b="0" i="0" u="none" strike="noStrike" cap="none">
              <a:latin typeface="Arial"/>
              <a:ea typeface="Arial"/>
              <a:cs typeface="Arial"/>
              <a:sym typeface="Arial"/>
            </a:endParaRPr>
          </a:p>
        </p:txBody>
      </p:sp>
      <p:pic>
        <p:nvPicPr>
          <p:cNvPr id="3" name="Picture 2" descr="A screenshot of a computer program&#10;&#10;Description automatically generated">
            <a:extLst>
              <a:ext uri="{FF2B5EF4-FFF2-40B4-BE49-F238E27FC236}">
                <a16:creationId xmlns:a16="http://schemas.microsoft.com/office/drawing/2014/main" id="{981A0F35-3B8B-BEC9-B43E-284E49E59685}"/>
              </a:ext>
            </a:extLst>
          </p:cNvPr>
          <p:cNvPicPr>
            <a:picLocks noChangeAspect="1"/>
          </p:cNvPicPr>
          <p:nvPr/>
        </p:nvPicPr>
        <p:blipFill>
          <a:blip r:embed="rId3"/>
          <a:stretch>
            <a:fillRect/>
          </a:stretch>
        </p:blipFill>
        <p:spPr>
          <a:xfrm>
            <a:off x="908791" y="1732280"/>
            <a:ext cx="10374418" cy="463871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1"/>
        <p:cNvGrpSpPr/>
        <p:nvPr/>
      </p:nvGrpSpPr>
      <p:grpSpPr>
        <a:xfrm>
          <a:off x="0" y="0"/>
          <a:ext cx="0" cy="0"/>
          <a:chOff x="0" y="0"/>
          <a:chExt cx="0" cy="0"/>
        </a:xfrm>
      </p:grpSpPr>
      <p:sp>
        <p:nvSpPr>
          <p:cNvPr id="252" name="Google Shape;252;p35"/>
          <p:cNvSpPr/>
          <p:nvPr/>
        </p:nvSpPr>
        <p:spPr>
          <a:xfrm>
            <a:off x="0" y="-28992"/>
            <a:ext cx="12191760" cy="736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5"/>
          <p:cNvSpPr/>
          <p:nvPr/>
        </p:nvSpPr>
        <p:spPr>
          <a:xfrm>
            <a:off x="490680" y="-16062"/>
            <a:ext cx="11210400" cy="74448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FFFFFF"/>
              </a:buClr>
              <a:buSzPts val="3200"/>
              <a:buFont typeface="Calibri"/>
              <a:buNone/>
            </a:pPr>
            <a:r>
              <a:rPr lang="en-IN" sz="3200" b="0" i="0" u="none" strike="noStrike" cap="none" dirty="0">
                <a:solidFill>
                  <a:srgbClr val="FFFFFF"/>
                </a:solidFill>
                <a:latin typeface="Calibri"/>
                <a:ea typeface="Calibri"/>
                <a:cs typeface="Calibri"/>
                <a:sym typeface="Calibri"/>
              </a:rPr>
              <a:t>5.Categorizing the tweets based on their polarity</a:t>
            </a:r>
            <a:endParaRPr sz="3200" b="0" i="0" u="none" strike="noStrike" cap="none" dirty="0">
              <a:latin typeface="Arial"/>
              <a:ea typeface="Arial"/>
              <a:cs typeface="Arial"/>
              <a:sym typeface="Arial"/>
            </a:endParaRPr>
          </a:p>
        </p:txBody>
      </p:sp>
      <p:sp>
        <p:nvSpPr>
          <p:cNvPr id="4" name="TextBox 3">
            <a:extLst>
              <a:ext uri="{FF2B5EF4-FFF2-40B4-BE49-F238E27FC236}">
                <a16:creationId xmlns:a16="http://schemas.microsoft.com/office/drawing/2014/main" id="{BE3C530E-53A5-57B4-D6FD-20C9F9B01D89}"/>
              </a:ext>
            </a:extLst>
          </p:cNvPr>
          <p:cNvSpPr txBox="1"/>
          <p:nvPr/>
        </p:nvSpPr>
        <p:spPr>
          <a:xfrm>
            <a:off x="10424160" y="-182880"/>
            <a:ext cx="184731" cy="307777"/>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EF1A8EAA-1B1E-F954-1014-A991202E036F}"/>
              </a:ext>
            </a:extLst>
          </p:cNvPr>
          <p:cNvSpPr txBox="1"/>
          <p:nvPr/>
        </p:nvSpPr>
        <p:spPr>
          <a:xfrm>
            <a:off x="8284464" y="-822960"/>
            <a:ext cx="184731" cy="307777"/>
          </a:xfrm>
          <a:prstGeom prst="rect">
            <a:avLst/>
          </a:prstGeom>
          <a:noFill/>
        </p:spPr>
        <p:txBody>
          <a:bodyPr wrap="none" rtlCol="0">
            <a:spAutoFit/>
          </a:bodyPr>
          <a:lstStyle/>
          <a:p>
            <a:endParaRPr lang="en-US" dirty="0"/>
          </a:p>
        </p:txBody>
      </p:sp>
      <p:pic>
        <p:nvPicPr>
          <p:cNvPr id="5" name="Picture 4" descr="A screenshot of a social media post&#10;&#10;Description automatically generated">
            <a:extLst>
              <a:ext uri="{FF2B5EF4-FFF2-40B4-BE49-F238E27FC236}">
                <a16:creationId xmlns:a16="http://schemas.microsoft.com/office/drawing/2014/main" id="{79AC69F1-B3D8-7282-2A2B-1D1DD2DF2BED}"/>
              </a:ext>
            </a:extLst>
          </p:cNvPr>
          <p:cNvPicPr>
            <a:picLocks noChangeAspect="1"/>
          </p:cNvPicPr>
          <p:nvPr/>
        </p:nvPicPr>
        <p:blipFill>
          <a:blip r:embed="rId3"/>
          <a:stretch>
            <a:fillRect/>
          </a:stretch>
        </p:blipFill>
        <p:spPr>
          <a:xfrm>
            <a:off x="658063" y="1010386"/>
            <a:ext cx="10875634" cy="5518496"/>
          </a:xfrm>
          <a:prstGeom prst="rect">
            <a:avLst/>
          </a:prstGeom>
        </p:spPr>
      </p:pic>
    </p:spTree>
    <p:extLst>
      <p:ext uri="{BB962C8B-B14F-4D97-AF65-F5344CB8AC3E}">
        <p14:creationId xmlns:p14="http://schemas.microsoft.com/office/powerpoint/2010/main" val="2825757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1"/>
        <p:cNvGrpSpPr/>
        <p:nvPr/>
      </p:nvGrpSpPr>
      <p:grpSpPr>
        <a:xfrm>
          <a:off x="0" y="0"/>
          <a:ext cx="0" cy="0"/>
          <a:chOff x="0" y="0"/>
          <a:chExt cx="0" cy="0"/>
        </a:xfrm>
      </p:grpSpPr>
      <p:sp>
        <p:nvSpPr>
          <p:cNvPr id="252" name="Google Shape;252;p35"/>
          <p:cNvSpPr/>
          <p:nvPr/>
        </p:nvSpPr>
        <p:spPr>
          <a:xfrm>
            <a:off x="0" y="-28992"/>
            <a:ext cx="12191760" cy="736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5"/>
          <p:cNvSpPr/>
          <p:nvPr/>
        </p:nvSpPr>
        <p:spPr>
          <a:xfrm>
            <a:off x="490680" y="-16062"/>
            <a:ext cx="11210400" cy="74448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FFFFFF"/>
              </a:buClr>
              <a:buSzPts val="3200"/>
              <a:buFont typeface="Calibri"/>
              <a:buNone/>
            </a:pPr>
            <a:r>
              <a:rPr lang="en-IN" sz="3200" b="0" i="0" u="none" strike="noStrike" cap="none" dirty="0">
                <a:solidFill>
                  <a:srgbClr val="FFFFFF"/>
                </a:solidFill>
                <a:latin typeface="Calibri"/>
                <a:ea typeface="Calibri"/>
                <a:cs typeface="Calibri"/>
                <a:sym typeface="Calibri"/>
              </a:rPr>
              <a:t>5.Categorizing the tweets based on their polarity</a:t>
            </a:r>
            <a:endParaRPr sz="3200" b="0" i="0" u="none" strike="noStrike" cap="none" dirty="0">
              <a:latin typeface="Arial"/>
              <a:ea typeface="Arial"/>
              <a:cs typeface="Arial"/>
              <a:sym typeface="Arial"/>
            </a:endParaRPr>
          </a:p>
        </p:txBody>
      </p:sp>
      <p:sp>
        <p:nvSpPr>
          <p:cNvPr id="4" name="TextBox 3">
            <a:extLst>
              <a:ext uri="{FF2B5EF4-FFF2-40B4-BE49-F238E27FC236}">
                <a16:creationId xmlns:a16="http://schemas.microsoft.com/office/drawing/2014/main" id="{BE3C530E-53A5-57B4-D6FD-20C9F9B01D89}"/>
              </a:ext>
            </a:extLst>
          </p:cNvPr>
          <p:cNvSpPr txBox="1"/>
          <p:nvPr/>
        </p:nvSpPr>
        <p:spPr>
          <a:xfrm>
            <a:off x="10424160" y="-182880"/>
            <a:ext cx="184731" cy="307777"/>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EF1A8EAA-1B1E-F954-1014-A991202E036F}"/>
              </a:ext>
            </a:extLst>
          </p:cNvPr>
          <p:cNvSpPr txBox="1"/>
          <p:nvPr/>
        </p:nvSpPr>
        <p:spPr>
          <a:xfrm>
            <a:off x="8284464" y="-822960"/>
            <a:ext cx="184731" cy="307777"/>
          </a:xfrm>
          <a:prstGeom prst="rect">
            <a:avLst/>
          </a:prstGeom>
          <a:noFill/>
        </p:spPr>
        <p:txBody>
          <a:bodyPr wrap="none" rtlCol="0">
            <a:spAutoFit/>
          </a:bodyPr>
          <a:lstStyle/>
          <a:p>
            <a:endParaRPr lang="en-US" dirty="0"/>
          </a:p>
        </p:txBody>
      </p:sp>
      <p:pic>
        <p:nvPicPr>
          <p:cNvPr id="2" name="Picture 1" descr="A screenshot of a computer&#10;&#10;Description automatically generated">
            <a:extLst>
              <a:ext uri="{FF2B5EF4-FFF2-40B4-BE49-F238E27FC236}">
                <a16:creationId xmlns:a16="http://schemas.microsoft.com/office/drawing/2014/main" id="{8B03A963-6736-6784-AFA8-0B46F8EE48E1}"/>
              </a:ext>
            </a:extLst>
          </p:cNvPr>
          <p:cNvPicPr>
            <a:picLocks noChangeAspect="1"/>
          </p:cNvPicPr>
          <p:nvPr/>
        </p:nvPicPr>
        <p:blipFill>
          <a:blip r:embed="rId3"/>
          <a:stretch>
            <a:fillRect/>
          </a:stretch>
        </p:blipFill>
        <p:spPr>
          <a:xfrm>
            <a:off x="674794" y="861096"/>
            <a:ext cx="10842171" cy="5706404"/>
          </a:xfrm>
          <a:prstGeom prst="rect">
            <a:avLst/>
          </a:prstGeom>
        </p:spPr>
      </p:pic>
    </p:spTree>
    <p:extLst>
      <p:ext uri="{BB962C8B-B14F-4D97-AF65-F5344CB8AC3E}">
        <p14:creationId xmlns:p14="http://schemas.microsoft.com/office/powerpoint/2010/main" val="2245933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8"/>
          <p:cNvSpPr txBox="1">
            <a:spLocks noGrp="1"/>
          </p:cNvSpPr>
          <p:nvPr>
            <p:ph type="title" idx="4294967295"/>
          </p:nvPr>
        </p:nvSpPr>
        <p:spPr>
          <a:xfrm>
            <a:off x="838080" y="241200"/>
            <a:ext cx="10515240" cy="132516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000000"/>
              </a:buClr>
              <a:buSzPts val="4400"/>
              <a:buFont typeface="Arial Narrow"/>
              <a:buNone/>
            </a:pPr>
            <a:r>
              <a:rPr lang="en-IN" sz="4400" b="1" i="1" u="sng" strike="noStrike" cap="none">
                <a:solidFill>
                  <a:srgbClr val="000000"/>
                </a:solidFill>
                <a:latin typeface="Arial Narrow"/>
                <a:ea typeface="Arial Narrow"/>
                <a:cs typeface="Arial Narrow"/>
                <a:sym typeface="Arial Narrow"/>
              </a:rPr>
              <a:t>PROBLEM STATEMENT</a:t>
            </a:r>
            <a:endParaRPr sz="4400" b="0" i="0" u="none" strike="noStrike" cap="none">
              <a:solidFill>
                <a:srgbClr val="000000"/>
              </a:solidFill>
              <a:latin typeface="Calibri"/>
              <a:ea typeface="Calibri"/>
              <a:cs typeface="Calibri"/>
              <a:sym typeface="Calibri"/>
            </a:endParaRPr>
          </a:p>
        </p:txBody>
      </p:sp>
      <p:sp>
        <p:nvSpPr>
          <p:cNvPr id="198" name="Google Shape;198;p28"/>
          <p:cNvSpPr txBox="1">
            <a:spLocks noGrp="1"/>
          </p:cNvSpPr>
          <p:nvPr>
            <p:ph type="body" idx="4294967295"/>
          </p:nvPr>
        </p:nvSpPr>
        <p:spPr>
          <a:xfrm>
            <a:off x="343800" y="1499040"/>
            <a:ext cx="11504160" cy="4667040"/>
          </a:xfrm>
          <a:prstGeom prst="rect">
            <a:avLst/>
          </a:prstGeom>
          <a:noFill/>
          <a:ln>
            <a:noFill/>
          </a:ln>
        </p:spPr>
        <p:txBody>
          <a:bodyPr spcFirstLastPara="1" wrap="square" lIns="91425" tIns="45700" rIns="91425" bIns="45700" anchor="t" anchorCtr="0">
            <a:normAutofit/>
          </a:bodyPr>
          <a:lstStyle/>
          <a:p>
            <a:pPr marL="228600" marR="0" lvl="0" indent="-228600" algn="just" rtl="0">
              <a:lnSpc>
                <a:spcPct val="90000"/>
              </a:lnSpc>
              <a:spcBef>
                <a:spcPts val="0"/>
              </a:spcBef>
              <a:spcAft>
                <a:spcPts val="0"/>
              </a:spcAft>
              <a:buClr>
                <a:srgbClr val="000000"/>
              </a:buClr>
              <a:buSzPts val="2400"/>
              <a:buFont typeface="Noto Sans Symbols"/>
              <a:buChar char="▪"/>
            </a:pPr>
            <a:r>
              <a:rPr lang="en-IN" sz="2400" b="0" i="0" u="none" strike="noStrike" cap="none">
                <a:solidFill>
                  <a:srgbClr val="000000"/>
                </a:solidFill>
                <a:highlight>
                  <a:srgbClr val="FFFFFF"/>
                </a:highlight>
                <a:latin typeface="Arial"/>
                <a:ea typeface="Arial"/>
                <a:cs typeface="Arial"/>
                <a:sym typeface="Arial"/>
              </a:rPr>
              <a:t>Traditional methods like polls struggle to capture the real time pulse of public opinion during elections . </a:t>
            </a:r>
            <a:endParaRPr sz="2400" b="0" i="0" u="none" strike="noStrike" cap="none">
              <a:solidFill>
                <a:srgbClr val="000000"/>
              </a:solidFill>
              <a:latin typeface="Calibri"/>
              <a:ea typeface="Calibri"/>
              <a:cs typeface="Calibri"/>
              <a:sym typeface="Calibri"/>
            </a:endParaRPr>
          </a:p>
          <a:p>
            <a:pPr marL="0" marR="0" lvl="0" indent="0" algn="just" rtl="0">
              <a:lnSpc>
                <a:spcPct val="90000"/>
              </a:lnSpc>
              <a:spcBef>
                <a:spcPts val="1001"/>
              </a:spcBef>
              <a:spcAft>
                <a:spcPts val="0"/>
              </a:spcAft>
              <a:buSzPts val="1200"/>
              <a:buFont typeface="Arial"/>
              <a:buNone/>
            </a:pPr>
            <a:endParaRPr sz="1200" b="0" i="0" u="none" strike="noStrike" cap="none">
              <a:solidFill>
                <a:srgbClr val="000000"/>
              </a:solidFill>
              <a:latin typeface="Calibri"/>
              <a:ea typeface="Calibri"/>
              <a:cs typeface="Calibri"/>
              <a:sym typeface="Calibri"/>
            </a:endParaRPr>
          </a:p>
          <a:p>
            <a:pPr marL="228600" marR="0" lvl="0" indent="-228600" algn="just" rtl="0">
              <a:lnSpc>
                <a:spcPct val="90000"/>
              </a:lnSpc>
              <a:spcBef>
                <a:spcPts val="1001"/>
              </a:spcBef>
              <a:spcAft>
                <a:spcPts val="0"/>
              </a:spcAft>
              <a:buClr>
                <a:srgbClr val="000000"/>
              </a:buClr>
              <a:buSzPts val="2400"/>
              <a:buFont typeface="Noto Sans Symbols"/>
              <a:buChar char="▪"/>
            </a:pPr>
            <a:r>
              <a:rPr lang="en-IN" sz="2400" b="0" i="0" u="none" strike="noStrike" cap="none">
                <a:solidFill>
                  <a:srgbClr val="000000"/>
                </a:solidFill>
                <a:highlight>
                  <a:srgbClr val="FFFFFF"/>
                </a:highlight>
                <a:latin typeface="Arial"/>
                <a:ea typeface="Arial"/>
                <a:cs typeface="Arial"/>
                <a:sym typeface="Arial"/>
              </a:rPr>
              <a:t>Social media offers a massive dataset , but analysing it efficiently is difficult due to volume , complexity and bias. </a:t>
            </a:r>
            <a:endParaRPr sz="2400" b="0" i="0" u="none" strike="noStrike" cap="none">
              <a:solidFill>
                <a:srgbClr val="000000"/>
              </a:solidFill>
              <a:latin typeface="Calibri"/>
              <a:ea typeface="Calibri"/>
              <a:cs typeface="Calibri"/>
              <a:sym typeface="Calibri"/>
            </a:endParaRPr>
          </a:p>
          <a:p>
            <a:pPr marL="0" marR="0" lvl="0" indent="0" algn="just" rtl="0">
              <a:lnSpc>
                <a:spcPct val="90000"/>
              </a:lnSpc>
              <a:spcBef>
                <a:spcPts val="1001"/>
              </a:spcBef>
              <a:spcAft>
                <a:spcPts val="0"/>
              </a:spcAft>
              <a:buSzPts val="1200"/>
              <a:buFont typeface="Arial"/>
              <a:buNone/>
            </a:pPr>
            <a:endParaRPr sz="1200" b="0" i="0" u="none" strike="noStrike" cap="none">
              <a:solidFill>
                <a:srgbClr val="000000"/>
              </a:solidFill>
              <a:latin typeface="Calibri"/>
              <a:ea typeface="Calibri"/>
              <a:cs typeface="Calibri"/>
              <a:sym typeface="Calibri"/>
            </a:endParaRPr>
          </a:p>
          <a:p>
            <a:pPr marL="228600" marR="0" lvl="0" indent="-228600" algn="just" rtl="0">
              <a:lnSpc>
                <a:spcPct val="90000"/>
              </a:lnSpc>
              <a:spcBef>
                <a:spcPts val="1001"/>
              </a:spcBef>
              <a:spcAft>
                <a:spcPts val="0"/>
              </a:spcAft>
              <a:buClr>
                <a:srgbClr val="000000"/>
              </a:buClr>
              <a:buSzPts val="2400"/>
              <a:buFont typeface="Noto Sans Symbols"/>
              <a:buChar char="▪"/>
            </a:pPr>
            <a:r>
              <a:rPr lang="en-IN" sz="2400" b="0" i="0" u="none" strike="noStrike" cap="none">
                <a:solidFill>
                  <a:srgbClr val="000000"/>
                </a:solidFill>
                <a:highlight>
                  <a:srgbClr val="FFFFFF"/>
                </a:highlight>
                <a:latin typeface="Arial"/>
                <a:ea typeface="Arial"/>
                <a:cs typeface="Arial"/>
                <a:sym typeface="Arial"/>
              </a:rPr>
              <a:t>The proposal is to develop and apply </a:t>
            </a:r>
            <a:r>
              <a:rPr lang="en-IN" sz="2400" b="1" i="1" u="sng" strike="noStrike" cap="none">
                <a:solidFill>
                  <a:srgbClr val="000000"/>
                </a:solidFill>
                <a:highlight>
                  <a:srgbClr val="FFFFFF"/>
                </a:highlight>
              </a:rPr>
              <a:t>advanced NLP techniques like </a:t>
            </a:r>
            <a:r>
              <a:rPr lang="en-IN" sz="2400" b="1" i="1" u="sng" strike="noStrike" cap="none">
                <a:solidFill>
                  <a:srgbClr val="000000"/>
                </a:solidFill>
                <a:highlight>
                  <a:srgbClr val="FFFFFF"/>
                </a:highlight>
                <a:latin typeface="Arial"/>
                <a:ea typeface="Arial"/>
                <a:cs typeface="Arial"/>
                <a:sym typeface="Arial"/>
              </a:rPr>
              <a:t>sentiment analysis</a:t>
            </a:r>
            <a:r>
              <a:rPr lang="en-IN" sz="2400" b="0" i="0" u="none" strike="noStrike" cap="none">
                <a:solidFill>
                  <a:srgbClr val="000000"/>
                </a:solidFill>
                <a:highlight>
                  <a:srgbClr val="FFFFFF"/>
                </a:highlight>
                <a:latin typeface="Arial"/>
                <a:ea typeface="Arial"/>
                <a:cs typeface="Arial"/>
                <a:sym typeface="Arial"/>
              </a:rPr>
              <a:t> to automatically classify and analyse opinions expressed in election-related tweets. </a:t>
            </a:r>
            <a:endParaRPr sz="2400" b="0" i="0" u="none" strike="noStrike" cap="none">
              <a:solidFill>
                <a:srgbClr val="000000"/>
              </a:solidFill>
              <a:latin typeface="Calibri"/>
              <a:ea typeface="Calibri"/>
              <a:cs typeface="Calibri"/>
              <a:sym typeface="Calibri"/>
            </a:endParaRPr>
          </a:p>
          <a:p>
            <a:pPr marL="0" marR="0" lvl="0" indent="0" algn="just" rtl="0">
              <a:lnSpc>
                <a:spcPct val="90000"/>
              </a:lnSpc>
              <a:spcBef>
                <a:spcPts val="1001"/>
              </a:spcBef>
              <a:spcAft>
                <a:spcPts val="0"/>
              </a:spcAft>
              <a:buSzPts val="1200"/>
              <a:buFont typeface="Arial"/>
              <a:buNone/>
            </a:pPr>
            <a:endParaRPr sz="1200" b="0" i="0" u="none" strike="noStrike" cap="none">
              <a:solidFill>
                <a:srgbClr val="000000"/>
              </a:solidFill>
              <a:latin typeface="Calibri"/>
              <a:ea typeface="Calibri"/>
              <a:cs typeface="Calibri"/>
              <a:sym typeface="Calibri"/>
            </a:endParaRPr>
          </a:p>
          <a:p>
            <a:pPr marL="228600" marR="0" lvl="0" indent="-228600" algn="just" rtl="0">
              <a:lnSpc>
                <a:spcPct val="90000"/>
              </a:lnSpc>
              <a:spcBef>
                <a:spcPts val="1001"/>
              </a:spcBef>
              <a:spcAft>
                <a:spcPts val="0"/>
              </a:spcAft>
              <a:buClr>
                <a:srgbClr val="000000"/>
              </a:buClr>
              <a:buSzPts val="2400"/>
              <a:buFont typeface="Noto Sans Symbols"/>
              <a:buChar char="▪"/>
            </a:pPr>
            <a:r>
              <a:rPr lang="en-IN" sz="2400" b="0" i="0" u="none" strike="noStrike" cap="none">
                <a:solidFill>
                  <a:srgbClr val="000000"/>
                </a:solidFill>
                <a:highlight>
                  <a:srgbClr val="FFFFFF"/>
                </a:highlight>
                <a:latin typeface="Arial"/>
                <a:ea typeface="Arial"/>
                <a:cs typeface="Arial"/>
                <a:sym typeface="Arial"/>
              </a:rPr>
              <a:t>Sentiment analysis can automatically classify opinions(positive,negative,neutral) expressed in election-related text, offering valuable insights. </a:t>
            </a:r>
            <a:endParaRPr sz="2400" b="0" i="0" u="none" strike="noStrike" cap="none">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9"/>
        <p:cNvGrpSpPr/>
        <p:nvPr/>
      </p:nvGrpSpPr>
      <p:grpSpPr>
        <a:xfrm>
          <a:off x="0" y="0"/>
          <a:ext cx="0" cy="0"/>
          <a:chOff x="0" y="0"/>
          <a:chExt cx="0" cy="0"/>
        </a:xfrm>
      </p:grpSpPr>
      <p:sp>
        <p:nvSpPr>
          <p:cNvPr id="260" name="Google Shape;260;p36"/>
          <p:cNvSpPr/>
          <p:nvPr/>
        </p:nvSpPr>
        <p:spPr>
          <a:xfrm>
            <a:off x="0" y="651600"/>
            <a:ext cx="12191760" cy="736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6"/>
          <p:cNvSpPr txBox="1">
            <a:spLocks noGrp="1"/>
          </p:cNvSpPr>
          <p:nvPr>
            <p:ph type="title" idx="4294967295"/>
          </p:nvPr>
        </p:nvSpPr>
        <p:spPr>
          <a:xfrm>
            <a:off x="556560" y="643320"/>
            <a:ext cx="11210400" cy="744480"/>
          </a:xfrm>
          <a:prstGeom prst="rect">
            <a:avLst/>
          </a:prstGeom>
          <a:noFill/>
          <a:ln>
            <a:noFill/>
          </a:ln>
        </p:spPr>
        <p:txBody>
          <a:bodyPr spcFirstLastPara="1" wrap="square" lIns="91425" tIns="45700" rIns="91425" bIns="45700" anchor="ctr" anchorCtr="0">
            <a:normAutofit fontScale="94000"/>
          </a:bodyPr>
          <a:lstStyle/>
          <a:p>
            <a:pPr marL="0" marR="0" lvl="0" indent="0" algn="ctr" rtl="0">
              <a:lnSpc>
                <a:spcPct val="90000"/>
              </a:lnSpc>
              <a:spcBef>
                <a:spcPts val="0"/>
              </a:spcBef>
              <a:spcAft>
                <a:spcPts val="0"/>
              </a:spcAft>
              <a:buClr>
                <a:srgbClr val="FFFFFF"/>
              </a:buClr>
              <a:buSzPct val="100000"/>
              <a:buFont typeface="Arial"/>
              <a:buNone/>
            </a:pPr>
            <a:r>
              <a:rPr lang="en-IN" sz="2400" b="0" i="0" u="none" strike="noStrike" cap="none">
                <a:solidFill>
                  <a:srgbClr val="FFFFFF"/>
                </a:solidFill>
                <a:latin typeface="Arial"/>
                <a:ea typeface="Arial"/>
                <a:cs typeface="Arial"/>
                <a:sym typeface="Arial"/>
              </a:rPr>
              <a:t>6.Removing Tweets with Neutral Polarity</a:t>
            </a:r>
            <a:br>
              <a:rPr lang="en-IN" sz="2400" b="0" i="0" u="none" strike="noStrike" cap="none"/>
            </a:br>
            <a:endParaRPr sz="2400" b="0" i="0" u="none" strike="noStrike" cap="none">
              <a:solidFill>
                <a:srgbClr val="000000"/>
              </a:solidFill>
              <a:latin typeface="Calibri"/>
              <a:ea typeface="Calibri"/>
              <a:cs typeface="Calibri"/>
              <a:sym typeface="Calibri"/>
            </a:endParaRPr>
          </a:p>
        </p:txBody>
      </p:sp>
      <p:pic>
        <p:nvPicPr>
          <p:cNvPr id="262" name="Google Shape;262;p36" descr="A screenshot of a computer code&#10;&#10;Description automatically generated"/>
          <p:cNvPicPr preferRelativeResize="0"/>
          <p:nvPr/>
        </p:nvPicPr>
        <p:blipFill rotWithShape="1">
          <a:blip r:embed="rId3">
            <a:alphaModFix/>
          </a:blip>
          <a:srcRect/>
          <a:stretch/>
        </p:blipFill>
        <p:spPr>
          <a:xfrm>
            <a:off x="1470600" y="1675080"/>
            <a:ext cx="9250560" cy="4393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6"/>
        <p:cNvGrpSpPr/>
        <p:nvPr/>
      </p:nvGrpSpPr>
      <p:grpSpPr>
        <a:xfrm>
          <a:off x="0" y="0"/>
          <a:ext cx="0" cy="0"/>
          <a:chOff x="0" y="0"/>
          <a:chExt cx="0" cy="0"/>
        </a:xfrm>
      </p:grpSpPr>
      <p:sp>
        <p:nvSpPr>
          <p:cNvPr id="267" name="Google Shape;267;p37"/>
          <p:cNvSpPr/>
          <p:nvPr/>
        </p:nvSpPr>
        <p:spPr>
          <a:xfrm>
            <a:off x="0" y="651600"/>
            <a:ext cx="12191760" cy="736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7"/>
          <p:cNvSpPr txBox="1">
            <a:spLocks noGrp="1"/>
          </p:cNvSpPr>
          <p:nvPr>
            <p:ph type="title" idx="4294967295"/>
          </p:nvPr>
        </p:nvSpPr>
        <p:spPr>
          <a:xfrm>
            <a:off x="556560" y="643320"/>
            <a:ext cx="11210400" cy="74448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FFFFFF"/>
              </a:buClr>
              <a:buSzPts val="2200"/>
              <a:buFont typeface="Arial"/>
              <a:buNone/>
            </a:pPr>
            <a:r>
              <a:rPr lang="en-IN" sz="2200" b="0" i="0" u="none" strike="noStrike" cap="none">
                <a:solidFill>
                  <a:srgbClr val="FFFFFF"/>
                </a:solidFill>
                <a:latin typeface="Arial"/>
                <a:ea typeface="Arial"/>
                <a:cs typeface="Arial"/>
                <a:sym typeface="Arial"/>
              </a:rPr>
              <a:t>7.Droping the indices of the tweets with Neutral Polarity</a:t>
            </a:r>
            <a:br>
              <a:rPr lang="en-IN" sz="2200" b="0" i="0" u="none" strike="noStrike" cap="none"/>
            </a:br>
            <a:endParaRPr sz="2200" b="0" i="0" u="none" strike="noStrike" cap="none">
              <a:solidFill>
                <a:srgbClr val="000000"/>
              </a:solidFill>
              <a:latin typeface="Calibri"/>
              <a:ea typeface="Calibri"/>
              <a:cs typeface="Calibri"/>
              <a:sym typeface="Calibri"/>
            </a:endParaRPr>
          </a:p>
        </p:txBody>
      </p:sp>
      <p:pic>
        <p:nvPicPr>
          <p:cNvPr id="269" name="Google Shape;269;p37" descr="A screenshot of a computer code&#10;&#10;Description automatically generated"/>
          <p:cNvPicPr preferRelativeResize="0"/>
          <p:nvPr/>
        </p:nvPicPr>
        <p:blipFill rotWithShape="1">
          <a:blip r:embed="rId3">
            <a:alphaModFix/>
          </a:blip>
          <a:srcRect/>
          <a:stretch/>
        </p:blipFill>
        <p:spPr>
          <a:xfrm>
            <a:off x="1302480" y="1686600"/>
            <a:ext cx="9586440" cy="498492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3"/>
        <p:cNvGrpSpPr/>
        <p:nvPr/>
      </p:nvGrpSpPr>
      <p:grpSpPr>
        <a:xfrm>
          <a:off x="0" y="0"/>
          <a:ext cx="0" cy="0"/>
          <a:chOff x="0" y="0"/>
          <a:chExt cx="0" cy="0"/>
        </a:xfrm>
      </p:grpSpPr>
      <p:sp>
        <p:nvSpPr>
          <p:cNvPr id="274" name="Google Shape;274;p38"/>
          <p:cNvSpPr/>
          <p:nvPr/>
        </p:nvSpPr>
        <p:spPr>
          <a:xfrm>
            <a:off x="0" y="651600"/>
            <a:ext cx="12191760" cy="736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8"/>
          <p:cNvSpPr txBox="1">
            <a:spLocks noGrp="1"/>
          </p:cNvSpPr>
          <p:nvPr>
            <p:ph type="title" idx="4294967295"/>
          </p:nvPr>
        </p:nvSpPr>
        <p:spPr>
          <a:xfrm>
            <a:off x="556560" y="643320"/>
            <a:ext cx="11210400" cy="74448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FFFFFF"/>
              </a:buClr>
              <a:buSzPts val="3200"/>
              <a:buFont typeface="Calibri"/>
              <a:buNone/>
            </a:pPr>
            <a:r>
              <a:rPr lang="en-IN" sz="3200" b="0" i="0" u="none" strike="noStrike" cap="none" dirty="0">
                <a:solidFill>
                  <a:srgbClr val="FFFFFF"/>
                </a:solidFill>
                <a:latin typeface="Calibri"/>
                <a:ea typeface="Calibri"/>
                <a:cs typeface="Calibri"/>
                <a:sym typeface="Calibri"/>
              </a:rPr>
              <a:t>8.Final data set after removing neutral polarity tweets</a:t>
            </a:r>
            <a:endParaRPr sz="3200" b="0" i="0" u="none" strike="noStrike" cap="none" dirty="0">
              <a:solidFill>
                <a:srgbClr val="000000"/>
              </a:solidFill>
              <a:latin typeface="Calibri"/>
              <a:ea typeface="Calibri"/>
              <a:cs typeface="Calibri"/>
              <a:sym typeface="Calibri"/>
            </a:endParaRPr>
          </a:p>
        </p:txBody>
      </p:sp>
      <p:pic>
        <p:nvPicPr>
          <p:cNvPr id="276" name="Google Shape;276;p38" descr="A white rectangular object with a red and black stripe&#10;&#10;Description automatically generated with medium confidence"/>
          <p:cNvPicPr preferRelativeResize="0"/>
          <p:nvPr/>
        </p:nvPicPr>
        <p:blipFill rotWithShape="1">
          <a:blip r:embed="rId3">
            <a:alphaModFix/>
          </a:blip>
          <a:srcRect/>
          <a:stretch/>
        </p:blipFill>
        <p:spPr>
          <a:xfrm>
            <a:off x="643320" y="2931840"/>
            <a:ext cx="11275200" cy="194472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3"/>
        <p:cNvGrpSpPr/>
        <p:nvPr/>
      </p:nvGrpSpPr>
      <p:grpSpPr>
        <a:xfrm>
          <a:off x="0" y="0"/>
          <a:ext cx="0" cy="0"/>
          <a:chOff x="0" y="0"/>
          <a:chExt cx="0" cy="0"/>
        </a:xfrm>
      </p:grpSpPr>
      <p:sp>
        <p:nvSpPr>
          <p:cNvPr id="274" name="Google Shape;274;p38"/>
          <p:cNvSpPr/>
          <p:nvPr/>
        </p:nvSpPr>
        <p:spPr>
          <a:xfrm>
            <a:off x="0" y="651600"/>
            <a:ext cx="12191760" cy="736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8"/>
          <p:cNvSpPr txBox="1">
            <a:spLocks noGrp="1"/>
          </p:cNvSpPr>
          <p:nvPr>
            <p:ph type="title" idx="4294967295"/>
          </p:nvPr>
        </p:nvSpPr>
        <p:spPr>
          <a:xfrm>
            <a:off x="556560" y="643320"/>
            <a:ext cx="11210400" cy="74448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FFFFFF"/>
              </a:buClr>
              <a:buSzPts val="3200"/>
              <a:buFont typeface="Calibri"/>
              <a:buNone/>
            </a:pPr>
            <a:r>
              <a:rPr lang="en-IN" sz="3200" b="0" i="0" u="none" strike="noStrike" cap="none" dirty="0">
                <a:solidFill>
                  <a:srgbClr val="FFFFFF"/>
                </a:solidFill>
                <a:latin typeface="Calibri"/>
                <a:ea typeface="Calibri"/>
                <a:cs typeface="Calibri"/>
                <a:sym typeface="Calibri"/>
              </a:rPr>
              <a:t>9.Prediction about Indian election</a:t>
            </a:r>
            <a:endParaRPr sz="3200" b="0" i="0" u="none" strike="noStrike" cap="none" dirty="0">
              <a:solidFill>
                <a:srgbClr val="000000"/>
              </a:solidFill>
              <a:latin typeface="Calibri"/>
              <a:ea typeface="Calibri"/>
              <a:cs typeface="Calibri"/>
              <a:sym typeface="Calibri"/>
            </a:endParaRPr>
          </a:p>
        </p:txBody>
      </p:sp>
      <p:pic>
        <p:nvPicPr>
          <p:cNvPr id="3" name="Picture 2" descr="A screenshot of a computer program&#10;&#10;Description automatically generated">
            <a:extLst>
              <a:ext uri="{FF2B5EF4-FFF2-40B4-BE49-F238E27FC236}">
                <a16:creationId xmlns:a16="http://schemas.microsoft.com/office/drawing/2014/main" id="{A571D198-5799-2511-1BA4-1C121329852C}"/>
              </a:ext>
            </a:extLst>
          </p:cNvPr>
          <p:cNvPicPr>
            <a:picLocks noChangeAspect="1"/>
          </p:cNvPicPr>
          <p:nvPr/>
        </p:nvPicPr>
        <p:blipFill>
          <a:blip r:embed="rId3"/>
          <a:stretch>
            <a:fillRect/>
          </a:stretch>
        </p:blipFill>
        <p:spPr>
          <a:xfrm>
            <a:off x="702258" y="2017374"/>
            <a:ext cx="11063970" cy="3954218"/>
          </a:xfrm>
          <a:prstGeom prst="rect">
            <a:avLst/>
          </a:prstGeom>
        </p:spPr>
      </p:pic>
      <p:sp>
        <p:nvSpPr>
          <p:cNvPr id="4" name="TextBox 3">
            <a:extLst>
              <a:ext uri="{FF2B5EF4-FFF2-40B4-BE49-F238E27FC236}">
                <a16:creationId xmlns:a16="http://schemas.microsoft.com/office/drawing/2014/main" id="{D87D997F-7860-E5C1-AA3F-B3AF8A8E0773}"/>
              </a:ext>
            </a:extLst>
          </p:cNvPr>
          <p:cNvSpPr txBox="1"/>
          <p:nvPr/>
        </p:nvSpPr>
        <p:spPr>
          <a:xfrm>
            <a:off x="0" y="0"/>
            <a:ext cx="12191760" cy="461665"/>
          </a:xfrm>
          <a:prstGeom prst="rect">
            <a:avLst/>
          </a:prstGeom>
          <a:noFill/>
        </p:spPr>
        <p:txBody>
          <a:bodyPr wrap="square" rtlCol="0">
            <a:spAutoFit/>
          </a:bodyPr>
          <a:lstStyle/>
          <a:p>
            <a:pPr algn="ctr"/>
            <a:r>
              <a:rPr lang="en-US" sz="2400" b="1" i="1" u="sng" dirty="0"/>
              <a:t>MODULE 4 - PREDICTION</a:t>
            </a:r>
          </a:p>
        </p:txBody>
      </p:sp>
    </p:spTree>
    <p:extLst>
      <p:ext uri="{BB962C8B-B14F-4D97-AF65-F5344CB8AC3E}">
        <p14:creationId xmlns:p14="http://schemas.microsoft.com/office/powerpoint/2010/main" val="3493266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3"/>
        <p:cNvGrpSpPr/>
        <p:nvPr/>
      </p:nvGrpSpPr>
      <p:grpSpPr>
        <a:xfrm>
          <a:off x="0" y="0"/>
          <a:ext cx="0" cy="0"/>
          <a:chOff x="0" y="0"/>
          <a:chExt cx="0" cy="0"/>
        </a:xfrm>
      </p:grpSpPr>
      <p:sp>
        <p:nvSpPr>
          <p:cNvPr id="274" name="Google Shape;274;p38"/>
          <p:cNvSpPr/>
          <p:nvPr/>
        </p:nvSpPr>
        <p:spPr>
          <a:xfrm>
            <a:off x="0" y="651600"/>
            <a:ext cx="12191760" cy="736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8"/>
          <p:cNvSpPr txBox="1">
            <a:spLocks noGrp="1"/>
          </p:cNvSpPr>
          <p:nvPr>
            <p:ph type="title" idx="4294967295"/>
          </p:nvPr>
        </p:nvSpPr>
        <p:spPr>
          <a:xfrm>
            <a:off x="556560" y="643320"/>
            <a:ext cx="11210400" cy="74448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FFFFFF"/>
              </a:buClr>
              <a:buSzPts val="3200"/>
              <a:buFont typeface="Calibri"/>
              <a:buNone/>
            </a:pPr>
            <a:r>
              <a:rPr lang="en-IN" sz="3200" b="0" i="0" u="none" strike="noStrike" cap="none" dirty="0">
                <a:solidFill>
                  <a:srgbClr val="FFFFFF"/>
                </a:solidFill>
                <a:latin typeface="Calibri"/>
                <a:ea typeface="Calibri"/>
                <a:cs typeface="Calibri"/>
                <a:sym typeface="Calibri"/>
              </a:rPr>
              <a:t>9.Prediction about Indian election</a:t>
            </a:r>
            <a:endParaRPr sz="3200" b="0" i="0" u="none" strike="noStrike" cap="none" dirty="0">
              <a:solidFill>
                <a:srgbClr val="000000"/>
              </a:solidFill>
              <a:latin typeface="Calibri"/>
              <a:ea typeface="Calibri"/>
              <a:cs typeface="Calibri"/>
              <a:sym typeface="Calibri"/>
            </a:endParaRPr>
          </a:p>
        </p:txBody>
      </p:sp>
      <p:pic>
        <p:nvPicPr>
          <p:cNvPr id="4" name="Picture 3" descr="A screenshot of a computer&#10;&#10;Description automatically generated">
            <a:extLst>
              <a:ext uri="{FF2B5EF4-FFF2-40B4-BE49-F238E27FC236}">
                <a16:creationId xmlns:a16="http://schemas.microsoft.com/office/drawing/2014/main" id="{71DB685B-95B4-91B3-8E34-0C24D882A9ED}"/>
              </a:ext>
            </a:extLst>
          </p:cNvPr>
          <p:cNvPicPr>
            <a:picLocks noChangeAspect="1"/>
          </p:cNvPicPr>
          <p:nvPr/>
        </p:nvPicPr>
        <p:blipFill>
          <a:blip r:embed="rId3"/>
          <a:stretch>
            <a:fillRect/>
          </a:stretch>
        </p:blipFill>
        <p:spPr>
          <a:xfrm>
            <a:off x="993635" y="1396080"/>
            <a:ext cx="10204489" cy="5503480"/>
          </a:xfrm>
          <a:prstGeom prst="rect">
            <a:avLst/>
          </a:prstGeom>
        </p:spPr>
      </p:pic>
    </p:spTree>
    <p:extLst>
      <p:ext uri="{BB962C8B-B14F-4D97-AF65-F5344CB8AC3E}">
        <p14:creationId xmlns:p14="http://schemas.microsoft.com/office/powerpoint/2010/main" val="2116507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3"/>
        <p:cNvGrpSpPr/>
        <p:nvPr/>
      </p:nvGrpSpPr>
      <p:grpSpPr>
        <a:xfrm>
          <a:off x="0" y="0"/>
          <a:ext cx="0" cy="0"/>
          <a:chOff x="0" y="0"/>
          <a:chExt cx="0" cy="0"/>
        </a:xfrm>
      </p:grpSpPr>
      <p:sp>
        <p:nvSpPr>
          <p:cNvPr id="274" name="Google Shape;274;p38"/>
          <p:cNvSpPr/>
          <p:nvPr/>
        </p:nvSpPr>
        <p:spPr>
          <a:xfrm>
            <a:off x="0" y="651600"/>
            <a:ext cx="12191760" cy="736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8"/>
          <p:cNvSpPr txBox="1">
            <a:spLocks noGrp="1"/>
          </p:cNvSpPr>
          <p:nvPr>
            <p:ph type="title" idx="4294967295"/>
          </p:nvPr>
        </p:nvSpPr>
        <p:spPr>
          <a:xfrm>
            <a:off x="556560" y="643320"/>
            <a:ext cx="11210400" cy="74448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FFFFFF"/>
              </a:buClr>
              <a:buSzPts val="3200"/>
              <a:buFont typeface="Calibri"/>
              <a:buNone/>
            </a:pPr>
            <a:r>
              <a:rPr lang="en-IN" sz="3200" b="0" i="0" u="none" strike="noStrike" cap="none" dirty="0">
                <a:solidFill>
                  <a:srgbClr val="FFFFFF"/>
                </a:solidFill>
                <a:latin typeface="Calibri"/>
                <a:ea typeface="Calibri"/>
                <a:cs typeface="Calibri"/>
                <a:sym typeface="Calibri"/>
              </a:rPr>
              <a:t>9.Prediction about Indian election</a:t>
            </a:r>
            <a:endParaRPr sz="3200" b="0" i="0" u="none" strike="noStrike" cap="none" dirty="0">
              <a:solidFill>
                <a:srgbClr val="000000"/>
              </a:solidFill>
              <a:latin typeface="Calibri"/>
              <a:ea typeface="Calibri"/>
              <a:cs typeface="Calibri"/>
              <a:sym typeface="Calibri"/>
            </a:endParaRPr>
          </a:p>
        </p:txBody>
      </p:sp>
      <p:pic>
        <p:nvPicPr>
          <p:cNvPr id="4" name="Picture 3" descr="A computer screen shot of a computer program&#10;&#10;Description automatically generated">
            <a:extLst>
              <a:ext uri="{FF2B5EF4-FFF2-40B4-BE49-F238E27FC236}">
                <a16:creationId xmlns:a16="http://schemas.microsoft.com/office/drawing/2014/main" id="{87C18B5B-93D2-4838-24DE-40BEC27F272D}"/>
              </a:ext>
            </a:extLst>
          </p:cNvPr>
          <p:cNvPicPr>
            <a:picLocks noChangeAspect="1"/>
          </p:cNvPicPr>
          <p:nvPr/>
        </p:nvPicPr>
        <p:blipFill>
          <a:blip r:embed="rId3"/>
          <a:stretch>
            <a:fillRect/>
          </a:stretch>
        </p:blipFill>
        <p:spPr>
          <a:xfrm>
            <a:off x="980620" y="1599422"/>
            <a:ext cx="10508997" cy="4820039"/>
          </a:xfrm>
          <a:prstGeom prst="rect">
            <a:avLst/>
          </a:prstGeom>
        </p:spPr>
      </p:pic>
    </p:spTree>
    <p:extLst>
      <p:ext uri="{BB962C8B-B14F-4D97-AF65-F5344CB8AC3E}">
        <p14:creationId xmlns:p14="http://schemas.microsoft.com/office/powerpoint/2010/main" val="1370417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3"/>
        <p:cNvGrpSpPr/>
        <p:nvPr/>
      </p:nvGrpSpPr>
      <p:grpSpPr>
        <a:xfrm>
          <a:off x="0" y="0"/>
          <a:ext cx="0" cy="0"/>
          <a:chOff x="0" y="0"/>
          <a:chExt cx="0" cy="0"/>
        </a:xfrm>
      </p:grpSpPr>
      <p:sp>
        <p:nvSpPr>
          <p:cNvPr id="274" name="Google Shape;274;p38"/>
          <p:cNvSpPr/>
          <p:nvPr/>
        </p:nvSpPr>
        <p:spPr>
          <a:xfrm>
            <a:off x="0" y="651600"/>
            <a:ext cx="12191760" cy="736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8"/>
          <p:cNvSpPr txBox="1">
            <a:spLocks noGrp="1"/>
          </p:cNvSpPr>
          <p:nvPr>
            <p:ph type="title" idx="4294967295"/>
          </p:nvPr>
        </p:nvSpPr>
        <p:spPr>
          <a:xfrm>
            <a:off x="556560" y="643320"/>
            <a:ext cx="11210400" cy="74448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FFFFFF"/>
              </a:buClr>
              <a:buSzPts val="3200"/>
              <a:buFont typeface="Calibri"/>
              <a:buNone/>
            </a:pPr>
            <a:r>
              <a:rPr lang="en-IN" sz="3200" b="0" i="0" u="none" strike="noStrike" cap="none" dirty="0">
                <a:solidFill>
                  <a:srgbClr val="FFFFFF"/>
                </a:solidFill>
                <a:latin typeface="Calibri"/>
                <a:ea typeface="Calibri"/>
                <a:cs typeface="Calibri"/>
                <a:sym typeface="Calibri"/>
              </a:rPr>
              <a:t>9.Prediction about Indian election</a:t>
            </a:r>
            <a:endParaRPr sz="3200" b="0" i="0" u="none" strike="noStrike" cap="none" dirty="0">
              <a:solidFill>
                <a:srgbClr val="000000"/>
              </a:solidFill>
              <a:latin typeface="Calibri"/>
              <a:ea typeface="Calibri"/>
              <a:cs typeface="Calibri"/>
              <a:sym typeface="Calibri"/>
            </a:endParaRPr>
          </a:p>
        </p:txBody>
      </p:sp>
      <p:pic>
        <p:nvPicPr>
          <p:cNvPr id="4" name="Picture 3" descr="A graph of different colored squares&#10;&#10;Description automatically generated">
            <a:extLst>
              <a:ext uri="{FF2B5EF4-FFF2-40B4-BE49-F238E27FC236}">
                <a16:creationId xmlns:a16="http://schemas.microsoft.com/office/drawing/2014/main" id="{B3227370-24F1-A7E6-7A01-E93B9A0A66A9}"/>
              </a:ext>
            </a:extLst>
          </p:cNvPr>
          <p:cNvPicPr>
            <a:picLocks noChangeAspect="1"/>
          </p:cNvPicPr>
          <p:nvPr/>
        </p:nvPicPr>
        <p:blipFill>
          <a:blip r:embed="rId3"/>
          <a:stretch>
            <a:fillRect/>
          </a:stretch>
        </p:blipFill>
        <p:spPr>
          <a:xfrm>
            <a:off x="821094" y="1396080"/>
            <a:ext cx="10151706" cy="5498698"/>
          </a:xfrm>
          <a:prstGeom prst="rect">
            <a:avLst/>
          </a:prstGeom>
        </p:spPr>
      </p:pic>
    </p:spTree>
    <p:extLst>
      <p:ext uri="{BB962C8B-B14F-4D97-AF65-F5344CB8AC3E}">
        <p14:creationId xmlns:p14="http://schemas.microsoft.com/office/powerpoint/2010/main" val="20770522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2"/>
          <p:cNvSpPr txBox="1"/>
          <p:nvPr/>
        </p:nvSpPr>
        <p:spPr>
          <a:xfrm>
            <a:off x="850175" y="1114650"/>
            <a:ext cx="10334100" cy="389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dirty="0"/>
              <a:t>		</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IN" sz="1800" dirty="0"/>
              <a:t>					</a:t>
            </a:r>
            <a:r>
              <a:rPr lang="en-IN" sz="4100" b="1" dirty="0"/>
              <a:t>THANK YOU!	</a:t>
            </a:r>
            <a:endParaRPr sz="41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9"/>
          <p:cNvSpPr txBox="1">
            <a:spLocks noGrp="1"/>
          </p:cNvSpPr>
          <p:nvPr>
            <p:ph type="title" idx="4294967295"/>
          </p:nvPr>
        </p:nvSpPr>
        <p:spPr>
          <a:xfrm>
            <a:off x="549000" y="0"/>
            <a:ext cx="10515240" cy="132516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000000"/>
              </a:buClr>
              <a:buSzPts val="4000"/>
              <a:buFont typeface="Arial Narrow"/>
              <a:buNone/>
            </a:pPr>
            <a:r>
              <a:rPr lang="en-IN" sz="4000" b="1" i="1" u="sng" strike="noStrike" cap="none">
                <a:solidFill>
                  <a:srgbClr val="000000"/>
                </a:solidFill>
                <a:latin typeface="Arial Narrow"/>
                <a:ea typeface="Arial Narrow"/>
                <a:cs typeface="Arial Narrow"/>
                <a:sym typeface="Arial Narrow"/>
              </a:rPr>
              <a:t>OBJECTIVES</a:t>
            </a:r>
            <a:endParaRPr sz="4000" b="0" i="0" u="none" strike="noStrike" cap="none">
              <a:solidFill>
                <a:srgbClr val="000000"/>
              </a:solidFill>
              <a:latin typeface="Calibri"/>
              <a:ea typeface="Calibri"/>
              <a:cs typeface="Calibri"/>
              <a:sym typeface="Calibri"/>
            </a:endParaRPr>
          </a:p>
        </p:txBody>
      </p:sp>
      <p:sp>
        <p:nvSpPr>
          <p:cNvPr id="204" name="Google Shape;204;p29"/>
          <p:cNvSpPr txBox="1">
            <a:spLocks noGrp="1"/>
          </p:cNvSpPr>
          <p:nvPr>
            <p:ph type="body" idx="4294967295"/>
          </p:nvPr>
        </p:nvSpPr>
        <p:spPr>
          <a:xfrm>
            <a:off x="549000" y="1011200"/>
            <a:ext cx="10515300" cy="5572200"/>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SzPts val="2400"/>
              <a:buFont typeface="Arial"/>
              <a:buNone/>
            </a:pPr>
            <a:endParaRPr sz="2300" b="0" i="0" u="none" strike="noStrike" cap="none">
              <a:solidFill>
                <a:srgbClr val="000000"/>
              </a:solidFill>
              <a:latin typeface="Calibri"/>
              <a:ea typeface="Calibri"/>
              <a:cs typeface="Calibri"/>
              <a:sym typeface="Calibri"/>
            </a:endParaRPr>
          </a:p>
          <a:p>
            <a:pPr marL="0" marR="0" lvl="0" indent="0" algn="just" rtl="0">
              <a:lnSpc>
                <a:spcPct val="90000"/>
              </a:lnSpc>
              <a:spcBef>
                <a:spcPts val="1001"/>
              </a:spcBef>
              <a:spcAft>
                <a:spcPts val="0"/>
              </a:spcAft>
              <a:buNone/>
            </a:pPr>
            <a:r>
              <a:rPr lang="en-IN" sz="2100" b="1" i="1">
                <a:highlight>
                  <a:srgbClr val="FFFFFF"/>
                </a:highlight>
              </a:rPr>
              <a:t>General objectives</a:t>
            </a:r>
            <a:endParaRPr sz="2100" b="1" i="1">
              <a:highlight>
                <a:srgbClr val="FFFFFF"/>
              </a:highlight>
            </a:endParaRPr>
          </a:p>
          <a:p>
            <a:pPr marL="457200" marR="0" lvl="0" indent="-361950" algn="just" rtl="0">
              <a:lnSpc>
                <a:spcPct val="90000"/>
              </a:lnSpc>
              <a:spcBef>
                <a:spcPts val="1001"/>
              </a:spcBef>
              <a:spcAft>
                <a:spcPts val="0"/>
              </a:spcAft>
              <a:buClr>
                <a:srgbClr val="000000"/>
              </a:buClr>
              <a:buSzPts val="2100"/>
              <a:buFont typeface="Arial"/>
              <a:buChar char="●"/>
            </a:pPr>
            <a:r>
              <a:rPr lang="en-IN" sz="2100" b="0" i="0" u="none" strike="noStrike" cap="none">
                <a:solidFill>
                  <a:srgbClr val="000000"/>
                </a:solidFill>
                <a:highlight>
                  <a:srgbClr val="FFFFFF"/>
                </a:highlight>
                <a:latin typeface="Arial"/>
                <a:ea typeface="Arial"/>
                <a:cs typeface="Arial"/>
                <a:sym typeface="Arial"/>
              </a:rPr>
              <a:t>Understanding public opinion </a:t>
            </a:r>
            <a:endParaRPr sz="1700" b="0" i="0" u="none" strike="noStrike" cap="none">
              <a:solidFill>
                <a:srgbClr val="000000"/>
              </a:solidFill>
              <a:latin typeface="Calibri"/>
              <a:ea typeface="Calibri"/>
              <a:cs typeface="Calibri"/>
              <a:sym typeface="Calibri"/>
            </a:endParaRPr>
          </a:p>
          <a:p>
            <a:pPr marL="457200" marR="0" lvl="0" indent="-361950" algn="just" rtl="0">
              <a:lnSpc>
                <a:spcPct val="90000"/>
              </a:lnSpc>
              <a:spcBef>
                <a:spcPts val="0"/>
              </a:spcBef>
              <a:spcAft>
                <a:spcPts val="0"/>
              </a:spcAft>
              <a:buClr>
                <a:srgbClr val="000000"/>
              </a:buClr>
              <a:buSzPts val="2100"/>
              <a:buFont typeface="Arial"/>
              <a:buChar char="●"/>
            </a:pPr>
            <a:r>
              <a:rPr lang="en-IN" sz="2100" b="0" i="0" u="none" strike="noStrike" cap="none">
                <a:solidFill>
                  <a:srgbClr val="000000"/>
                </a:solidFill>
                <a:highlight>
                  <a:srgbClr val="FFFFFF"/>
                </a:highlight>
                <a:latin typeface="Arial"/>
                <a:ea typeface="Arial"/>
                <a:cs typeface="Arial"/>
                <a:sym typeface="Arial"/>
              </a:rPr>
              <a:t>Predicting election outcomes</a:t>
            </a:r>
            <a:endParaRPr sz="2100" b="0" i="0" u="none" strike="noStrike" cap="none">
              <a:solidFill>
                <a:srgbClr val="000000"/>
              </a:solidFill>
              <a:latin typeface="Calibri"/>
              <a:ea typeface="Calibri"/>
              <a:cs typeface="Calibri"/>
              <a:sym typeface="Calibri"/>
            </a:endParaRPr>
          </a:p>
          <a:p>
            <a:pPr marL="457200" marR="0" lvl="0" indent="-361950" algn="just" rtl="0">
              <a:lnSpc>
                <a:spcPct val="90000"/>
              </a:lnSpc>
              <a:spcBef>
                <a:spcPts val="0"/>
              </a:spcBef>
              <a:spcAft>
                <a:spcPts val="0"/>
              </a:spcAft>
              <a:buClr>
                <a:srgbClr val="000000"/>
              </a:buClr>
              <a:buSzPts val="2100"/>
              <a:buFont typeface="Arial"/>
              <a:buChar char="●"/>
            </a:pPr>
            <a:r>
              <a:rPr lang="en-IN" sz="2100" b="0" i="0" u="none" strike="noStrike" cap="none">
                <a:solidFill>
                  <a:srgbClr val="000000"/>
                </a:solidFill>
                <a:highlight>
                  <a:srgbClr val="FFFFFF"/>
                </a:highlight>
                <a:latin typeface="Arial"/>
                <a:ea typeface="Arial"/>
                <a:cs typeface="Arial"/>
                <a:sym typeface="Arial"/>
              </a:rPr>
              <a:t>Enhancing democratic processes</a:t>
            </a:r>
            <a:endParaRPr sz="2100">
              <a:latin typeface="Calibri"/>
              <a:ea typeface="Calibri"/>
              <a:cs typeface="Calibri"/>
              <a:sym typeface="Calibri"/>
            </a:endParaRPr>
          </a:p>
          <a:p>
            <a:pPr marL="457200" marR="0" lvl="0" indent="0" algn="just" rtl="0">
              <a:lnSpc>
                <a:spcPct val="90000"/>
              </a:lnSpc>
              <a:spcBef>
                <a:spcPts val="1001"/>
              </a:spcBef>
              <a:spcAft>
                <a:spcPts val="0"/>
              </a:spcAft>
              <a:buNone/>
            </a:pPr>
            <a:endParaRPr sz="2100">
              <a:latin typeface="Calibri"/>
              <a:ea typeface="Calibri"/>
              <a:cs typeface="Calibri"/>
              <a:sym typeface="Calibri"/>
            </a:endParaRPr>
          </a:p>
          <a:p>
            <a:pPr marL="0" marR="0" lvl="0" indent="0" algn="just" rtl="0">
              <a:lnSpc>
                <a:spcPct val="90000"/>
              </a:lnSpc>
              <a:spcBef>
                <a:spcPts val="1001"/>
              </a:spcBef>
              <a:spcAft>
                <a:spcPts val="0"/>
              </a:spcAft>
              <a:buNone/>
            </a:pPr>
            <a:r>
              <a:rPr lang="en-IN" sz="2100" b="1" i="1">
                <a:highlight>
                  <a:srgbClr val="FFFFFF"/>
                </a:highlight>
              </a:rPr>
              <a:t>Specific objectives</a:t>
            </a:r>
            <a:endParaRPr sz="2100" b="1" i="1" u="none" strike="noStrike" cap="none">
              <a:solidFill>
                <a:srgbClr val="000000"/>
              </a:solidFill>
              <a:highlight>
                <a:srgbClr val="FFFFFF"/>
              </a:highlight>
            </a:endParaRPr>
          </a:p>
          <a:p>
            <a:pPr marL="457200" lvl="0" indent="-361950" algn="just" rtl="0">
              <a:lnSpc>
                <a:spcPct val="90000"/>
              </a:lnSpc>
              <a:spcBef>
                <a:spcPts val="1001"/>
              </a:spcBef>
              <a:spcAft>
                <a:spcPts val="0"/>
              </a:spcAft>
              <a:buSzPts val="2100"/>
              <a:buChar char="●"/>
            </a:pPr>
            <a:r>
              <a:rPr lang="en-IN" sz="2100">
                <a:highlight>
                  <a:srgbClr val="FFFFFF"/>
                </a:highlight>
              </a:rPr>
              <a:t>Identify and categorize the key issues driving public sentiment for each candidate or party.</a:t>
            </a:r>
            <a:endParaRPr sz="2100">
              <a:highlight>
                <a:srgbClr val="FFFFFF"/>
              </a:highlight>
            </a:endParaRPr>
          </a:p>
          <a:p>
            <a:pPr marL="457200" lvl="0" indent="-361950" algn="just" rtl="0">
              <a:lnSpc>
                <a:spcPct val="90000"/>
              </a:lnSpc>
              <a:spcBef>
                <a:spcPts val="0"/>
              </a:spcBef>
              <a:spcAft>
                <a:spcPts val="0"/>
              </a:spcAft>
              <a:buClr>
                <a:schemeClr val="dk1"/>
              </a:buClr>
              <a:buSzPts val="2100"/>
              <a:buChar char="●"/>
            </a:pPr>
            <a:r>
              <a:rPr lang="en-IN" sz="2100">
                <a:solidFill>
                  <a:schemeClr val="dk1"/>
                </a:solidFill>
                <a:highlight>
                  <a:schemeClr val="lt1"/>
                </a:highlight>
              </a:rPr>
              <a:t>Develop a sentiment analysis model that can accurately classify text data (e.g., tweets, news articles) as positive, negative, or neutral towards specific candidates or parties.</a:t>
            </a:r>
            <a:endParaRPr sz="2100">
              <a:solidFill>
                <a:schemeClr val="dk1"/>
              </a:solidFill>
              <a:highlight>
                <a:schemeClr val="lt1"/>
              </a:highlight>
            </a:endParaRPr>
          </a:p>
          <a:p>
            <a:pPr marL="457200" lvl="0" indent="-361950" algn="just" rtl="0">
              <a:lnSpc>
                <a:spcPct val="90000"/>
              </a:lnSpc>
              <a:spcBef>
                <a:spcPts val="0"/>
              </a:spcBef>
              <a:spcAft>
                <a:spcPts val="0"/>
              </a:spcAft>
              <a:buSzPts val="2100"/>
              <a:buChar char="●"/>
            </a:pPr>
            <a:r>
              <a:rPr lang="en-IN" sz="2100">
                <a:highlight>
                  <a:srgbClr val="FFFFFF"/>
                </a:highlight>
              </a:rPr>
              <a:t>Analyze the volume of positive, negative, and neutral sentiment over time to identify trends in public opinion throughout the election cycle.</a:t>
            </a:r>
            <a:endParaRPr sz="2100">
              <a:highlight>
                <a:srgbClr val="FFFFFF"/>
              </a:highlight>
            </a:endParaRPr>
          </a:p>
          <a:p>
            <a:pPr marL="0" lvl="0" indent="0" algn="just" rtl="0">
              <a:lnSpc>
                <a:spcPct val="90000"/>
              </a:lnSpc>
              <a:spcBef>
                <a:spcPts val="1001"/>
              </a:spcBef>
              <a:spcAft>
                <a:spcPts val="0"/>
              </a:spcAft>
              <a:buClr>
                <a:schemeClr val="dk1"/>
              </a:buClr>
              <a:buSzPts val="1100"/>
              <a:buFont typeface="Arial"/>
              <a:buNone/>
            </a:pPr>
            <a:endParaRPr sz="2300">
              <a:highlight>
                <a:srgbClr val="FFFFFF"/>
              </a:highlight>
            </a:endParaRPr>
          </a:p>
          <a:p>
            <a:pPr marL="0" marR="0" lvl="0" indent="0" algn="just" rtl="0">
              <a:lnSpc>
                <a:spcPct val="90000"/>
              </a:lnSpc>
              <a:spcBef>
                <a:spcPts val="1001"/>
              </a:spcBef>
              <a:spcAft>
                <a:spcPts val="0"/>
              </a:spcAft>
              <a:buNone/>
            </a:pPr>
            <a:endParaRPr sz="2300">
              <a:highlight>
                <a:srgbClr val="FFFFFF"/>
              </a:highlight>
            </a:endParaRPr>
          </a:p>
          <a:p>
            <a:pPr marL="0" marR="0" lvl="0" indent="0" algn="just" rtl="0">
              <a:lnSpc>
                <a:spcPct val="90000"/>
              </a:lnSpc>
              <a:spcBef>
                <a:spcPts val="1001"/>
              </a:spcBef>
              <a:spcAft>
                <a:spcPts val="0"/>
              </a:spcAft>
              <a:buSzPts val="2800"/>
              <a:buFont typeface="Arial"/>
              <a:buNone/>
            </a:pPr>
            <a:endParaRPr sz="2700" b="0" i="0" u="none" strike="noStrike" cap="non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8"/>
        <p:cNvGrpSpPr/>
        <p:nvPr/>
      </p:nvGrpSpPr>
      <p:grpSpPr>
        <a:xfrm>
          <a:off x="0" y="0"/>
          <a:ext cx="0" cy="0"/>
          <a:chOff x="0" y="0"/>
          <a:chExt cx="0" cy="0"/>
        </a:xfrm>
      </p:grpSpPr>
      <p:sp>
        <p:nvSpPr>
          <p:cNvPr id="209" name="Google Shape;209;p30"/>
          <p:cNvSpPr/>
          <p:nvPr/>
        </p:nvSpPr>
        <p:spPr>
          <a:xfrm>
            <a:off x="0" y="0"/>
            <a:ext cx="12191760" cy="685764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0" y="0"/>
            <a:ext cx="2013120" cy="6857640"/>
          </a:xfrm>
          <a:prstGeom prst="rect">
            <a:avLst/>
          </a:pr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txBox="1">
            <a:spLocks noGrp="1"/>
          </p:cNvSpPr>
          <p:nvPr>
            <p:ph type="title" idx="4294967295"/>
          </p:nvPr>
        </p:nvSpPr>
        <p:spPr>
          <a:xfrm>
            <a:off x="64825" y="2074325"/>
            <a:ext cx="3163200" cy="2709000"/>
          </a:xfrm>
          <a:prstGeom prst="rect">
            <a:avLst/>
          </a:prstGeom>
          <a:solidFill>
            <a:srgbClr val="262626"/>
          </a:solidFill>
          <a:ln w="174600" cap="flat" cmpd="sng">
            <a:solidFill>
              <a:srgbClr val="262626"/>
            </a:solidFill>
            <a:prstDash val="solid"/>
            <a:round/>
            <a:headEnd type="none" w="sm" len="sm"/>
            <a:tailEnd type="none" w="sm" len="sm"/>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FFFFFF"/>
              </a:buClr>
              <a:buSzPts val="2600"/>
              <a:buFont typeface="Calibri"/>
              <a:buNone/>
            </a:pPr>
            <a:r>
              <a:rPr lang="en-IN" sz="2600" b="1" i="1" u="sng">
                <a:solidFill>
                  <a:srgbClr val="FFFFFF"/>
                </a:solidFill>
                <a:latin typeface="Calibri"/>
                <a:ea typeface="Calibri"/>
                <a:cs typeface="Calibri"/>
                <a:sym typeface="Calibri"/>
              </a:rPr>
              <a:t>SENTIMENT ANALYSIS</a:t>
            </a:r>
            <a:endParaRPr sz="2600" b="0" i="0" u="none" strike="noStrike" cap="none">
              <a:solidFill>
                <a:srgbClr val="000000"/>
              </a:solidFill>
              <a:latin typeface="Calibri"/>
              <a:ea typeface="Calibri"/>
              <a:cs typeface="Calibri"/>
              <a:sym typeface="Calibri"/>
            </a:endParaRPr>
          </a:p>
        </p:txBody>
      </p:sp>
      <p:pic>
        <p:nvPicPr>
          <p:cNvPr id="212" name="Google Shape;212;p30" descr="A diagram of a process&#10;&#10;Description automatically generated"/>
          <p:cNvPicPr preferRelativeResize="0"/>
          <p:nvPr/>
        </p:nvPicPr>
        <p:blipFill rotWithShape="1">
          <a:blip r:embed="rId3">
            <a:alphaModFix/>
          </a:blip>
          <a:srcRect/>
          <a:stretch/>
        </p:blipFill>
        <p:spPr>
          <a:xfrm>
            <a:off x="3684565" y="365215"/>
            <a:ext cx="8280360" cy="6127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graphicFrame>
        <p:nvGraphicFramePr>
          <p:cNvPr id="281" name="Google Shape;281;p39"/>
          <p:cNvGraphicFramePr/>
          <p:nvPr/>
        </p:nvGraphicFramePr>
        <p:xfrm>
          <a:off x="442350" y="0"/>
          <a:ext cx="11099475" cy="6697860"/>
        </p:xfrm>
        <a:graphic>
          <a:graphicData uri="http://schemas.openxmlformats.org/drawingml/2006/table">
            <a:tbl>
              <a:tblPr>
                <a:noFill/>
                <a:tableStyleId>{27F80CE6-FBAF-4F2C-82A4-AAD96255167D}</a:tableStyleId>
              </a:tblPr>
              <a:tblGrid>
                <a:gridCol w="3699825">
                  <a:extLst>
                    <a:ext uri="{9D8B030D-6E8A-4147-A177-3AD203B41FA5}">
                      <a16:colId xmlns:a16="http://schemas.microsoft.com/office/drawing/2014/main" val="20000"/>
                    </a:ext>
                  </a:extLst>
                </a:gridCol>
                <a:gridCol w="3699825">
                  <a:extLst>
                    <a:ext uri="{9D8B030D-6E8A-4147-A177-3AD203B41FA5}">
                      <a16:colId xmlns:a16="http://schemas.microsoft.com/office/drawing/2014/main" val="20001"/>
                    </a:ext>
                  </a:extLst>
                </a:gridCol>
                <a:gridCol w="3699825">
                  <a:extLst>
                    <a:ext uri="{9D8B030D-6E8A-4147-A177-3AD203B41FA5}">
                      <a16:colId xmlns:a16="http://schemas.microsoft.com/office/drawing/2014/main" val="20002"/>
                    </a:ext>
                  </a:extLst>
                </a:gridCol>
              </a:tblGrid>
              <a:tr h="453625">
                <a:tc>
                  <a:txBody>
                    <a:bodyPr/>
                    <a:lstStyle/>
                    <a:p>
                      <a:pPr marL="0" lvl="0" indent="0" algn="l" rtl="0">
                        <a:spcBef>
                          <a:spcPts val="0"/>
                        </a:spcBef>
                        <a:spcAft>
                          <a:spcPts val="0"/>
                        </a:spcAft>
                        <a:buNone/>
                      </a:pPr>
                      <a:r>
                        <a:rPr lang="en-IN" sz="1900"/>
                        <a:t>                   Title</a:t>
                      </a:r>
                      <a:endParaRPr sz="2200"/>
                    </a:p>
                  </a:txBody>
                  <a:tcPr marL="91425" marR="91425" marT="91425" marB="91425"/>
                </a:tc>
                <a:tc>
                  <a:txBody>
                    <a:bodyPr/>
                    <a:lstStyle/>
                    <a:p>
                      <a:pPr marL="0" lvl="0" indent="0" algn="l" rtl="0">
                        <a:spcBef>
                          <a:spcPts val="0"/>
                        </a:spcBef>
                        <a:spcAft>
                          <a:spcPts val="0"/>
                        </a:spcAft>
                        <a:buNone/>
                      </a:pPr>
                      <a:r>
                        <a:rPr lang="en-IN" sz="1900"/>
                        <a:t>Methodology</a:t>
                      </a:r>
                      <a:endParaRPr sz="1900"/>
                    </a:p>
                  </a:txBody>
                  <a:tcPr marL="91425" marR="91425" marT="91425" marB="91425"/>
                </a:tc>
                <a:tc>
                  <a:txBody>
                    <a:bodyPr/>
                    <a:lstStyle/>
                    <a:p>
                      <a:pPr marL="0" lvl="0" indent="0" algn="l" rtl="0">
                        <a:spcBef>
                          <a:spcPts val="0"/>
                        </a:spcBef>
                        <a:spcAft>
                          <a:spcPts val="0"/>
                        </a:spcAft>
                        <a:buNone/>
                      </a:pPr>
                      <a:r>
                        <a:rPr lang="en-IN" sz="1900"/>
                        <a:t>Limitations</a:t>
                      </a:r>
                      <a:endParaRPr sz="1900"/>
                    </a:p>
                  </a:txBody>
                  <a:tcPr marL="91425" marR="91425" marT="91425" marB="91425"/>
                </a:tc>
                <a:extLst>
                  <a:ext uri="{0D108BD9-81ED-4DB2-BD59-A6C34878D82A}">
                    <a16:rowId xmlns:a16="http://schemas.microsoft.com/office/drawing/2014/main" val="10000"/>
                  </a:ext>
                </a:extLst>
              </a:tr>
              <a:tr h="1472150">
                <a:tc>
                  <a:txBody>
                    <a:bodyPr/>
                    <a:lstStyle/>
                    <a:p>
                      <a:pPr marL="0" lvl="0" indent="0" algn="l" rtl="0">
                        <a:spcBef>
                          <a:spcPts val="0"/>
                        </a:spcBef>
                        <a:spcAft>
                          <a:spcPts val="0"/>
                        </a:spcAft>
                        <a:buNone/>
                      </a:pPr>
                      <a:r>
                        <a:rPr lang="en-IN">
                          <a:solidFill>
                            <a:srgbClr val="222222"/>
                          </a:solidFill>
                          <a:highlight>
                            <a:srgbClr val="FFFFFF"/>
                          </a:highlight>
                        </a:rPr>
                        <a:t>Li, G., Zheng, Q., Zhang, L., Guo, S., &amp; Niu, L. (2020, November). Sentiment infomation based model for chinese text sentiment analysis. In </a:t>
                      </a:r>
                      <a:r>
                        <a:rPr lang="en-IN" i="1">
                          <a:solidFill>
                            <a:srgbClr val="222222"/>
                          </a:solidFill>
                          <a:highlight>
                            <a:srgbClr val="FFFFFF"/>
                          </a:highlight>
                        </a:rPr>
                        <a:t>2020 IEEE 3rd international conference on automation, electronics and electrical engineering (AUTEEE)</a:t>
                      </a:r>
                      <a:r>
                        <a:rPr lang="en-IN">
                          <a:solidFill>
                            <a:srgbClr val="222222"/>
                          </a:solidFill>
                          <a:highlight>
                            <a:srgbClr val="FFFFFF"/>
                          </a:highlight>
                        </a:rPr>
                        <a:t> (pp. 366-371). IEEE.</a:t>
                      </a:r>
                      <a:endParaRPr>
                        <a:solidFill>
                          <a:srgbClr val="222222"/>
                        </a:solidFill>
                        <a:highlight>
                          <a:srgbClr val="FFFFFF"/>
                        </a:highlight>
                      </a:endParaRPr>
                    </a:p>
                  </a:txBody>
                  <a:tcPr marL="91425" marR="91425" marT="91425" marB="91425"/>
                </a:tc>
                <a:tc>
                  <a:txBody>
                    <a:bodyPr/>
                    <a:lstStyle/>
                    <a:p>
                      <a:pPr marL="457200" lvl="0" indent="-317500" algn="l" rtl="0">
                        <a:spcBef>
                          <a:spcPts val="0"/>
                        </a:spcBef>
                        <a:spcAft>
                          <a:spcPts val="0"/>
                        </a:spcAft>
                        <a:buClr>
                          <a:srgbClr val="333333"/>
                        </a:buClr>
                        <a:buSzPts val="1400"/>
                        <a:buChar char="●"/>
                      </a:pPr>
                      <a:r>
                        <a:rPr lang="en-IN">
                          <a:solidFill>
                            <a:srgbClr val="333333"/>
                          </a:solidFill>
                          <a:highlight>
                            <a:srgbClr val="FFFFFF"/>
                          </a:highlight>
                        </a:rPr>
                        <a:t>This paper proposes a sentiment information based network model(SINM).</a:t>
                      </a:r>
                      <a:endParaRPr>
                        <a:solidFill>
                          <a:srgbClr val="333333"/>
                        </a:solidFill>
                        <a:highlight>
                          <a:srgbClr val="FFFFFF"/>
                        </a:highlight>
                      </a:endParaRPr>
                    </a:p>
                    <a:p>
                      <a:pPr marL="457200" lvl="0" indent="-317500" algn="l" rtl="0">
                        <a:spcBef>
                          <a:spcPts val="0"/>
                        </a:spcBef>
                        <a:spcAft>
                          <a:spcPts val="0"/>
                        </a:spcAft>
                        <a:buClr>
                          <a:srgbClr val="333333"/>
                        </a:buClr>
                        <a:buSzPts val="1400"/>
                        <a:buChar char="●"/>
                      </a:pPr>
                      <a:r>
                        <a:rPr lang="en-IN">
                          <a:solidFill>
                            <a:srgbClr val="333333"/>
                          </a:solidFill>
                          <a:highlight>
                            <a:srgbClr val="FFFFFF"/>
                          </a:highlight>
                        </a:rPr>
                        <a:t> We use Transfomer encoder and LSTM as model components.</a:t>
                      </a:r>
                      <a:endParaRPr>
                        <a:solidFill>
                          <a:srgbClr val="333333"/>
                        </a:solidFill>
                        <a:highlight>
                          <a:srgbClr val="FFFFFF"/>
                        </a:highlight>
                      </a:endParaRPr>
                    </a:p>
                  </a:txBody>
                  <a:tcPr marL="91425" marR="91425" marT="91425" marB="91425"/>
                </a:tc>
                <a:tc>
                  <a:txBody>
                    <a:bodyPr/>
                    <a:lstStyle/>
                    <a:p>
                      <a:pPr marL="0" lvl="0" indent="0" algn="l" rtl="0">
                        <a:spcBef>
                          <a:spcPts val="0"/>
                        </a:spcBef>
                        <a:spcAft>
                          <a:spcPts val="0"/>
                        </a:spcAft>
                        <a:buNone/>
                      </a:pPr>
                      <a:r>
                        <a:rPr lang="en-IN">
                          <a:solidFill>
                            <a:srgbClr val="1F1F1F"/>
                          </a:solidFill>
                          <a:highlight>
                            <a:srgbClr val="FFFFFF"/>
                          </a:highlight>
                        </a:rPr>
                        <a:t>These models rely heavily on the quality and size of the training data. If the training data doesn't accurately reflect the nuances of Chinese sentiment expression, the model's accuracy will suffer. </a:t>
                      </a:r>
                      <a:endParaRPr sz="1600"/>
                    </a:p>
                  </a:txBody>
                  <a:tcPr marL="91425" marR="91425" marT="91425" marB="91425"/>
                </a:tc>
                <a:extLst>
                  <a:ext uri="{0D108BD9-81ED-4DB2-BD59-A6C34878D82A}">
                    <a16:rowId xmlns:a16="http://schemas.microsoft.com/office/drawing/2014/main" val="10001"/>
                  </a:ext>
                </a:extLst>
              </a:tr>
              <a:tr h="1678975">
                <a:tc>
                  <a:txBody>
                    <a:bodyPr/>
                    <a:lstStyle/>
                    <a:p>
                      <a:pPr marL="0" lvl="0" indent="0" algn="l" rtl="0">
                        <a:spcBef>
                          <a:spcPts val="0"/>
                        </a:spcBef>
                        <a:spcAft>
                          <a:spcPts val="0"/>
                        </a:spcAft>
                        <a:buClr>
                          <a:schemeClr val="dk1"/>
                        </a:buClr>
                        <a:buSzPts val="1100"/>
                        <a:buFont typeface="Arial"/>
                        <a:buNone/>
                      </a:pPr>
                      <a:r>
                        <a:rPr lang="en-IN">
                          <a:solidFill>
                            <a:srgbClr val="222222"/>
                          </a:solidFill>
                          <a:highlight>
                            <a:srgbClr val="FFFFFF"/>
                          </a:highlight>
                        </a:rPr>
                        <a:t>Woldemariam, Y. (2016, March). Sentiment analysis in a cross-media analysis framework. In </a:t>
                      </a:r>
                      <a:r>
                        <a:rPr lang="en-IN" i="1">
                          <a:solidFill>
                            <a:srgbClr val="222222"/>
                          </a:solidFill>
                          <a:highlight>
                            <a:srgbClr val="FFFFFF"/>
                          </a:highlight>
                        </a:rPr>
                        <a:t>2016 IEEE international conference on big data analysis (ICBDA)</a:t>
                      </a:r>
                      <a:r>
                        <a:rPr lang="en-IN">
                          <a:solidFill>
                            <a:srgbClr val="222222"/>
                          </a:solidFill>
                          <a:highlight>
                            <a:srgbClr val="FFFFFF"/>
                          </a:highlight>
                        </a:rPr>
                        <a:t> (pp. 1-5). IEEE.</a:t>
                      </a:r>
                      <a:endParaRPr sz="1750">
                        <a:solidFill>
                          <a:srgbClr val="006699"/>
                        </a:solidFill>
                        <a:highlight>
                          <a:srgbClr val="FFFFFF"/>
                        </a:highlight>
                      </a:endParaRPr>
                    </a:p>
                    <a:p>
                      <a:pPr marL="0" lvl="0" indent="0" algn="l" rtl="0">
                        <a:spcBef>
                          <a:spcPts val="0"/>
                        </a:spcBef>
                        <a:spcAft>
                          <a:spcPts val="0"/>
                        </a:spcAft>
                        <a:buNone/>
                      </a:pPr>
                      <a:endParaRPr/>
                    </a:p>
                  </a:txBody>
                  <a:tcPr marL="91425" marR="91425" marT="91425" marB="91425"/>
                </a:tc>
                <a:tc>
                  <a:txBody>
                    <a:bodyPr/>
                    <a:lstStyle/>
                    <a:p>
                      <a:pPr marL="457200" lvl="0" indent="-317500" algn="l" rtl="0">
                        <a:spcBef>
                          <a:spcPts val="0"/>
                        </a:spcBef>
                        <a:spcAft>
                          <a:spcPts val="0"/>
                        </a:spcAft>
                        <a:buClr>
                          <a:srgbClr val="333333"/>
                        </a:buClr>
                        <a:buSzPts val="1400"/>
                        <a:buChar char="●"/>
                      </a:pPr>
                      <a:r>
                        <a:rPr lang="en-IN">
                          <a:solidFill>
                            <a:srgbClr val="333333"/>
                          </a:solidFill>
                          <a:highlight>
                            <a:srgbClr val="FFFFFF"/>
                          </a:highlight>
                        </a:rPr>
                        <a:t>The pipeline includes the following components; chat room cleaner, NLP and sentiment analyzer. </a:t>
                      </a:r>
                      <a:endParaRPr>
                        <a:solidFill>
                          <a:srgbClr val="333333"/>
                        </a:solidFill>
                        <a:highlight>
                          <a:srgbClr val="FFFFFF"/>
                        </a:highlight>
                      </a:endParaRPr>
                    </a:p>
                    <a:p>
                      <a:pPr marL="457200" lvl="0" indent="-317500" algn="l" rtl="0">
                        <a:spcBef>
                          <a:spcPts val="0"/>
                        </a:spcBef>
                        <a:spcAft>
                          <a:spcPts val="0"/>
                        </a:spcAft>
                        <a:buClr>
                          <a:srgbClr val="333333"/>
                        </a:buClr>
                        <a:buSzPts val="1400"/>
                        <a:buChar char="●"/>
                      </a:pPr>
                      <a:r>
                        <a:rPr lang="en-IN">
                          <a:solidFill>
                            <a:srgbClr val="333333"/>
                          </a:solidFill>
                          <a:highlight>
                            <a:srgbClr val="FFFFFF"/>
                          </a:highlight>
                        </a:rPr>
                        <a:t>we use the apache-hadoop framework with its lexicon-based sentiment prediction algorithm and Stanford coreNLP library with the Recursive Neural Tensor Network (RNTN) model. </a:t>
                      </a:r>
                      <a:endParaRPr/>
                    </a:p>
                  </a:txBody>
                  <a:tcPr marL="91425" marR="91425" marT="91425" marB="91425"/>
                </a:tc>
                <a:tc>
                  <a:txBody>
                    <a:bodyPr/>
                    <a:lstStyle/>
                    <a:p>
                      <a:pPr marL="0" lvl="0" indent="0" algn="l" rtl="0">
                        <a:spcBef>
                          <a:spcPts val="0"/>
                        </a:spcBef>
                        <a:spcAft>
                          <a:spcPts val="0"/>
                        </a:spcAft>
                        <a:buNone/>
                      </a:pPr>
                      <a:r>
                        <a:rPr lang="en-IN">
                          <a:solidFill>
                            <a:srgbClr val="1F1F1F"/>
                          </a:solidFill>
                          <a:highlight>
                            <a:srgbClr val="FFFFFF"/>
                          </a:highlight>
                        </a:rPr>
                        <a:t>Sentiment can be expressed differently across media. A frowning emoji in text is a clear negative sign, but a frown in a video might indicate concentration or contemplation.</a:t>
                      </a:r>
                      <a:endParaRPr/>
                    </a:p>
                  </a:txBody>
                  <a:tcPr marL="91425" marR="91425" marT="91425" marB="91425"/>
                </a:tc>
                <a:extLst>
                  <a:ext uri="{0D108BD9-81ED-4DB2-BD59-A6C34878D82A}">
                    <a16:rowId xmlns:a16="http://schemas.microsoft.com/office/drawing/2014/main" val="10002"/>
                  </a:ext>
                </a:extLst>
              </a:tr>
              <a:tr h="2116975">
                <a:tc>
                  <a:txBody>
                    <a:bodyPr/>
                    <a:lstStyle/>
                    <a:p>
                      <a:pPr marL="0" lvl="0" indent="0" algn="l" rtl="0">
                        <a:spcBef>
                          <a:spcPts val="0"/>
                        </a:spcBef>
                        <a:spcAft>
                          <a:spcPts val="0"/>
                        </a:spcAft>
                        <a:buNone/>
                      </a:pPr>
                      <a:r>
                        <a:rPr lang="en-IN">
                          <a:solidFill>
                            <a:srgbClr val="222222"/>
                          </a:solidFill>
                          <a:highlight>
                            <a:srgbClr val="FFFFFF"/>
                          </a:highlight>
                        </a:rPr>
                        <a:t>Ilmania, A., Cahyawijaya, S., &amp; Purwarianti, A. (2018, November). Aspect detection and sentiment classification using deep neural network for Indonesian aspect-based sentiment analysis. In </a:t>
                      </a:r>
                      <a:r>
                        <a:rPr lang="en-IN" i="1">
                          <a:solidFill>
                            <a:srgbClr val="222222"/>
                          </a:solidFill>
                          <a:highlight>
                            <a:srgbClr val="FFFFFF"/>
                          </a:highlight>
                        </a:rPr>
                        <a:t>2018 International Conference on Asian Language Processing (IALP)</a:t>
                      </a:r>
                      <a:r>
                        <a:rPr lang="en-IN">
                          <a:solidFill>
                            <a:srgbClr val="222222"/>
                          </a:solidFill>
                          <a:highlight>
                            <a:srgbClr val="FFFFFF"/>
                          </a:highlight>
                        </a:rPr>
                        <a:t> (pp. 62-67). IEEE.</a:t>
                      </a:r>
                      <a:endParaRPr/>
                    </a:p>
                  </a:txBody>
                  <a:tcPr marL="91425" marR="91425" marT="91425" marB="91425"/>
                </a:tc>
                <a:tc>
                  <a:txBody>
                    <a:bodyPr/>
                    <a:lstStyle/>
                    <a:p>
                      <a:pPr marL="457200" lvl="0" indent="-314325" algn="l" rtl="0">
                        <a:spcBef>
                          <a:spcPts val="0"/>
                        </a:spcBef>
                        <a:spcAft>
                          <a:spcPts val="0"/>
                        </a:spcAft>
                        <a:buClr>
                          <a:srgbClr val="333333"/>
                        </a:buClr>
                        <a:buSzPts val="1350"/>
                        <a:buChar char="●"/>
                      </a:pPr>
                      <a:r>
                        <a:rPr lang="en-IN" sz="1350">
                          <a:solidFill>
                            <a:srgbClr val="333333"/>
                          </a:solidFill>
                          <a:highlight>
                            <a:srgbClr val="FFFFFF"/>
                          </a:highlight>
                        </a:rPr>
                        <a:t>On sentiment classification, we also compare two approaches of deep neural network. The first approach uses word embedding, sentiment lexicon and POS tags as the input vector, with bi-GRU based as the topology. </a:t>
                      </a:r>
                      <a:endParaRPr sz="1350">
                        <a:solidFill>
                          <a:srgbClr val="333333"/>
                        </a:solidFill>
                        <a:highlight>
                          <a:srgbClr val="FFFFFF"/>
                        </a:highlight>
                      </a:endParaRPr>
                    </a:p>
                    <a:p>
                      <a:pPr marL="457200" lvl="0" indent="-314325" algn="l" rtl="0">
                        <a:spcBef>
                          <a:spcPts val="0"/>
                        </a:spcBef>
                        <a:spcAft>
                          <a:spcPts val="0"/>
                        </a:spcAft>
                        <a:buClr>
                          <a:srgbClr val="333333"/>
                        </a:buClr>
                        <a:buSzPts val="1350"/>
                        <a:buChar char="●"/>
                      </a:pPr>
                      <a:r>
                        <a:rPr lang="en-IN" sz="1350">
                          <a:solidFill>
                            <a:srgbClr val="333333"/>
                          </a:solidFill>
                          <a:highlight>
                            <a:srgbClr val="FFFFFF"/>
                          </a:highlight>
                        </a:rPr>
                        <a:t>The second one uses aspect matrix to rescale the word embedding vector as the input vector and convolutional neural network (CNN)based as the topology. </a:t>
                      </a:r>
                      <a:endParaRPr/>
                    </a:p>
                  </a:txBody>
                  <a:tcPr marL="91425" marR="91425" marT="91425" marB="91425"/>
                </a:tc>
                <a:tc>
                  <a:txBody>
                    <a:bodyPr/>
                    <a:lstStyle/>
                    <a:p>
                      <a:pPr marL="0" lvl="0" indent="0" algn="l" rtl="0">
                        <a:spcBef>
                          <a:spcPts val="0"/>
                        </a:spcBef>
                        <a:spcAft>
                          <a:spcPts val="0"/>
                        </a:spcAft>
                        <a:buNone/>
                      </a:pPr>
                      <a:r>
                        <a:rPr lang="en-IN" sz="1200">
                          <a:solidFill>
                            <a:srgbClr val="1F1F1F"/>
                          </a:solidFill>
                          <a:highlight>
                            <a:srgbClr val="FFFFFF"/>
                          </a:highlight>
                        </a:rPr>
                        <a:t>ABSA models require a large amount of high-quality Indonesian training data. This data needs to be labeled with both the aspects and their sentiment polarities.</a:t>
                      </a:r>
                      <a:endParaRPr/>
                    </a:p>
                  </a:txBody>
                  <a:tcPr marL="91425" marR="91425" marT="91425" marB="91425"/>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18035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graphicFrame>
        <p:nvGraphicFramePr>
          <p:cNvPr id="286" name="Google Shape;286;p40"/>
          <p:cNvGraphicFramePr/>
          <p:nvPr/>
        </p:nvGraphicFramePr>
        <p:xfrm>
          <a:off x="102375" y="392025"/>
          <a:ext cx="11137125" cy="4592235"/>
        </p:xfrm>
        <a:graphic>
          <a:graphicData uri="http://schemas.openxmlformats.org/drawingml/2006/table">
            <a:tbl>
              <a:tblPr>
                <a:noFill/>
                <a:tableStyleId>{27F80CE6-FBAF-4F2C-82A4-AAD96255167D}</a:tableStyleId>
              </a:tblPr>
              <a:tblGrid>
                <a:gridCol w="3712375">
                  <a:extLst>
                    <a:ext uri="{9D8B030D-6E8A-4147-A177-3AD203B41FA5}">
                      <a16:colId xmlns:a16="http://schemas.microsoft.com/office/drawing/2014/main" val="20000"/>
                    </a:ext>
                  </a:extLst>
                </a:gridCol>
                <a:gridCol w="3712375">
                  <a:extLst>
                    <a:ext uri="{9D8B030D-6E8A-4147-A177-3AD203B41FA5}">
                      <a16:colId xmlns:a16="http://schemas.microsoft.com/office/drawing/2014/main" val="20001"/>
                    </a:ext>
                  </a:extLst>
                </a:gridCol>
                <a:gridCol w="3712375">
                  <a:extLst>
                    <a:ext uri="{9D8B030D-6E8A-4147-A177-3AD203B41FA5}">
                      <a16:colId xmlns:a16="http://schemas.microsoft.com/office/drawing/2014/main" val="20002"/>
                    </a:ext>
                  </a:extLst>
                </a:gridCol>
              </a:tblGrid>
              <a:tr h="2062425">
                <a:tc>
                  <a:txBody>
                    <a:bodyPr/>
                    <a:lstStyle/>
                    <a:p>
                      <a:pPr marL="0" lvl="0" indent="0" algn="l" rtl="0">
                        <a:spcBef>
                          <a:spcPts val="0"/>
                        </a:spcBef>
                        <a:spcAft>
                          <a:spcPts val="0"/>
                        </a:spcAft>
                        <a:buNone/>
                      </a:pPr>
                      <a:r>
                        <a:rPr lang="en-IN">
                          <a:solidFill>
                            <a:srgbClr val="222222"/>
                          </a:solidFill>
                          <a:highlight>
                            <a:srgbClr val="FFFFFF"/>
                          </a:highlight>
                        </a:rPr>
                        <a:t>Fujihira, K., &amp; Horibe, N. (2020, September). Multilingual sentiment analysis for web text based on word to word translation. In </a:t>
                      </a:r>
                      <a:r>
                        <a:rPr lang="en-IN" i="1">
                          <a:solidFill>
                            <a:srgbClr val="222222"/>
                          </a:solidFill>
                          <a:highlight>
                            <a:srgbClr val="FFFFFF"/>
                          </a:highlight>
                        </a:rPr>
                        <a:t>2020 9th International Congress on Advanced Applied Informatics (IIAI-AAI)</a:t>
                      </a:r>
                      <a:r>
                        <a:rPr lang="en-IN">
                          <a:solidFill>
                            <a:srgbClr val="222222"/>
                          </a:solidFill>
                          <a:highlight>
                            <a:srgbClr val="FFFFFF"/>
                          </a:highlight>
                        </a:rPr>
                        <a:t> (pp. 74-79). IEEE.</a:t>
                      </a:r>
                      <a:endParaRPr sz="1800"/>
                    </a:p>
                  </a:txBody>
                  <a:tcPr marL="91425" marR="91425" marT="91425" marB="91425"/>
                </a:tc>
                <a:tc>
                  <a:txBody>
                    <a:bodyPr/>
                    <a:lstStyle/>
                    <a:p>
                      <a:pPr marL="457200" lvl="0" indent="-317500" algn="l" rtl="0">
                        <a:spcBef>
                          <a:spcPts val="0"/>
                        </a:spcBef>
                        <a:spcAft>
                          <a:spcPts val="0"/>
                        </a:spcAft>
                        <a:buClr>
                          <a:srgbClr val="333333"/>
                        </a:buClr>
                        <a:buSzPts val="1400"/>
                        <a:buChar char="●"/>
                      </a:pPr>
                      <a:r>
                        <a:rPr lang="en-IN">
                          <a:solidFill>
                            <a:srgbClr val="333333"/>
                          </a:solidFill>
                          <a:highlight>
                            <a:srgbClr val="FFFFFF"/>
                          </a:highlight>
                        </a:rPr>
                        <a:t>we design a multilingual sentiment analysis method based on word to word translation using a sentiment dictionary in arbitrary native language.</a:t>
                      </a:r>
                      <a:endParaRPr>
                        <a:solidFill>
                          <a:srgbClr val="333333"/>
                        </a:solidFill>
                        <a:highlight>
                          <a:srgbClr val="FFFFFF"/>
                        </a:highlight>
                      </a:endParaRPr>
                    </a:p>
                    <a:p>
                      <a:pPr marL="457200" lvl="0" indent="-314325" algn="l" rtl="0">
                        <a:spcBef>
                          <a:spcPts val="0"/>
                        </a:spcBef>
                        <a:spcAft>
                          <a:spcPts val="0"/>
                        </a:spcAft>
                        <a:buClr>
                          <a:srgbClr val="333333"/>
                        </a:buClr>
                        <a:buSzPts val="1350"/>
                        <a:buChar char="●"/>
                      </a:pPr>
                      <a:r>
                        <a:rPr lang="en-IN" sz="1350">
                          <a:solidFill>
                            <a:srgbClr val="333333"/>
                          </a:solidFill>
                          <a:highlight>
                            <a:srgbClr val="FFFFFF"/>
                          </a:highlight>
                        </a:rPr>
                        <a:t> We conduct a sentiment classification experiment for tweets in English, German, French, and Spanish.</a:t>
                      </a:r>
                      <a:endParaRPr>
                        <a:solidFill>
                          <a:srgbClr val="333333"/>
                        </a:solidFill>
                        <a:highlight>
                          <a:srgbClr val="FFFFFF"/>
                        </a:highlight>
                      </a:endParaRPr>
                    </a:p>
                  </a:txBody>
                  <a:tcPr marL="91425" marR="91425" marT="91425" marB="91425"/>
                </a:tc>
                <a:tc>
                  <a:txBody>
                    <a:bodyPr/>
                    <a:lstStyle/>
                    <a:p>
                      <a:pPr marL="0" lvl="0" indent="0" algn="l" rtl="0">
                        <a:spcBef>
                          <a:spcPts val="0"/>
                        </a:spcBef>
                        <a:spcAft>
                          <a:spcPts val="0"/>
                        </a:spcAft>
                        <a:buNone/>
                      </a:pPr>
                      <a:r>
                        <a:rPr lang="en-IN">
                          <a:solidFill>
                            <a:srgbClr val="1F1F1F"/>
                          </a:solidFill>
                          <a:highlight>
                            <a:srgbClr val="FFFFFF"/>
                          </a:highlight>
                        </a:rPr>
                        <a:t>Languages express sentiment in nuanced ways. Direct word-to-word translation often fails to capture these subtleties. Sarcasm, irony, and cultural references can be misinterpreted, leading to inaccurate sentiment classification</a:t>
                      </a:r>
                      <a:endParaRPr/>
                    </a:p>
                  </a:txBody>
                  <a:tcPr marL="91425" marR="91425" marT="91425" marB="91425"/>
                </a:tc>
                <a:extLst>
                  <a:ext uri="{0D108BD9-81ED-4DB2-BD59-A6C34878D82A}">
                    <a16:rowId xmlns:a16="http://schemas.microsoft.com/office/drawing/2014/main" val="10000"/>
                  </a:ext>
                </a:extLst>
              </a:tr>
              <a:tr h="2062425">
                <a:tc>
                  <a:txBody>
                    <a:bodyPr/>
                    <a:lstStyle/>
                    <a:p>
                      <a:pPr marL="0" lvl="0" indent="0" algn="l" rtl="0">
                        <a:spcBef>
                          <a:spcPts val="0"/>
                        </a:spcBef>
                        <a:spcAft>
                          <a:spcPts val="0"/>
                        </a:spcAft>
                        <a:buNone/>
                      </a:pPr>
                      <a:r>
                        <a:rPr lang="en-IN">
                          <a:solidFill>
                            <a:srgbClr val="222222"/>
                          </a:solidFill>
                          <a:highlight>
                            <a:srgbClr val="FFFFFF"/>
                          </a:highlight>
                        </a:rPr>
                        <a:t>Wang, Z., Chong, C. S., Lan, L., Yang, Y., Ho, S. B., &amp; Tong, J. C. (2016, December). Fine-grained sentiment analysis of social media with emotion sensing. In </a:t>
                      </a:r>
                      <a:r>
                        <a:rPr lang="en-IN" i="1">
                          <a:solidFill>
                            <a:srgbClr val="222222"/>
                          </a:solidFill>
                          <a:highlight>
                            <a:srgbClr val="FFFFFF"/>
                          </a:highlight>
                        </a:rPr>
                        <a:t>2016 Future technologies conference (FTC)</a:t>
                      </a:r>
                      <a:r>
                        <a:rPr lang="en-IN">
                          <a:solidFill>
                            <a:srgbClr val="222222"/>
                          </a:solidFill>
                          <a:highlight>
                            <a:srgbClr val="FFFFFF"/>
                          </a:highlight>
                        </a:rPr>
                        <a:t> (pp. 1361-1364). IEEE.</a:t>
                      </a:r>
                      <a:endParaRPr/>
                    </a:p>
                  </a:txBody>
                  <a:tcPr marL="91425" marR="91425" marT="91425" marB="91425"/>
                </a:tc>
                <a:tc>
                  <a:txBody>
                    <a:bodyPr/>
                    <a:lstStyle/>
                    <a:p>
                      <a:pPr marL="457200" lvl="0" indent="-317500" algn="l" rtl="0">
                        <a:spcBef>
                          <a:spcPts val="0"/>
                        </a:spcBef>
                        <a:spcAft>
                          <a:spcPts val="0"/>
                        </a:spcAft>
                        <a:buClr>
                          <a:srgbClr val="333333"/>
                        </a:buClr>
                        <a:buSzPts val="1400"/>
                        <a:buChar char="●"/>
                      </a:pPr>
                      <a:r>
                        <a:rPr lang="en-IN" sz="1350">
                          <a:solidFill>
                            <a:srgbClr val="333333"/>
                          </a:solidFill>
                          <a:highlight>
                            <a:srgbClr val="FFFFFF"/>
                          </a:highlight>
                        </a:rPr>
                        <a:t> </a:t>
                      </a:r>
                      <a:r>
                        <a:rPr lang="en-IN">
                          <a:solidFill>
                            <a:srgbClr val="333333"/>
                          </a:solidFill>
                          <a:highlight>
                            <a:srgbClr val="FFFFFF"/>
                          </a:highlight>
                        </a:rPr>
                        <a:t>This paper describes a social media analytics engine that employs a social adaptive fuzzy similarity-based classification method to automatically classify text messages into sentiment categories (positive, negative, neutral and mixed), with the ability to identify their prevailing emotion categories (e.g., satisfaction, happiness, excitement, anger, sadness, and anxiety).</a:t>
                      </a:r>
                      <a:endParaRPr/>
                    </a:p>
                  </a:txBody>
                  <a:tcPr marL="91425" marR="91425" marT="91425" marB="91425"/>
                </a:tc>
                <a:tc>
                  <a:txBody>
                    <a:bodyPr/>
                    <a:lstStyle/>
                    <a:p>
                      <a:pPr marL="0" lvl="0" indent="0" algn="l" rtl="0">
                        <a:spcBef>
                          <a:spcPts val="0"/>
                        </a:spcBef>
                        <a:spcAft>
                          <a:spcPts val="0"/>
                        </a:spcAft>
                        <a:buNone/>
                      </a:pPr>
                      <a:r>
                        <a:rPr lang="en-IN">
                          <a:solidFill>
                            <a:srgbClr val="0D0D0D"/>
                          </a:solidFill>
                          <a:highlight>
                            <a:srgbClr val="FFFFFF"/>
                          </a:highlight>
                          <a:latin typeface="Roboto"/>
                          <a:ea typeface="Roboto"/>
                          <a:cs typeface="Roboto"/>
                          <a:sym typeface="Roboto"/>
                        </a:rPr>
                        <a:t>Social media posts often contain ambiguous language, slang, sarcasm, and context-specific expressions that can be challenging for sentiment analysis algorithms to interpret accurately.</a:t>
                      </a:r>
                      <a:endParaRPr/>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63005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1"/>
          <p:cNvSpPr txBox="1"/>
          <p:nvPr/>
        </p:nvSpPr>
        <p:spPr>
          <a:xfrm>
            <a:off x="484325" y="290600"/>
            <a:ext cx="6667500" cy="82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500"/>
              <a:t>  									Reference:</a:t>
            </a:r>
            <a:endParaRPr sz="2500"/>
          </a:p>
        </p:txBody>
      </p:sp>
      <p:sp>
        <p:nvSpPr>
          <p:cNvPr id="292" name="Google Shape;292;p41"/>
          <p:cNvSpPr txBox="1"/>
          <p:nvPr/>
        </p:nvSpPr>
        <p:spPr>
          <a:xfrm>
            <a:off x="355175" y="1388400"/>
            <a:ext cx="11672100" cy="5343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IN" sz="1800" u="sng">
                <a:solidFill>
                  <a:schemeClr val="hlink"/>
                </a:solidFill>
                <a:hlinkClick r:id="rId3"/>
              </a:rPr>
              <a:t>https://ieeexplore.ieee.org/document/7821783</a:t>
            </a:r>
            <a:endParaRPr sz="1800"/>
          </a:p>
          <a:p>
            <a:pPr marL="457200" lvl="0" indent="-342900" algn="l" rtl="0">
              <a:spcBef>
                <a:spcPts val="0"/>
              </a:spcBef>
              <a:spcAft>
                <a:spcPts val="0"/>
              </a:spcAft>
              <a:buSzPts val="1800"/>
              <a:buChar char="➔"/>
            </a:pPr>
            <a:endParaRPr sz="1800"/>
          </a:p>
          <a:p>
            <a:pPr marL="457200" lvl="0" indent="-342900" algn="l" rtl="0">
              <a:spcBef>
                <a:spcPts val="0"/>
              </a:spcBef>
              <a:spcAft>
                <a:spcPts val="0"/>
              </a:spcAft>
              <a:buSzPts val="1800"/>
              <a:buChar char="➔"/>
            </a:pPr>
            <a:r>
              <a:rPr lang="en-IN" sz="1800" u="sng">
                <a:solidFill>
                  <a:schemeClr val="hlink"/>
                </a:solidFill>
                <a:hlinkClick r:id="rId4"/>
              </a:rPr>
              <a:t>https://ieeexplore.ieee.org/document/9315668</a:t>
            </a:r>
            <a:endParaRPr sz="1800"/>
          </a:p>
          <a:p>
            <a:pPr marL="457200" lvl="0" indent="-342900" algn="l" rtl="0">
              <a:spcBef>
                <a:spcPts val="0"/>
              </a:spcBef>
              <a:spcAft>
                <a:spcPts val="0"/>
              </a:spcAft>
              <a:buSzPts val="1800"/>
              <a:buChar char="➔"/>
            </a:pPr>
            <a:endParaRPr sz="1800"/>
          </a:p>
          <a:p>
            <a:pPr marL="457200" lvl="0" indent="-342900" algn="l" rtl="0">
              <a:spcBef>
                <a:spcPts val="0"/>
              </a:spcBef>
              <a:spcAft>
                <a:spcPts val="0"/>
              </a:spcAft>
              <a:buSzPts val="1800"/>
              <a:buChar char="➔"/>
            </a:pPr>
            <a:r>
              <a:rPr lang="en-IN" sz="1800" u="sng">
                <a:solidFill>
                  <a:schemeClr val="hlink"/>
                </a:solidFill>
                <a:hlinkClick r:id="rId5"/>
              </a:rPr>
              <a:t>https://ieeexplore.ieee.org/document/7509790</a:t>
            </a:r>
            <a:endParaRPr sz="1800"/>
          </a:p>
          <a:p>
            <a:pPr marL="457200" lvl="0" indent="-342900" algn="l" rtl="0">
              <a:spcBef>
                <a:spcPts val="0"/>
              </a:spcBef>
              <a:spcAft>
                <a:spcPts val="0"/>
              </a:spcAft>
              <a:buSzPts val="1800"/>
              <a:buChar char="➔"/>
            </a:pPr>
            <a:endParaRPr sz="1800"/>
          </a:p>
          <a:p>
            <a:pPr marL="457200" lvl="0" indent="-342900" algn="l" rtl="0">
              <a:spcBef>
                <a:spcPts val="0"/>
              </a:spcBef>
              <a:spcAft>
                <a:spcPts val="0"/>
              </a:spcAft>
              <a:buSzPts val="1800"/>
              <a:buChar char="➔"/>
            </a:pPr>
            <a:r>
              <a:rPr lang="en-IN" sz="1800" u="sng">
                <a:solidFill>
                  <a:schemeClr val="hlink"/>
                </a:solidFill>
                <a:hlinkClick r:id="rId6"/>
              </a:rPr>
              <a:t>https://ieeexplore.ieee.org/document/8629181</a:t>
            </a:r>
            <a:endParaRPr sz="1800"/>
          </a:p>
          <a:p>
            <a:pPr marL="457200" lvl="0" indent="-342900" algn="l" rtl="0">
              <a:spcBef>
                <a:spcPts val="0"/>
              </a:spcBef>
              <a:spcAft>
                <a:spcPts val="0"/>
              </a:spcAft>
              <a:buSzPts val="1800"/>
              <a:buChar char="➔"/>
            </a:pPr>
            <a:endParaRPr sz="1800"/>
          </a:p>
          <a:p>
            <a:pPr marL="457200" lvl="0" indent="-342900" algn="l" rtl="0">
              <a:spcBef>
                <a:spcPts val="0"/>
              </a:spcBef>
              <a:spcAft>
                <a:spcPts val="0"/>
              </a:spcAft>
              <a:buSzPts val="1800"/>
              <a:buChar char="➔"/>
            </a:pPr>
            <a:r>
              <a:rPr lang="en-IN" sz="1800" u="sng">
                <a:solidFill>
                  <a:schemeClr val="hlink"/>
                </a:solidFill>
                <a:hlinkClick r:id="rId7"/>
              </a:rPr>
              <a:t>https://ieeexplore.ieee.org/document/9430413</a:t>
            </a:r>
            <a:endParaRPr sz="1800"/>
          </a:p>
          <a:p>
            <a:pPr marL="0" lvl="0" indent="0" algn="l" rtl="0">
              <a:spcBef>
                <a:spcPts val="0"/>
              </a:spcBef>
              <a:spcAft>
                <a:spcPts val="0"/>
              </a:spcAft>
              <a:buNone/>
            </a:pPr>
            <a:endParaRPr sz="1800"/>
          </a:p>
        </p:txBody>
      </p:sp>
    </p:spTree>
    <p:extLst>
      <p:ext uri="{BB962C8B-B14F-4D97-AF65-F5344CB8AC3E}">
        <p14:creationId xmlns:p14="http://schemas.microsoft.com/office/powerpoint/2010/main" val="1905114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1"/>
          <p:cNvSpPr txBox="1">
            <a:spLocks noGrp="1"/>
          </p:cNvSpPr>
          <p:nvPr>
            <p:ph type="title" idx="4294967295"/>
          </p:nvPr>
        </p:nvSpPr>
        <p:spPr>
          <a:xfrm>
            <a:off x="838080" y="-82080"/>
            <a:ext cx="10515240" cy="132516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000000"/>
              </a:buClr>
              <a:buSzPts val="4000"/>
              <a:buFont typeface="Arial Narrow"/>
              <a:buNone/>
            </a:pPr>
            <a:r>
              <a:rPr lang="en-IN" sz="4000" b="1" i="1" u="sng" strike="noStrike" cap="none">
                <a:solidFill>
                  <a:srgbClr val="000000"/>
                </a:solidFill>
                <a:latin typeface="Arial Narrow"/>
                <a:ea typeface="Arial Narrow"/>
                <a:cs typeface="Arial Narrow"/>
                <a:sym typeface="Arial Narrow"/>
              </a:rPr>
              <a:t>IMPLEMENTATION</a:t>
            </a:r>
            <a:endParaRPr sz="4000" b="0" i="0" u="none" strike="noStrike" cap="none">
              <a:solidFill>
                <a:srgbClr val="000000"/>
              </a:solidFill>
              <a:latin typeface="Calibri"/>
              <a:ea typeface="Calibri"/>
              <a:cs typeface="Calibri"/>
              <a:sym typeface="Calibri"/>
            </a:endParaRPr>
          </a:p>
        </p:txBody>
      </p:sp>
      <p:sp>
        <p:nvSpPr>
          <p:cNvPr id="218" name="Google Shape;218;p31"/>
          <p:cNvSpPr/>
          <p:nvPr/>
        </p:nvSpPr>
        <p:spPr>
          <a:xfrm>
            <a:off x="1087200" y="1036800"/>
            <a:ext cx="10515240" cy="82368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1776"/>
              <a:buFont typeface="Arial"/>
              <a:buNone/>
            </a:pPr>
            <a:r>
              <a:rPr lang="en-IN" sz="1776" b="1" i="1" u="sng" strike="noStrike" cap="none">
                <a:solidFill>
                  <a:srgbClr val="000000"/>
                </a:solidFill>
                <a:latin typeface="Arial"/>
                <a:ea typeface="Arial"/>
                <a:cs typeface="Arial"/>
                <a:sym typeface="Arial"/>
              </a:rPr>
              <a:t>Module 1 -Data Collection and Pre-processing</a:t>
            </a:r>
            <a:endParaRPr sz="1776" b="0" i="0" u="none" strike="noStrike" cap="none">
              <a:latin typeface="Arial"/>
              <a:ea typeface="Arial"/>
              <a:cs typeface="Arial"/>
              <a:sym typeface="Arial"/>
            </a:endParaRPr>
          </a:p>
          <a:p>
            <a:pPr marL="0" marR="0" lvl="0" indent="0" algn="l" rtl="0">
              <a:lnSpc>
                <a:spcPct val="90000"/>
              </a:lnSpc>
              <a:spcBef>
                <a:spcPts val="0"/>
              </a:spcBef>
              <a:spcAft>
                <a:spcPts val="0"/>
              </a:spcAft>
              <a:buClr>
                <a:srgbClr val="000000"/>
              </a:buClr>
              <a:buSzPts val="1776"/>
              <a:buFont typeface="Arial"/>
              <a:buNone/>
            </a:pPr>
            <a:r>
              <a:rPr lang="en-IN" sz="1776" b="1" i="1" u="sng" strike="noStrike" cap="none">
                <a:solidFill>
                  <a:srgbClr val="000000"/>
                </a:solidFill>
                <a:latin typeface="Arial"/>
                <a:ea typeface="Arial"/>
                <a:cs typeface="Arial"/>
                <a:sym typeface="Arial"/>
              </a:rPr>
              <a:t> </a:t>
            </a:r>
            <a:endParaRPr sz="1776" b="0" i="0" u="none" strike="noStrike" cap="none">
              <a:latin typeface="Arial"/>
              <a:ea typeface="Arial"/>
              <a:cs typeface="Arial"/>
              <a:sym typeface="Arial"/>
            </a:endParaRPr>
          </a:p>
          <a:p>
            <a:pPr marL="0" marR="0" lvl="0" indent="0" algn="l" rtl="0">
              <a:lnSpc>
                <a:spcPct val="90000"/>
              </a:lnSpc>
              <a:spcBef>
                <a:spcPts val="0"/>
              </a:spcBef>
              <a:spcAft>
                <a:spcPts val="0"/>
              </a:spcAft>
              <a:buClr>
                <a:srgbClr val="000000"/>
              </a:buClr>
              <a:buSzPts val="1776"/>
              <a:buFont typeface="Arial"/>
              <a:buNone/>
            </a:pPr>
            <a:r>
              <a:rPr lang="en-IN" sz="1776" b="0" i="0" u="none" strike="noStrike" cap="none">
                <a:solidFill>
                  <a:srgbClr val="000000"/>
                </a:solidFill>
                <a:latin typeface="Arial"/>
                <a:ea typeface="Arial"/>
                <a:cs typeface="Arial"/>
                <a:sym typeface="Arial"/>
              </a:rPr>
              <a:t>1. Import datasets</a:t>
            </a:r>
            <a:endParaRPr sz="1776" b="0" i="0" u="none" strike="noStrike" cap="none">
              <a:latin typeface="Arial"/>
              <a:ea typeface="Arial"/>
              <a:cs typeface="Arial"/>
              <a:sym typeface="Arial"/>
            </a:endParaRPr>
          </a:p>
        </p:txBody>
      </p:sp>
      <p:sp>
        <p:nvSpPr>
          <p:cNvPr id="219" name="Google Shape;219;p31"/>
          <p:cNvSpPr/>
          <p:nvPr/>
        </p:nvSpPr>
        <p:spPr>
          <a:xfrm>
            <a:off x="943920" y="520200"/>
            <a:ext cx="10515240" cy="1325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1"/>
          <p:cNvSpPr/>
          <p:nvPr/>
        </p:nvSpPr>
        <p:spPr>
          <a:xfrm>
            <a:off x="1087200" y="5941440"/>
            <a:ext cx="10032120" cy="6382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563C1"/>
              </a:buClr>
              <a:buSzPts val="1800"/>
              <a:buFont typeface="Calibri"/>
              <a:buNone/>
            </a:pPr>
            <a:r>
              <a:rPr lang="en-IN" sz="1800" b="0" i="0" u="sng" strike="noStrike" cap="none">
                <a:solidFill>
                  <a:schemeClr val="hlink"/>
                </a:solidFill>
                <a:latin typeface="Calibri"/>
                <a:ea typeface="Calibri"/>
                <a:cs typeface="Calibri"/>
                <a:sym typeface="Calibri"/>
                <a:hlinkClick r:id="rId3"/>
              </a:rPr>
              <a:t>https://github.com/pavishek2004/CIP-project/blob/main/modi_reviews.csv</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563C1"/>
              </a:buClr>
              <a:buSzPts val="1800"/>
              <a:buFont typeface="Calibri"/>
              <a:buNone/>
            </a:pPr>
            <a:r>
              <a:rPr lang="en-IN" sz="1800" b="0" i="0" u="sng" strike="noStrike" cap="none">
                <a:solidFill>
                  <a:schemeClr val="hlink"/>
                </a:solidFill>
                <a:latin typeface="Calibri"/>
                <a:ea typeface="Calibri"/>
                <a:cs typeface="Calibri"/>
                <a:sym typeface="Calibri"/>
                <a:hlinkClick r:id="rId4"/>
              </a:rPr>
              <a:t>https://github.com/pavishek2004/CIP-project/blob/main/rahul_reviews.csv</a:t>
            </a:r>
            <a:endParaRPr sz="1800" b="0" i="0" u="none" strike="noStrike" cap="none">
              <a:latin typeface="Arial"/>
              <a:ea typeface="Arial"/>
              <a:cs typeface="Arial"/>
              <a:sym typeface="Arial"/>
            </a:endParaRPr>
          </a:p>
        </p:txBody>
      </p:sp>
      <p:pic>
        <p:nvPicPr>
          <p:cNvPr id="3" name="Picture 2" descr="A screenshot of a computer program&#10;&#10;Description automatically generated">
            <a:extLst>
              <a:ext uri="{FF2B5EF4-FFF2-40B4-BE49-F238E27FC236}">
                <a16:creationId xmlns:a16="http://schemas.microsoft.com/office/drawing/2014/main" id="{5FB86ACA-39C5-8093-1640-CBCFF6532946}"/>
              </a:ext>
            </a:extLst>
          </p:cNvPr>
          <p:cNvPicPr>
            <a:picLocks noChangeAspect="1"/>
          </p:cNvPicPr>
          <p:nvPr/>
        </p:nvPicPr>
        <p:blipFill>
          <a:blip r:embed="rId5"/>
          <a:stretch>
            <a:fillRect/>
          </a:stretch>
        </p:blipFill>
        <p:spPr>
          <a:xfrm>
            <a:off x="1087200" y="2214663"/>
            <a:ext cx="10866284" cy="310937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5"/>
        <p:cNvGrpSpPr/>
        <p:nvPr/>
      </p:nvGrpSpPr>
      <p:grpSpPr>
        <a:xfrm>
          <a:off x="0" y="0"/>
          <a:ext cx="0" cy="0"/>
          <a:chOff x="0" y="0"/>
          <a:chExt cx="0" cy="0"/>
        </a:xfrm>
      </p:grpSpPr>
      <p:sp useBgFill="1">
        <p:nvSpPr>
          <p:cNvPr id="235" name="Rectangle 234">
            <a:extLst>
              <a:ext uri="{FF2B5EF4-FFF2-40B4-BE49-F238E27FC236}">
                <a16:creationId xmlns:a16="http://schemas.microsoft.com/office/drawing/2014/main" id="{11BE3FA7-0D70-4431-814F-D8C40576E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8CBC0EF9-7DFC-1E00-31F8-B4574C63D624}"/>
              </a:ext>
            </a:extLst>
          </p:cNvPr>
          <p:cNvPicPr>
            <a:picLocks noChangeAspect="1"/>
          </p:cNvPicPr>
          <p:nvPr/>
        </p:nvPicPr>
        <p:blipFill rotWithShape="1">
          <a:blip r:embed="rId3"/>
          <a:srcRect l="6239" r="1" b="1"/>
          <a:stretch/>
        </p:blipFill>
        <p:spPr>
          <a:xfrm>
            <a:off x="321731" y="557189"/>
            <a:ext cx="5668684" cy="5743618"/>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9944C7A9-35C5-6B78-C5DC-64A549D925DB}"/>
              </a:ext>
            </a:extLst>
          </p:cNvPr>
          <p:cNvPicPr>
            <a:picLocks noChangeAspect="1"/>
          </p:cNvPicPr>
          <p:nvPr/>
        </p:nvPicPr>
        <p:blipFill rotWithShape="1">
          <a:blip r:embed="rId4"/>
          <a:srcRect l="6631" r="2" b="2"/>
          <a:stretch/>
        </p:blipFill>
        <p:spPr>
          <a:xfrm>
            <a:off x="6195375" y="557189"/>
            <a:ext cx="5674893" cy="5743618"/>
          </a:xfrm>
          <a:prstGeom prst="rect">
            <a:avLst/>
          </a:prstGeom>
        </p:spPr>
      </p:pic>
      <p:sp>
        <p:nvSpPr>
          <p:cNvPr id="230" name="Google Shape;230;p32"/>
          <p:cNvSpPr txBox="1">
            <a:spLocks noGrp="1"/>
          </p:cNvSpPr>
          <p:nvPr>
            <p:ph type="body" idx="4294967295"/>
          </p:nvPr>
        </p:nvSpPr>
        <p:spPr>
          <a:xfrm>
            <a:off x="164592" y="184464"/>
            <a:ext cx="4187952" cy="51048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600"/>
              </a:spcAft>
              <a:buClr>
                <a:srgbClr val="000000"/>
              </a:buClr>
              <a:buSzPts val="3200"/>
              <a:buFont typeface="Arial"/>
              <a:buNone/>
            </a:pPr>
            <a:r>
              <a:rPr lang="en-IN" sz="2200" b="0" i="0" u="none" strike="noStrike" cap="none">
                <a:solidFill>
                  <a:srgbClr val="000000"/>
                </a:solidFill>
                <a:latin typeface="Arial"/>
                <a:ea typeface="Arial"/>
                <a:cs typeface="Arial"/>
                <a:sym typeface="Arial"/>
              </a:rPr>
              <a:t>2.Inspecting Dataset</a:t>
            </a:r>
            <a:endParaRPr lang="en-IN" sz="2200" b="0" i="0" u="none" strike="noStrike" cap="non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1130</Words>
  <Application>Microsoft Macintosh PowerPoint</Application>
  <PresentationFormat>Widescreen</PresentationFormat>
  <Paragraphs>92</Paragraphs>
  <Slides>27</Slides>
  <Notes>27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27</vt:i4>
      </vt:variant>
    </vt:vector>
  </HeadingPairs>
  <TitlesOfParts>
    <vt:vector size="35" baseType="lpstr">
      <vt:lpstr>Arial</vt:lpstr>
      <vt:lpstr>Noto Sans Symbols</vt:lpstr>
      <vt:lpstr>Roboto</vt:lpstr>
      <vt:lpstr>Times New Roman</vt:lpstr>
      <vt:lpstr>Arial Narrow</vt:lpstr>
      <vt:lpstr>Calibri</vt:lpstr>
      <vt:lpstr>Office Theme</vt:lpstr>
      <vt:lpstr>Office Theme</vt:lpstr>
      <vt:lpstr>CS6611 – CREATIVE AND INNOVATIVE PROJECT</vt:lpstr>
      <vt:lpstr>PROBLEM STATEMENT</vt:lpstr>
      <vt:lpstr>OBJECTIVES</vt:lpstr>
      <vt:lpstr>SENTIMENT ANALYSIS</vt:lpstr>
      <vt:lpstr>PowerPoint Presentation</vt:lpstr>
      <vt:lpstr>PowerPoint Presentation</vt:lpstr>
      <vt:lpstr>PowerPoint Presentation</vt:lpstr>
      <vt:lpstr>IMPLEMENTATION</vt:lpstr>
      <vt:lpstr>PowerPoint Presentation</vt:lpstr>
      <vt:lpstr>3. Fetching Sentiment Scores of the tweets</vt:lpstr>
      <vt:lpstr>4. Generating the polarity of the tweets</vt:lpstr>
      <vt:lpstr>4. Generating the polarity of the tweets</vt:lpstr>
      <vt:lpstr>4. Generating the polarity of the tweets</vt:lpstr>
      <vt:lpstr>4. Generating the polarity of the tweets</vt:lpstr>
      <vt:lpstr>4. Generating the polarity of the tweets</vt:lpstr>
      <vt:lpstr>4. Generating the polarity of the tweets</vt:lpstr>
      <vt:lpstr>PowerPoint Presentation</vt:lpstr>
      <vt:lpstr>PowerPoint Presentation</vt:lpstr>
      <vt:lpstr>PowerPoint Presentation</vt:lpstr>
      <vt:lpstr>6.Removing Tweets with Neutral Polarity </vt:lpstr>
      <vt:lpstr>7.Droping the indices of the tweets with Neutral Polarity </vt:lpstr>
      <vt:lpstr>8.Final data set after removing neutral polarity tweets</vt:lpstr>
      <vt:lpstr>9.Prediction about Indian election</vt:lpstr>
      <vt:lpstr>9.Prediction about Indian election</vt:lpstr>
      <vt:lpstr>9.Prediction about Indian election</vt:lpstr>
      <vt:lpstr>9.Prediction about Indian election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CS6611 – CREATIVE AND INNOVATIVE PROJECT</dc:title>
  <cp:lastModifiedBy>Nithish Rajkumar</cp:lastModifiedBy>
  <cp:revision>20</cp:revision>
  <dcterms:modified xsi:type="dcterms:W3CDTF">2024-04-23T07:31:04Z</dcterms:modified>
</cp:coreProperties>
</file>