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Libre Franklin"/>
      <p:regular r:id="rId19"/>
      <p:bold r:id="rId20"/>
      <p:italic r:id="rId21"/>
      <p:boldItalic r:id="rId22"/>
    </p:embeddedFont>
    <p:embeddedFont>
      <p:font typeface="Franklin Gothic"/>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11" Type="http://schemas.openxmlformats.org/officeDocument/2006/relationships/slide" Target="slides/slide7.xml"/><Relationship Id="rId22" Type="http://schemas.openxmlformats.org/officeDocument/2006/relationships/font" Target="fonts/LibreFranklin-boldItalic.fntdata"/><Relationship Id="rId10" Type="http://schemas.openxmlformats.org/officeDocument/2006/relationships/slide" Target="slides/slide6.xml"/><Relationship Id="rId21" Type="http://schemas.openxmlformats.org/officeDocument/2006/relationships/font" Target="fonts/LibreFranklin-italic.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Franklin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5" name="Google Shape;55;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7" name="Google Shape;57;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machinelearningmastery.com/how-to-develop-a-keylogger-in-pyth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PROJECT TITLE</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1590387" y="4718340"/>
            <a:ext cx="97596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1. </a:t>
            </a:r>
            <a:r>
              <a:rPr b="1" lang="en-US" sz="2000">
                <a:solidFill>
                  <a:srgbClr val="1482AB"/>
                </a:solidFill>
              </a:rPr>
              <a:t>Pavishek T.V </a:t>
            </a:r>
            <a:r>
              <a:rPr b="1" lang="en-US" sz="2000">
                <a:solidFill>
                  <a:srgbClr val="1482AB"/>
                </a:solidFill>
                <a:latin typeface="Arial"/>
                <a:ea typeface="Arial"/>
                <a:cs typeface="Arial"/>
                <a:sym typeface="Arial"/>
              </a:rPr>
              <a:t>-College Of Engineering, Guindy-Department of </a:t>
            </a:r>
            <a:r>
              <a:rPr b="1" lang="en-US" sz="2000">
                <a:solidFill>
                  <a:srgbClr val="1482AB"/>
                </a:solidFill>
              </a:rPr>
              <a:t>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KEY_LOG FILE</a:t>
            </a:r>
            <a:endParaRPr/>
          </a:p>
        </p:txBody>
      </p:sp>
      <p:pic>
        <p:nvPicPr>
          <p:cNvPr id="154" name="Google Shape;154;p22"/>
          <p:cNvPicPr preferRelativeResize="0"/>
          <p:nvPr/>
        </p:nvPicPr>
        <p:blipFill rotWithShape="1">
          <a:blip r:embed="rId3">
            <a:alphaModFix/>
          </a:blip>
          <a:srcRect b="0" l="0" r="0" t="0"/>
          <a:stretch/>
        </p:blipFill>
        <p:spPr>
          <a:xfrm>
            <a:off x="1716665" y="2582944"/>
            <a:ext cx="8748074" cy="19796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60" name="Google Shape;160;p23"/>
          <p:cNvSpPr txBox="1"/>
          <p:nvPr>
            <p:ph idx="1" type="body"/>
          </p:nvPr>
        </p:nvSpPr>
        <p:spPr>
          <a:xfrm>
            <a:off x="581192" y="1094635"/>
            <a:ext cx="11029615" cy="5136481"/>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t>Key Points:</a:t>
            </a:r>
            <a:endParaRPr/>
          </a:p>
          <a:p>
            <a:pPr indent="-305435" lvl="2" marL="899435" rtl="0" algn="l">
              <a:spcBef>
                <a:spcPts val="920"/>
              </a:spcBef>
              <a:spcAft>
                <a:spcPts val="0"/>
              </a:spcAft>
              <a:buSzPts val="1472"/>
              <a:buChar char="◼"/>
            </a:pPr>
            <a:r>
              <a:rPr lang="en-US" sz="1600"/>
              <a:t>The keylogger application captures and logs keyboard events in real-time, bolstering security monitoring efforts.</a:t>
            </a:r>
            <a:endParaRPr/>
          </a:p>
          <a:p>
            <a:pPr indent="-305435" lvl="2" marL="899435" rtl="0" algn="l">
              <a:spcBef>
                <a:spcPts val="920"/>
              </a:spcBef>
              <a:spcAft>
                <a:spcPts val="0"/>
              </a:spcAft>
              <a:buSzPts val="1472"/>
              <a:buChar char="◼"/>
            </a:pPr>
            <a:r>
              <a:rPr lang="en-US" sz="1600"/>
              <a:t>Real-time monitoring facilitates prompt detection of suspicious keystrokes, enhancing cybersecurity measures.</a:t>
            </a:r>
            <a:endParaRPr/>
          </a:p>
          <a:p>
            <a:pPr indent="-305435" lvl="0" marL="305435" rtl="0" algn="l">
              <a:lnSpc>
                <a:spcPct val="110000"/>
              </a:lnSpc>
              <a:spcBef>
                <a:spcPts val="1000"/>
              </a:spcBef>
              <a:spcAft>
                <a:spcPts val="0"/>
              </a:spcAft>
              <a:buSzPts val="1840"/>
              <a:buChar char="◼"/>
            </a:pPr>
            <a:r>
              <a:rPr lang="en-US" sz="2000"/>
              <a:t>Challenges Faced:</a:t>
            </a:r>
            <a:endParaRPr/>
          </a:p>
          <a:p>
            <a:pPr indent="-305435" lvl="2" marL="899435" rtl="0" algn="l">
              <a:spcBef>
                <a:spcPts val="920"/>
              </a:spcBef>
              <a:spcAft>
                <a:spcPts val="0"/>
              </a:spcAft>
              <a:buSzPts val="1472"/>
              <a:buChar char="◼"/>
            </a:pPr>
            <a:r>
              <a:rPr lang="en-US" sz="1600"/>
              <a:t>Ensuring compatibility across different operating systems.</a:t>
            </a:r>
            <a:endParaRPr/>
          </a:p>
          <a:p>
            <a:pPr indent="-305435" lvl="2" marL="899435" rtl="0" algn="l">
              <a:spcBef>
                <a:spcPts val="920"/>
              </a:spcBef>
              <a:spcAft>
                <a:spcPts val="0"/>
              </a:spcAft>
              <a:buSzPts val="1472"/>
              <a:buChar char="◼"/>
            </a:pPr>
            <a:r>
              <a:rPr lang="en-US" sz="1600"/>
              <a:t>Addressing privacy concerns associated with keystroke logging.</a:t>
            </a:r>
            <a:endParaRPr/>
          </a:p>
          <a:p>
            <a:pPr indent="-305435" lvl="0" marL="305435" rtl="0" algn="l">
              <a:lnSpc>
                <a:spcPct val="110000"/>
              </a:lnSpc>
              <a:spcBef>
                <a:spcPts val="1000"/>
              </a:spcBef>
              <a:spcAft>
                <a:spcPts val="0"/>
              </a:spcAft>
              <a:buSzPts val="1840"/>
              <a:buChar char="◼"/>
            </a:pPr>
            <a:r>
              <a:rPr lang="en-US" sz="2000"/>
              <a:t>Potential Improvements:</a:t>
            </a:r>
            <a:endParaRPr/>
          </a:p>
          <a:p>
            <a:pPr indent="-305435" lvl="2" marL="899435" rtl="0" algn="l">
              <a:spcBef>
                <a:spcPts val="920"/>
              </a:spcBef>
              <a:spcAft>
                <a:spcPts val="0"/>
              </a:spcAft>
              <a:buSzPts val="1472"/>
              <a:buChar char="◼"/>
            </a:pPr>
            <a:r>
              <a:rPr lang="en-US" sz="1600"/>
              <a:t>Enhance logging features with timestamping and event categorization.</a:t>
            </a:r>
            <a:endParaRPr/>
          </a:p>
          <a:p>
            <a:pPr indent="-305435" lvl="2" marL="899435" rtl="0" algn="l">
              <a:spcBef>
                <a:spcPts val="920"/>
              </a:spcBef>
              <a:spcAft>
                <a:spcPts val="0"/>
              </a:spcAft>
              <a:buSzPts val="1472"/>
              <a:buChar char="◼"/>
            </a:pPr>
            <a:r>
              <a:rPr lang="en-US" sz="1600"/>
              <a:t>Implement robust privacy measures to safeguard user information.</a:t>
            </a:r>
            <a:endParaRPr/>
          </a:p>
          <a:p>
            <a:pPr indent="-305435" lvl="2" marL="899435" rtl="0" algn="l">
              <a:spcBef>
                <a:spcPts val="920"/>
              </a:spcBef>
              <a:spcAft>
                <a:spcPts val="0"/>
              </a:spcAft>
              <a:buSzPts val="1472"/>
              <a:buChar char="◼"/>
            </a:pPr>
            <a:r>
              <a:rPr lang="en-US" sz="1600"/>
              <a:t>In conclusion, while the keylogger application offers valuable security monitoring capabilities, addressing compatibility and privacy concerns, along with implementing necessary enhancements, are crucial for its effectiveness in the long term.</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idx="1" type="body"/>
          </p:nvPr>
        </p:nvSpPr>
        <p:spPr>
          <a:xfrm>
            <a:off x="535670" y="2488676"/>
            <a:ext cx="11029616" cy="3930978"/>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564"/>
              <a:buChar char="◼"/>
            </a:pPr>
            <a:r>
              <a:rPr lang="en-US"/>
              <a:t>Potential Enhancements:</a:t>
            </a:r>
            <a:endParaRPr/>
          </a:p>
          <a:p>
            <a:pPr indent="-305435" lvl="2" marL="899435" rtl="0" algn="l">
              <a:spcBef>
                <a:spcPts val="880"/>
              </a:spcBef>
              <a:spcAft>
                <a:spcPts val="0"/>
              </a:spcAft>
              <a:buSzPts val="1288"/>
              <a:buChar char="◼"/>
            </a:pPr>
            <a:r>
              <a:rPr lang="en-US" sz="1400"/>
              <a:t>Integration of additional data sources: Explore incorporating data from diverse sources such as network activity, application usage, or biometric data for comprehensive monitoring.</a:t>
            </a:r>
            <a:endParaRPr/>
          </a:p>
          <a:p>
            <a:pPr indent="-305435" lvl="2" marL="899435" rtl="0" algn="l">
              <a:spcBef>
                <a:spcPts val="880"/>
              </a:spcBef>
              <a:spcAft>
                <a:spcPts val="0"/>
              </a:spcAft>
              <a:buSzPts val="1288"/>
              <a:buChar char="◼"/>
            </a:pPr>
            <a:r>
              <a:rPr lang="en-US" sz="1400"/>
              <a:t>Algorithm optimization: Fine-tune the keylogger algorithm for better performance and efficiency, considering factors like resource utilization and detection accuracy.</a:t>
            </a:r>
            <a:endParaRPr/>
          </a:p>
          <a:p>
            <a:pPr indent="-305435" lvl="2" marL="899435" rtl="0" algn="l">
              <a:spcBef>
                <a:spcPts val="880"/>
              </a:spcBef>
              <a:spcAft>
                <a:spcPts val="0"/>
              </a:spcAft>
              <a:buSzPts val="1288"/>
              <a:buChar char="◼"/>
            </a:pPr>
            <a:r>
              <a:rPr lang="en-US" sz="1400"/>
              <a:t>Expansion to cover multiple platforms: Extend the keylogger application's compatibility to cover a wide range of operating systems and devices, ensuring comprehensive security monitoring.</a:t>
            </a:r>
            <a:endParaRPr/>
          </a:p>
          <a:p>
            <a:pPr indent="-305435" lvl="2" marL="899435" rtl="0" algn="l">
              <a:spcBef>
                <a:spcPts val="880"/>
              </a:spcBef>
              <a:spcAft>
                <a:spcPts val="0"/>
              </a:spcAft>
              <a:buSzPts val="1288"/>
              <a:buChar char="◼"/>
            </a:pPr>
            <a:r>
              <a:rPr lang="en-US" sz="1400"/>
              <a:t>Integration of emerging technologies: Explore the integration of emerging technologies like edge computing or advanced machine learning techniques for enhanced threat detection and analysis.</a:t>
            </a:r>
            <a:endParaRPr/>
          </a:p>
          <a:p>
            <a:pPr indent="-305435" lvl="2" marL="899435" rtl="0" algn="l">
              <a:spcBef>
                <a:spcPts val="880"/>
              </a:spcBef>
              <a:spcAft>
                <a:spcPts val="0"/>
              </a:spcAft>
              <a:buSzPts val="1288"/>
              <a:buChar char="◼"/>
            </a:pPr>
            <a:r>
              <a:rPr lang="en-US" sz="1400"/>
              <a:t>By pursuing these potential enhancements and expansions, the keylogger application can evolve into a robust and versatile security monitoring solution, capable of addressing evolving cybersecurity challenges effectively.</a:t>
            </a:r>
            <a:endParaRPr/>
          </a:p>
          <a:p>
            <a:pPr indent="-223646" lvl="0" marL="305435" rtl="0" algn="l">
              <a:lnSpc>
                <a:spcPct val="110000"/>
              </a:lnSpc>
              <a:spcBef>
                <a:spcPts val="880"/>
              </a:spcBef>
              <a:spcAft>
                <a:spcPts val="0"/>
              </a:spcAft>
              <a:buSzPts val="1288"/>
              <a:buNone/>
            </a:pPr>
            <a:r>
              <a:t/>
            </a:r>
            <a:endParaRPr sz="1400"/>
          </a:p>
          <a:p>
            <a:pPr indent="-206121" lvl="0" marL="305435" rtl="0" algn="l">
              <a:lnSpc>
                <a:spcPct val="110000"/>
              </a:lnSpc>
              <a:spcBef>
                <a:spcPts val="94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66" name="Google Shape;166;p24"/>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72" name="Google Shape;172;p2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Brownlee, Jason. "How to Develop a Keylogger in Python." Machine Learning Mastery, 2020. [Online]. Available</a:t>
            </a:r>
            <a:r>
              <a:rPr lang="en-US" sz="2400" u="sng">
                <a:solidFill>
                  <a:schemeClr val="hlink"/>
                </a:solidFill>
                <a:hlinkClick r:id="rId3"/>
              </a:rPr>
              <a:t>:.https://machinelearningmastery.com/how-to-develop-a-keylogger-in-python/</a:t>
            </a:r>
            <a:endParaRPr sz="2400">
              <a:solidFill>
                <a:srgbClr val="0F0F0F"/>
              </a:solidFill>
            </a:endParaRPr>
          </a:p>
          <a:p>
            <a:pPr indent="-305435" lvl="0" marL="305435" rtl="0" algn="l">
              <a:lnSpc>
                <a:spcPct val="110000"/>
              </a:lnSpc>
              <a:spcBef>
                <a:spcPts val="1080"/>
              </a:spcBef>
              <a:spcAft>
                <a:spcPts val="0"/>
              </a:spcAft>
              <a:buSzPts val="2208"/>
              <a:buChar char="◼"/>
            </a:pPr>
            <a:r>
              <a:rPr lang="en-US" sz="2400">
                <a:solidFill>
                  <a:srgbClr val="0F0F0F"/>
                </a:solidFill>
              </a:rPr>
              <a:t>McKinney, Wes. "Python for Data Analysis." O'Reilly Media, 2017.</a:t>
            </a:r>
            <a:endParaRPr/>
          </a:p>
          <a:p>
            <a:pPr indent="-305435" lvl="0" marL="305435" rtl="0" algn="l">
              <a:lnSpc>
                <a:spcPct val="110000"/>
              </a:lnSpc>
              <a:spcBef>
                <a:spcPts val="1080"/>
              </a:spcBef>
              <a:spcAft>
                <a:spcPts val="0"/>
              </a:spcAft>
              <a:buSzPts val="2208"/>
              <a:buChar char="◼"/>
            </a:pPr>
            <a:r>
              <a:rPr lang="en-US" sz="2400">
                <a:solidFill>
                  <a:srgbClr val="0F0F0F"/>
                </a:solidFill>
              </a:rPr>
              <a:t>Pedregosa, F. et al. "Scikit-learn: Machine Learning in Python." Journal of Machine Learning Research, vol. 12, pp. 2825-2830, 2011.</a:t>
            </a:r>
            <a:endParaRPr/>
          </a:p>
          <a:p>
            <a:pPr indent="-305435" lvl="0" marL="305435" rtl="0" algn="l">
              <a:lnSpc>
                <a:spcPct val="110000"/>
              </a:lnSpc>
              <a:spcBef>
                <a:spcPts val="1080"/>
              </a:spcBef>
              <a:spcAft>
                <a:spcPts val="0"/>
              </a:spcAft>
              <a:buSzPts val="2208"/>
              <a:buChar char="◼"/>
            </a:pPr>
            <a:r>
              <a:rPr lang="en-US" sz="2400">
                <a:solidFill>
                  <a:srgbClr val="0F0F0F"/>
                </a:solidFill>
              </a:rPr>
              <a:t>Van Rossum, Guido, and Drake, Fred L. "Python 3 Reference Manual." CreateSpace, 2009.</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Detection Mechanism: </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Develop sophisticated algorithms to continuously monitor system activities and identify suspicious behavior indicative of keylogging activities.            </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Utilize machine learning and behavioral analysis techniques to establish baseline user behavior and detect deviations that may indicate the presence of a keylogger.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Real-time Alerting and Response:</a:t>
            </a:r>
            <a:endParaRPr/>
          </a:p>
          <a:p>
            <a:pPr indent="-305435" lvl="1" marL="629920" rtl="0" algn="l">
              <a:spcBef>
                <a:spcPts val="840"/>
              </a:spcBef>
              <a:spcAft>
                <a:spcPts val="0"/>
              </a:spcAft>
              <a:buSzPts val="1104"/>
              <a:buChar char="◼"/>
            </a:pPr>
            <a:r>
              <a:rPr b="1" lang="en-US" sz="1200">
                <a:latin typeface="Calibri"/>
                <a:ea typeface="Calibri"/>
                <a:cs typeface="Calibri"/>
                <a:sym typeface="Calibri"/>
              </a:rPr>
              <a:t>Integrate a responsive alerting system to notify users and administrators upon detection of keylogging activities, enabling prompt investigation and mitigation of security threats.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Implement secure input handling mechanisms at the application level to prevent keylogger interception of sensitive information, including encryption of keystrokes during transmission and secure password entry dialogs.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Continuous Monitoring and Updates: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Establish a framework for continuous monitoring and updating of the keylogger detection system to adapt to evolving threats and vulnerabilities.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Deploy regular updates and patches to enhance detection capabilities and address emerging security challenges effectively.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Assess the system's performance using appropriate metrics such as detection accuracy, false positive rate, and response time.</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Conduct thorough testing and validation to ensure the reliability and effectiveness of the keylogger detection system in real-world scenarios.</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US" sz="1200"/>
              <a:t>Result:</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656"/>
              <a:buChar char="◼"/>
            </a:pPr>
            <a:r>
              <a:rPr b="1" lang="en-US" sz="1800">
                <a:solidFill>
                  <a:srgbClr val="0F0F0F"/>
                </a:solidFill>
              </a:rPr>
              <a:t>System Requirements:</a:t>
            </a:r>
            <a:endParaRPr/>
          </a:p>
          <a:p>
            <a:pPr indent="-306000" lvl="0" marL="306000" rtl="0" algn="l">
              <a:lnSpc>
                <a:spcPct val="110000"/>
              </a:lnSpc>
              <a:spcBef>
                <a:spcPts val="960"/>
              </a:spcBef>
              <a:spcAft>
                <a:spcPts val="0"/>
              </a:spcAft>
              <a:buSzPts val="1656"/>
              <a:buChar char="◼"/>
            </a:pPr>
            <a:r>
              <a:rPr b="1" lang="en-US" sz="1800">
                <a:solidFill>
                  <a:srgbClr val="0F0F0F"/>
                </a:solidFill>
              </a:rPr>
              <a:t>Software Requirements:</a:t>
            </a:r>
            <a:endParaRPr/>
          </a:p>
          <a:p>
            <a:pPr indent="-270000" lvl="2" marL="900000" rtl="0" algn="l">
              <a:spcBef>
                <a:spcPts val="880"/>
              </a:spcBef>
              <a:spcAft>
                <a:spcPts val="0"/>
              </a:spcAft>
              <a:buSzPts val="1288"/>
              <a:buChar char="◼"/>
            </a:pPr>
            <a:r>
              <a:rPr b="1" lang="en-US" sz="1400">
                <a:solidFill>
                  <a:srgbClr val="0F0F0F"/>
                </a:solidFill>
              </a:rPr>
              <a:t>Python 3.x environment</a:t>
            </a:r>
            <a:endParaRPr/>
          </a:p>
          <a:p>
            <a:pPr indent="-270000" lvl="2" marL="900000" rtl="0" algn="l">
              <a:spcBef>
                <a:spcPts val="880"/>
              </a:spcBef>
              <a:spcAft>
                <a:spcPts val="0"/>
              </a:spcAft>
              <a:buSzPts val="1288"/>
              <a:buChar char="◼"/>
            </a:pPr>
            <a:r>
              <a:rPr b="1" lang="en-US" sz="1400">
                <a:solidFill>
                  <a:srgbClr val="0F0F0F"/>
                </a:solidFill>
              </a:rPr>
              <a:t>tkinter library for GUI development</a:t>
            </a:r>
            <a:endParaRPr/>
          </a:p>
          <a:p>
            <a:pPr indent="-270000" lvl="2" marL="900000" rtl="0" algn="l">
              <a:spcBef>
                <a:spcPts val="880"/>
              </a:spcBef>
              <a:spcAft>
                <a:spcPts val="0"/>
              </a:spcAft>
              <a:buSzPts val="1288"/>
              <a:buChar char="◼"/>
            </a:pPr>
            <a:r>
              <a:rPr b="1" lang="en-US" sz="1400">
                <a:solidFill>
                  <a:srgbClr val="0F0F0F"/>
                </a:solidFill>
              </a:rPr>
              <a:t>pynput library for capturing keyboard events</a:t>
            </a:r>
            <a:endParaRPr b="1" sz="1400">
              <a:solidFill>
                <a:srgbClr val="0F0F0F"/>
              </a:solidFill>
            </a:endParaRPr>
          </a:p>
          <a:p>
            <a:pPr indent="-306000" lvl="0" marL="306000" rtl="0" algn="l">
              <a:lnSpc>
                <a:spcPct val="110000"/>
              </a:lnSpc>
              <a:spcBef>
                <a:spcPts val="960"/>
              </a:spcBef>
              <a:spcAft>
                <a:spcPts val="0"/>
              </a:spcAft>
              <a:buSzPts val="1656"/>
              <a:buChar char="◼"/>
            </a:pPr>
            <a:r>
              <a:rPr b="1" lang="en-US" sz="1800">
                <a:solidFill>
                  <a:srgbClr val="0F0F0F"/>
                </a:solidFill>
              </a:rPr>
              <a:t>Hardware Requirements:</a:t>
            </a:r>
            <a:endParaRPr/>
          </a:p>
          <a:p>
            <a:pPr indent="-270000" lvl="2" marL="900000" rtl="0" algn="l">
              <a:spcBef>
                <a:spcPts val="840"/>
              </a:spcBef>
              <a:spcAft>
                <a:spcPts val="0"/>
              </a:spcAft>
              <a:buSzPts val="1104"/>
              <a:buChar char="◼"/>
            </a:pPr>
            <a:r>
              <a:rPr b="1" lang="en-US" sz="1200">
                <a:solidFill>
                  <a:srgbClr val="0F0F0F"/>
                </a:solidFill>
              </a:rPr>
              <a:t>Standard computer or laptop with compatible operating system (Windows, macOS, Linux)</a:t>
            </a:r>
            <a:endParaRPr b="1" sz="1200">
              <a:solidFill>
                <a:srgbClr val="0F0F0F"/>
              </a:solidFill>
            </a:endParaRPr>
          </a:p>
          <a:p>
            <a:pPr indent="-306000" lvl="0" marL="306000" rtl="0" algn="l">
              <a:lnSpc>
                <a:spcPct val="110000"/>
              </a:lnSpc>
              <a:spcBef>
                <a:spcPts val="960"/>
              </a:spcBef>
              <a:spcAft>
                <a:spcPts val="0"/>
              </a:spcAft>
              <a:buSzPts val="1656"/>
              <a:buChar char="◼"/>
            </a:pPr>
            <a:r>
              <a:rPr b="1" lang="en-US" sz="1800">
                <a:solidFill>
                  <a:srgbClr val="0F0F0F"/>
                </a:solidFill>
              </a:rPr>
              <a:t>Library Required:</a:t>
            </a:r>
            <a:endParaRPr/>
          </a:p>
          <a:p>
            <a:pPr indent="-270000" lvl="2" marL="900000" rtl="0" algn="l">
              <a:spcBef>
                <a:spcPts val="880"/>
              </a:spcBef>
              <a:spcAft>
                <a:spcPts val="0"/>
              </a:spcAft>
              <a:buSzPts val="1288"/>
              <a:buChar char="◼"/>
            </a:pPr>
            <a:r>
              <a:rPr b="1" lang="en-US" sz="1400">
                <a:solidFill>
                  <a:srgbClr val="0F0F0F"/>
                </a:solidFill>
              </a:rPr>
              <a:t>tkinter: Used for GUI development to create the application's user interface.</a:t>
            </a:r>
            <a:endParaRPr/>
          </a:p>
          <a:p>
            <a:pPr indent="-270000" lvl="2" marL="900000" rtl="0" algn="l">
              <a:spcBef>
                <a:spcPts val="880"/>
              </a:spcBef>
              <a:spcAft>
                <a:spcPts val="0"/>
              </a:spcAft>
              <a:buSzPts val="1288"/>
              <a:buChar char="◼"/>
            </a:pPr>
            <a:r>
              <a:rPr b="1" lang="en-US" sz="1400">
                <a:solidFill>
                  <a:srgbClr val="0F0F0F"/>
                </a:solidFill>
              </a:rPr>
              <a:t>pynput: Required for capturing keyboard events and implementing keylogging functionality.</a:t>
            </a:r>
            <a:endParaRPr b="1" sz="14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28285"/>
            <a:ext cx="11029615" cy="5082139"/>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b="1" lang="en-US" sz="1400"/>
              <a:t>Algorithm Selection:</a:t>
            </a:r>
            <a:endParaRPr sz="1400"/>
          </a:p>
          <a:p>
            <a:pPr indent="-305435" lvl="1" marL="629920" rtl="0" algn="l">
              <a:spcBef>
                <a:spcPts val="880"/>
              </a:spcBef>
              <a:spcAft>
                <a:spcPts val="0"/>
              </a:spcAft>
              <a:buSzPts val="1288"/>
              <a:buChar char="◼"/>
            </a:pPr>
            <a:r>
              <a:rPr lang="en-US"/>
              <a:t>Chosen Algorithm: Keystroke Logging.</a:t>
            </a:r>
            <a:endParaRPr/>
          </a:p>
          <a:p>
            <a:pPr indent="-305435" lvl="1" marL="629920" rtl="0" algn="l">
              <a:spcBef>
                <a:spcPts val="880"/>
              </a:spcBef>
              <a:spcAft>
                <a:spcPts val="0"/>
              </a:spcAft>
              <a:buSzPts val="1288"/>
              <a:buChar char="◼"/>
            </a:pPr>
            <a:r>
              <a:rPr lang="en-US"/>
              <a:t>Justification: Keystroke logging is employed to capture and record keyboard events in real-time, aligning with the project's objective of developing a keylogger application.</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spcBef>
                <a:spcPts val="880"/>
              </a:spcBef>
              <a:spcAft>
                <a:spcPts val="0"/>
              </a:spcAft>
              <a:buSzPts val="1288"/>
              <a:buChar char="◼"/>
            </a:pPr>
            <a:r>
              <a:rPr lang="en-US"/>
              <a:t>Input Features: Keyboard events, including key presses, releases, and holds, are captured and logged by the keylogger application.</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spcBef>
                <a:spcPts val="880"/>
              </a:spcBef>
              <a:spcAft>
                <a:spcPts val="0"/>
              </a:spcAft>
              <a:buSzPts val="1288"/>
              <a:buChar char="◼"/>
            </a:pPr>
            <a:r>
              <a:rPr lang="en-US"/>
              <a:t>Training Data: No training process is required for the keylogger application, as it operates based on capturing keyboard events in real-time.</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spcBef>
                <a:spcPts val="880"/>
              </a:spcBef>
              <a:spcAft>
                <a:spcPts val="0"/>
              </a:spcAft>
              <a:buSzPts val="1288"/>
              <a:buChar char="◼"/>
            </a:pPr>
            <a:r>
              <a:rPr lang="en-US"/>
              <a:t>Prediction Method: The keylogger application continuously monitors keyboard activities and logs them in real-time, providing insights into user input behavior and patterns</a:t>
            </a:r>
            <a:endParaRPr/>
          </a:p>
          <a:p>
            <a:pPr indent="-305435" lvl="1" marL="629920" rtl="0" algn="l">
              <a:spcBef>
                <a:spcPts val="880"/>
              </a:spcBef>
              <a:spcAft>
                <a:spcPts val="0"/>
              </a:spcAft>
              <a:buSzPts val="1288"/>
              <a:buChar char="◼"/>
            </a:pPr>
            <a:r>
              <a:rPr lang="en-US"/>
              <a:t>Real-Time Inputs: The keylogger application captures keyboard events as they occur, enabling real-time monitoring and logging of user keystrokes.</a:t>
            </a:r>
            <a:endParaRPr/>
          </a:p>
          <a:p>
            <a:pPr indent="-305435" lvl="1" marL="629920" rtl="0" algn="l">
              <a:spcBef>
                <a:spcPts val="880"/>
              </a:spcBef>
              <a:spcAft>
                <a:spcPts val="0"/>
              </a:spcAft>
              <a:buSzPts val="1288"/>
              <a:buChar char="◼"/>
            </a:pPr>
            <a:r>
              <a:rPr lang="en-US"/>
              <a:t>By leveraging keystroke logging technology, the keylogger application effectively captures and logs keyboard events, providing valuable insights into user input behavior and enhancing security monitoring capabilities.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581193" y="1311453"/>
            <a:ext cx="11029615" cy="1582576"/>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t>The keylogger application successfully captures and logs keyboard events in real-time, providing insights into user input behavior and patterns.</a:t>
            </a:r>
            <a:endParaRPr/>
          </a:p>
          <a:p>
            <a:pPr indent="0" lvl="0" marL="0" rtl="0" algn="l">
              <a:lnSpc>
                <a:spcPct val="110000"/>
              </a:lnSpc>
              <a:spcBef>
                <a:spcPts val="1080"/>
              </a:spcBef>
              <a:spcAft>
                <a:spcPts val="0"/>
              </a:spcAft>
              <a:buSzPts val="2208"/>
              <a:buNone/>
            </a:pPr>
            <a:r>
              <a:t/>
            </a:r>
            <a:endParaRPr sz="2400"/>
          </a:p>
        </p:txBody>
      </p:sp>
      <p:pic>
        <p:nvPicPr>
          <p:cNvPr id="135" name="Google Shape;135;p19"/>
          <p:cNvPicPr preferRelativeResize="0"/>
          <p:nvPr/>
        </p:nvPicPr>
        <p:blipFill rotWithShape="1">
          <a:blip r:embed="rId3">
            <a:alphaModFix/>
          </a:blip>
          <a:srcRect b="0" l="0" r="0" t="0"/>
          <a:stretch/>
        </p:blipFill>
        <p:spPr>
          <a:xfrm>
            <a:off x="3742694" y="3334950"/>
            <a:ext cx="4197566" cy="3391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KEY_LOG JSON FILE</a:t>
            </a:r>
            <a:endParaRPr/>
          </a:p>
        </p:txBody>
      </p:sp>
      <p:pic>
        <p:nvPicPr>
          <p:cNvPr id="141" name="Google Shape;141;p20"/>
          <p:cNvPicPr preferRelativeResize="0"/>
          <p:nvPr/>
        </p:nvPicPr>
        <p:blipFill rotWithShape="1">
          <a:blip r:embed="rId3">
            <a:alphaModFix/>
          </a:blip>
          <a:srcRect b="0" l="0" r="0" t="0"/>
          <a:stretch/>
        </p:blipFill>
        <p:spPr>
          <a:xfrm>
            <a:off x="575894" y="1791720"/>
            <a:ext cx="5211087" cy="4336622"/>
          </a:xfrm>
          <a:prstGeom prst="rect">
            <a:avLst/>
          </a:prstGeom>
          <a:noFill/>
          <a:ln>
            <a:noFill/>
          </a:ln>
        </p:spPr>
      </p:pic>
      <p:pic>
        <p:nvPicPr>
          <p:cNvPr id="142" name="Google Shape;142;p20"/>
          <p:cNvPicPr preferRelativeResize="0"/>
          <p:nvPr/>
        </p:nvPicPr>
        <p:blipFill rotWithShape="1">
          <a:blip r:embed="rId4">
            <a:alphaModFix/>
          </a:blip>
          <a:srcRect b="0" l="0" r="0" t="0"/>
          <a:stretch/>
        </p:blipFill>
        <p:spPr>
          <a:xfrm>
            <a:off x="5995447" y="1791720"/>
            <a:ext cx="5712644" cy="43366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1"/>
          <p:cNvPicPr preferRelativeResize="0"/>
          <p:nvPr/>
        </p:nvPicPr>
        <p:blipFill rotWithShape="1">
          <a:blip r:embed="rId3">
            <a:alphaModFix/>
          </a:blip>
          <a:srcRect b="0" l="0" r="0" t="0"/>
          <a:stretch/>
        </p:blipFill>
        <p:spPr>
          <a:xfrm>
            <a:off x="484821" y="914399"/>
            <a:ext cx="5283472" cy="5488428"/>
          </a:xfrm>
          <a:prstGeom prst="rect">
            <a:avLst/>
          </a:prstGeom>
          <a:noFill/>
          <a:ln>
            <a:noFill/>
          </a:ln>
        </p:spPr>
      </p:pic>
      <p:pic>
        <p:nvPicPr>
          <p:cNvPr id="148" name="Google Shape;148;p21"/>
          <p:cNvPicPr preferRelativeResize="0"/>
          <p:nvPr/>
        </p:nvPicPr>
        <p:blipFill rotWithShape="1">
          <a:blip r:embed="rId4">
            <a:alphaModFix/>
          </a:blip>
          <a:srcRect b="0" l="0" r="0" t="0"/>
          <a:stretch/>
        </p:blipFill>
        <p:spPr>
          <a:xfrm>
            <a:off x="5468739" y="914399"/>
            <a:ext cx="5835950" cy="24321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