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29" r:id="rId2"/>
  </p:sldMasterIdLst>
  <p:notesMasterIdLst>
    <p:notesMasterId r:id="rId13"/>
  </p:notesMasterIdLst>
  <p:sldIdLst>
    <p:sldId id="256" r:id="rId3"/>
    <p:sldId id="257" r:id="rId4"/>
    <p:sldId id="263" r:id="rId5"/>
    <p:sldId id="264" r:id="rId6"/>
    <p:sldId id="265" r:id="rId7"/>
    <p:sldId id="259" r:id="rId8"/>
    <p:sldId id="268" r:id="rId9"/>
    <p:sldId id="266" r:id="rId10"/>
    <p:sldId id="262"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E54"/>
    <a:srgbClr val="4C4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50"/>
  </p:normalViewPr>
  <p:slideViewPr>
    <p:cSldViewPr snapToGrid="0">
      <p:cViewPr varScale="1">
        <p:scale>
          <a:sx n="115" d="100"/>
          <a:sy n="115"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D543B-0077-4152-B410-65B233B582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10AB8E-737B-4C49-B18B-8B917A75BD02}">
      <dgm:prSet/>
      <dgm:spPr>
        <a:noFill/>
      </dgm:spPr>
      <dgm:t>
        <a:bodyPr/>
        <a:lstStyle/>
        <a:p>
          <a:pPr algn="ctr"/>
          <a:r>
            <a:rPr lang="en-US" b="1" dirty="0">
              <a:solidFill>
                <a:schemeClr val="tx1"/>
              </a:solidFill>
            </a:rPr>
            <a:t>S</a:t>
          </a:r>
          <a:r>
            <a:rPr lang="en-US" b="1" i="0" dirty="0">
              <a:solidFill>
                <a:schemeClr val="tx1"/>
              </a:solidFill>
            </a:rPr>
            <a:t>ocial media is being used as a platform to express discussions about mental health, with most comments being neutral. The data also shows an increase in the number of comments related to mental health on social media compared to previous years, with an increase of 9.47%</a:t>
          </a:r>
          <a:endParaRPr lang="en-US" b="1" dirty="0">
            <a:solidFill>
              <a:schemeClr val="tx1"/>
            </a:solidFill>
          </a:endParaRPr>
        </a:p>
      </dgm:t>
    </dgm:pt>
    <dgm:pt modelId="{C1D294A4-061F-497E-BDB5-D10CA506F196}" type="parTrans" cxnId="{DC3C06FD-C66B-4142-AFB6-F6DA41065F4A}">
      <dgm:prSet/>
      <dgm:spPr/>
      <dgm:t>
        <a:bodyPr/>
        <a:lstStyle/>
        <a:p>
          <a:endParaRPr lang="en-US"/>
        </a:p>
      </dgm:t>
    </dgm:pt>
    <dgm:pt modelId="{82B3A307-DE64-47AE-971C-3A3A27AE54AB}" type="sibTrans" cxnId="{DC3C06FD-C66B-4142-AFB6-F6DA41065F4A}">
      <dgm:prSet/>
      <dgm:spPr/>
      <dgm:t>
        <a:bodyPr/>
        <a:lstStyle/>
        <a:p>
          <a:endParaRPr lang="en-US"/>
        </a:p>
      </dgm:t>
    </dgm:pt>
    <dgm:pt modelId="{771B9BE7-A02E-43A9-94EB-35597009B114}">
      <dgm:prSet/>
      <dgm:spPr>
        <a:noFill/>
      </dgm:spPr>
      <dgm:t>
        <a:bodyPr/>
        <a:lstStyle/>
        <a:p>
          <a:pPr algn="ctr"/>
          <a:r>
            <a:rPr lang="en-US" b="1" i="0" dirty="0">
              <a:solidFill>
                <a:schemeClr val="tx1"/>
              </a:solidFill>
            </a:rPr>
            <a:t>Gender is an important factor to consider when addressing mental health. Mental illness rates are higher among females, younger adults, and individuals who identify as two or more races. Anxiety and depression are the most common types of mental illnesses, affecting approximately 1 in 5 U.S. adults. Young adults (ages 18-29) are more likely than older adults to report experiencing symptoms of anxiety or depression.</a:t>
          </a:r>
          <a:endParaRPr lang="en-US" dirty="0">
            <a:solidFill>
              <a:schemeClr val="tx1"/>
            </a:solidFill>
          </a:endParaRPr>
        </a:p>
      </dgm:t>
    </dgm:pt>
    <dgm:pt modelId="{D5B15AC1-78BE-4D74-B764-542A625E608C}" type="parTrans" cxnId="{F97583E2-1F89-4E24-9B08-343FE9EC0AFB}">
      <dgm:prSet/>
      <dgm:spPr/>
      <dgm:t>
        <a:bodyPr/>
        <a:lstStyle/>
        <a:p>
          <a:endParaRPr lang="en-US"/>
        </a:p>
      </dgm:t>
    </dgm:pt>
    <dgm:pt modelId="{F54AE366-90C7-44A2-81EC-D193C1C29029}" type="sibTrans" cxnId="{F97583E2-1F89-4E24-9B08-343FE9EC0AFB}">
      <dgm:prSet/>
      <dgm:spPr/>
      <dgm:t>
        <a:bodyPr/>
        <a:lstStyle/>
        <a:p>
          <a:endParaRPr lang="en-US"/>
        </a:p>
      </dgm:t>
    </dgm:pt>
    <dgm:pt modelId="{B18638CA-94D5-46CE-9099-39158153F035}">
      <dgm:prSet/>
      <dgm:spPr>
        <a:noFill/>
      </dgm:spPr>
      <dgm:t>
        <a:bodyPr/>
        <a:lstStyle/>
        <a:p>
          <a:pPr algn="ctr"/>
          <a:r>
            <a:rPr lang="en-US" b="1" i="0" dirty="0">
              <a:solidFill>
                <a:schemeClr val="tx1"/>
              </a:solidFill>
            </a:rPr>
            <a:t>There is a high rate of comorbidity between mental health conditions and substance use disorders, with overlapping symptoms and shared risk factors contributing to the link.  The graph shows that nearly 1 in 3 individuals with a mental health condition also have a substance use disorder, indicating the high prevalence of comorbidity between the two. About 50% of individuals with severe mental illnesses are affected by substance abuse.</a:t>
          </a:r>
          <a:endParaRPr lang="en-US" dirty="0">
            <a:solidFill>
              <a:schemeClr val="tx1"/>
            </a:solidFill>
          </a:endParaRPr>
        </a:p>
      </dgm:t>
    </dgm:pt>
    <dgm:pt modelId="{6D3C2680-4530-42D6-977D-7195B984876A}" type="parTrans" cxnId="{D0BE9A1F-3BE8-4455-9F81-5CA2A9F80514}">
      <dgm:prSet/>
      <dgm:spPr/>
      <dgm:t>
        <a:bodyPr/>
        <a:lstStyle/>
        <a:p>
          <a:endParaRPr lang="en-US"/>
        </a:p>
      </dgm:t>
    </dgm:pt>
    <dgm:pt modelId="{D1A3E322-1A1A-423B-B006-FB5FA4F8F66F}" type="sibTrans" cxnId="{D0BE9A1F-3BE8-4455-9F81-5CA2A9F80514}">
      <dgm:prSet/>
      <dgm:spPr/>
      <dgm:t>
        <a:bodyPr/>
        <a:lstStyle/>
        <a:p>
          <a:endParaRPr lang="en-US"/>
        </a:p>
      </dgm:t>
    </dgm:pt>
    <dgm:pt modelId="{7A35F6A1-67A8-41E1-A805-A66961C6BF99}">
      <dgm:prSet/>
      <dgm:spPr>
        <a:noFill/>
      </dgm:spPr>
      <dgm:t>
        <a:bodyPr/>
        <a:lstStyle/>
        <a:p>
          <a:pPr algn="ctr"/>
          <a:r>
            <a:rPr lang="en-US" b="1" i="0" dirty="0">
              <a:solidFill>
                <a:schemeClr val="tx1"/>
              </a:solidFill>
            </a:rPr>
            <a:t>Approximately 90% of people who die by suicide have a diagnosable mental health condition at the time of their death and suicide rates are highest among  American Indian/Alaska Native. 4.4% of adults in the U.S. reported having suicidal thoughts in the past year. </a:t>
          </a:r>
          <a:endParaRPr lang="en-US" dirty="0">
            <a:solidFill>
              <a:schemeClr val="tx1"/>
            </a:solidFill>
          </a:endParaRPr>
        </a:p>
      </dgm:t>
    </dgm:pt>
    <dgm:pt modelId="{BFA53D9B-35B2-4D98-AF03-D92188FF4419}" type="parTrans" cxnId="{8306F786-7C85-4765-A2E4-F7E2271A25CB}">
      <dgm:prSet/>
      <dgm:spPr/>
      <dgm:t>
        <a:bodyPr/>
        <a:lstStyle/>
        <a:p>
          <a:endParaRPr lang="en-US"/>
        </a:p>
      </dgm:t>
    </dgm:pt>
    <dgm:pt modelId="{4EB4F0AA-665B-4ED0-A2BB-2471BE944901}" type="sibTrans" cxnId="{8306F786-7C85-4765-A2E4-F7E2271A25CB}">
      <dgm:prSet/>
      <dgm:spPr/>
      <dgm:t>
        <a:bodyPr/>
        <a:lstStyle/>
        <a:p>
          <a:endParaRPr lang="en-US"/>
        </a:p>
      </dgm:t>
    </dgm:pt>
    <dgm:pt modelId="{C09C07E0-1D31-4D60-BB46-3712197F2463}">
      <dgm:prSet/>
      <dgm:spPr>
        <a:noFill/>
      </dgm:spPr>
      <dgm:t>
        <a:bodyPr/>
        <a:lstStyle/>
        <a:p>
          <a:pPr algn="ctr"/>
          <a:r>
            <a:rPr lang="en-US" b="1" i="0" dirty="0">
              <a:solidFill>
                <a:schemeClr val="tx1"/>
              </a:solidFill>
            </a:rPr>
            <a:t>60% of individuals with a mental illness not receiving treatment. Many individuals do not seek treatment for their mental health conditions due to stigma. Over 56% of adults with a mental illness did not receive treatment in the past year, with the most common reasons being the cost of care and a lack of access to providers.</a:t>
          </a:r>
          <a:endParaRPr lang="en-US" dirty="0">
            <a:solidFill>
              <a:schemeClr val="tx1"/>
            </a:solidFill>
          </a:endParaRPr>
        </a:p>
      </dgm:t>
    </dgm:pt>
    <dgm:pt modelId="{762E5BE4-1FE9-4912-864A-005A58AA6543}" type="parTrans" cxnId="{41A237CE-CE58-4A28-86C4-169975312717}">
      <dgm:prSet/>
      <dgm:spPr/>
      <dgm:t>
        <a:bodyPr/>
        <a:lstStyle/>
        <a:p>
          <a:endParaRPr lang="en-US"/>
        </a:p>
      </dgm:t>
    </dgm:pt>
    <dgm:pt modelId="{9CF66C26-287B-4612-87C1-B745E95D0CFD}" type="sibTrans" cxnId="{41A237CE-CE58-4A28-86C4-169975312717}">
      <dgm:prSet/>
      <dgm:spPr/>
      <dgm:t>
        <a:bodyPr/>
        <a:lstStyle/>
        <a:p>
          <a:endParaRPr lang="en-US"/>
        </a:p>
      </dgm:t>
    </dgm:pt>
    <dgm:pt modelId="{E817C96D-7C57-3149-9FDD-A8EB5A4BF276}" type="pres">
      <dgm:prSet presAssocID="{B3DD543B-0077-4152-B410-65B233B58270}" presName="linear" presStyleCnt="0">
        <dgm:presLayoutVars>
          <dgm:animLvl val="lvl"/>
          <dgm:resizeHandles val="exact"/>
        </dgm:presLayoutVars>
      </dgm:prSet>
      <dgm:spPr/>
    </dgm:pt>
    <dgm:pt modelId="{E9B2C07E-DD8E-D14D-8139-4C9BDA12A5F6}" type="pres">
      <dgm:prSet presAssocID="{BE10AB8E-737B-4C49-B18B-8B917A75BD02}" presName="parentText" presStyleLbl="node1" presStyleIdx="0" presStyleCnt="5">
        <dgm:presLayoutVars>
          <dgm:chMax val="0"/>
          <dgm:bulletEnabled val="1"/>
        </dgm:presLayoutVars>
      </dgm:prSet>
      <dgm:spPr/>
    </dgm:pt>
    <dgm:pt modelId="{F7731CD8-F166-2A42-A541-C4ECEDFEB998}" type="pres">
      <dgm:prSet presAssocID="{82B3A307-DE64-47AE-971C-3A3A27AE54AB}" presName="spacer" presStyleCnt="0"/>
      <dgm:spPr/>
    </dgm:pt>
    <dgm:pt modelId="{C972F62E-640C-B145-BC04-B19B3400621F}" type="pres">
      <dgm:prSet presAssocID="{771B9BE7-A02E-43A9-94EB-35597009B114}" presName="parentText" presStyleLbl="node1" presStyleIdx="1" presStyleCnt="5">
        <dgm:presLayoutVars>
          <dgm:chMax val="0"/>
          <dgm:bulletEnabled val="1"/>
        </dgm:presLayoutVars>
      </dgm:prSet>
      <dgm:spPr/>
    </dgm:pt>
    <dgm:pt modelId="{FB2FE311-3DED-8147-AF45-15F509DC2184}" type="pres">
      <dgm:prSet presAssocID="{F54AE366-90C7-44A2-81EC-D193C1C29029}" presName="spacer" presStyleCnt="0"/>
      <dgm:spPr/>
    </dgm:pt>
    <dgm:pt modelId="{0A06DF6C-597C-4642-8F71-388D32182962}" type="pres">
      <dgm:prSet presAssocID="{B18638CA-94D5-46CE-9099-39158153F035}" presName="parentText" presStyleLbl="node1" presStyleIdx="2" presStyleCnt="5">
        <dgm:presLayoutVars>
          <dgm:chMax val="0"/>
          <dgm:bulletEnabled val="1"/>
        </dgm:presLayoutVars>
      </dgm:prSet>
      <dgm:spPr/>
    </dgm:pt>
    <dgm:pt modelId="{B780CD77-77FD-4943-926E-F9738EE922F9}" type="pres">
      <dgm:prSet presAssocID="{D1A3E322-1A1A-423B-B006-FB5FA4F8F66F}" presName="spacer" presStyleCnt="0"/>
      <dgm:spPr/>
    </dgm:pt>
    <dgm:pt modelId="{EF7C19D2-16BD-C84C-80F3-862DC0D6B8D3}" type="pres">
      <dgm:prSet presAssocID="{7A35F6A1-67A8-41E1-A805-A66961C6BF99}" presName="parentText" presStyleLbl="node1" presStyleIdx="3" presStyleCnt="5">
        <dgm:presLayoutVars>
          <dgm:chMax val="0"/>
          <dgm:bulletEnabled val="1"/>
        </dgm:presLayoutVars>
      </dgm:prSet>
      <dgm:spPr/>
    </dgm:pt>
    <dgm:pt modelId="{9E0E73BB-8D6C-5249-B9E4-2AF0A25ABC37}" type="pres">
      <dgm:prSet presAssocID="{4EB4F0AA-665B-4ED0-A2BB-2471BE944901}" presName="spacer" presStyleCnt="0"/>
      <dgm:spPr/>
    </dgm:pt>
    <dgm:pt modelId="{00F005A3-A68D-AF45-B5D2-BA8929C316A5}" type="pres">
      <dgm:prSet presAssocID="{C09C07E0-1D31-4D60-BB46-3712197F2463}" presName="parentText" presStyleLbl="node1" presStyleIdx="4" presStyleCnt="5">
        <dgm:presLayoutVars>
          <dgm:chMax val="0"/>
          <dgm:bulletEnabled val="1"/>
        </dgm:presLayoutVars>
      </dgm:prSet>
      <dgm:spPr/>
    </dgm:pt>
  </dgm:ptLst>
  <dgm:cxnLst>
    <dgm:cxn modelId="{15E3BC0B-AEF7-A04E-B44C-C13295B7DA6F}" type="presOf" srcId="{BE10AB8E-737B-4C49-B18B-8B917A75BD02}" destId="{E9B2C07E-DD8E-D14D-8139-4C9BDA12A5F6}" srcOrd="0" destOrd="0" presId="urn:microsoft.com/office/officeart/2005/8/layout/vList2"/>
    <dgm:cxn modelId="{D0BE9A1F-3BE8-4455-9F81-5CA2A9F80514}" srcId="{B3DD543B-0077-4152-B410-65B233B58270}" destId="{B18638CA-94D5-46CE-9099-39158153F035}" srcOrd="2" destOrd="0" parTransId="{6D3C2680-4530-42D6-977D-7195B984876A}" sibTransId="{D1A3E322-1A1A-423B-B006-FB5FA4F8F66F}"/>
    <dgm:cxn modelId="{33E9DB35-E06E-6545-8617-3B50E8F8D2DA}" type="presOf" srcId="{771B9BE7-A02E-43A9-94EB-35597009B114}" destId="{C972F62E-640C-B145-BC04-B19B3400621F}" srcOrd="0" destOrd="0" presId="urn:microsoft.com/office/officeart/2005/8/layout/vList2"/>
    <dgm:cxn modelId="{46F66672-A645-224A-A927-FAF474F0F908}" type="presOf" srcId="{C09C07E0-1D31-4D60-BB46-3712197F2463}" destId="{00F005A3-A68D-AF45-B5D2-BA8929C316A5}" srcOrd="0" destOrd="0" presId="urn:microsoft.com/office/officeart/2005/8/layout/vList2"/>
    <dgm:cxn modelId="{E135E87B-0651-8A4E-824B-90DFBBB78F76}" type="presOf" srcId="{B3DD543B-0077-4152-B410-65B233B58270}" destId="{E817C96D-7C57-3149-9FDD-A8EB5A4BF276}" srcOrd="0" destOrd="0" presId="urn:microsoft.com/office/officeart/2005/8/layout/vList2"/>
    <dgm:cxn modelId="{8306F786-7C85-4765-A2E4-F7E2271A25CB}" srcId="{B3DD543B-0077-4152-B410-65B233B58270}" destId="{7A35F6A1-67A8-41E1-A805-A66961C6BF99}" srcOrd="3" destOrd="0" parTransId="{BFA53D9B-35B2-4D98-AF03-D92188FF4419}" sibTransId="{4EB4F0AA-665B-4ED0-A2BB-2471BE944901}"/>
    <dgm:cxn modelId="{51BB83B6-A6C1-3645-93E0-FEAA8806171F}" type="presOf" srcId="{B18638CA-94D5-46CE-9099-39158153F035}" destId="{0A06DF6C-597C-4642-8F71-388D32182962}" srcOrd="0" destOrd="0" presId="urn:microsoft.com/office/officeart/2005/8/layout/vList2"/>
    <dgm:cxn modelId="{41A237CE-CE58-4A28-86C4-169975312717}" srcId="{B3DD543B-0077-4152-B410-65B233B58270}" destId="{C09C07E0-1D31-4D60-BB46-3712197F2463}" srcOrd="4" destOrd="0" parTransId="{762E5BE4-1FE9-4912-864A-005A58AA6543}" sibTransId="{9CF66C26-287B-4612-87C1-B745E95D0CFD}"/>
    <dgm:cxn modelId="{F97583E2-1F89-4E24-9B08-343FE9EC0AFB}" srcId="{B3DD543B-0077-4152-B410-65B233B58270}" destId="{771B9BE7-A02E-43A9-94EB-35597009B114}" srcOrd="1" destOrd="0" parTransId="{D5B15AC1-78BE-4D74-B764-542A625E608C}" sibTransId="{F54AE366-90C7-44A2-81EC-D193C1C29029}"/>
    <dgm:cxn modelId="{C1117AF6-21A1-944B-896B-43A754A9C3B3}" type="presOf" srcId="{7A35F6A1-67A8-41E1-A805-A66961C6BF99}" destId="{EF7C19D2-16BD-C84C-80F3-862DC0D6B8D3}" srcOrd="0" destOrd="0" presId="urn:microsoft.com/office/officeart/2005/8/layout/vList2"/>
    <dgm:cxn modelId="{DC3C06FD-C66B-4142-AFB6-F6DA41065F4A}" srcId="{B3DD543B-0077-4152-B410-65B233B58270}" destId="{BE10AB8E-737B-4C49-B18B-8B917A75BD02}" srcOrd="0" destOrd="0" parTransId="{C1D294A4-061F-497E-BDB5-D10CA506F196}" sibTransId="{82B3A307-DE64-47AE-971C-3A3A27AE54AB}"/>
    <dgm:cxn modelId="{D569722E-0067-9E46-AD6C-DD0A197E669A}" type="presParOf" srcId="{E817C96D-7C57-3149-9FDD-A8EB5A4BF276}" destId="{E9B2C07E-DD8E-D14D-8139-4C9BDA12A5F6}" srcOrd="0" destOrd="0" presId="urn:microsoft.com/office/officeart/2005/8/layout/vList2"/>
    <dgm:cxn modelId="{93B3D84B-06C6-1F49-8EE2-4B0ABF261377}" type="presParOf" srcId="{E817C96D-7C57-3149-9FDD-A8EB5A4BF276}" destId="{F7731CD8-F166-2A42-A541-C4ECEDFEB998}" srcOrd="1" destOrd="0" presId="urn:microsoft.com/office/officeart/2005/8/layout/vList2"/>
    <dgm:cxn modelId="{2EC4D5E9-3E06-284D-81D0-F68BA665C65B}" type="presParOf" srcId="{E817C96D-7C57-3149-9FDD-A8EB5A4BF276}" destId="{C972F62E-640C-B145-BC04-B19B3400621F}" srcOrd="2" destOrd="0" presId="urn:microsoft.com/office/officeart/2005/8/layout/vList2"/>
    <dgm:cxn modelId="{80C62D5B-15B5-8548-9498-A033CB3074E1}" type="presParOf" srcId="{E817C96D-7C57-3149-9FDD-A8EB5A4BF276}" destId="{FB2FE311-3DED-8147-AF45-15F509DC2184}" srcOrd="3" destOrd="0" presId="urn:microsoft.com/office/officeart/2005/8/layout/vList2"/>
    <dgm:cxn modelId="{4763EEBE-9B42-CD43-95E9-58B76D7FB703}" type="presParOf" srcId="{E817C96D-7C57-3149-9FDD-A8EB5A4BF276}" destId="{0A06DF6C-597C-4642-8F71-388D32182962}" srcOrd="4" destOrd="0" presId="urn:microsoft.com/office/officeart/2005/8/layout/vList2"/>
    <dgm:cxn modelId="{87820C6F-2BCB-7A4D-8794-021E047D54AF}" type="presParOf" srcId="{E817C96D-7C57-3149-9FDD-A8EB5A4BF276}" destId="{B780CD77-77FD-4943-926E-F9738EE922F9}" srcOrd="5" destOrd="0" presId="urn:microsoft.com/office/officeart/2005/8/layout/vList2"/>
    <dgm:cxn modelId="{FF8B824D-88B0-994A-BF13-694131F81917}" type="presParOf" srcId="{E817C96D-7C57-3149-9FDD-A8EB5A4BF276}" destId="{EF7C19D2-16BD-C84C-80F3-862DC0D6B8D3}" srcOrd="6" destOrd="0" presId="urn:microsoft.com/office/officeart/2005/8/layout/vList2"/>
    <dgm:cxn modelId="{D5EA582D-3889-0A4C-9112-86530EC501FA}" type="presParOf" srcId="{E817C96D-7C57-3149-9FDD-A8EB5A4BF276}" destId="{9E0E73BB-8D6C-5249-B9E4-2AF0A25ABC37}" srcOrd="7" destOrd="0" presId="urn:microsoft.com/office/officeart/2005/8/layout/vList2"/>
    <dgm:cxn modelId="{81028DEE-47CD-E240-A795-4CD7F566BC1A}" type="presParOf" srcId="{E817C96D-7C57-3149-9FDD-A8EB5A4BF276}" destId="{00F005A3-A68D-AF45-B5D2-BA8929C316A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2C07E-DD8E-D14D-8139-4C9BDA12A5F6}">
      <dsp:nvSpPr>
        <dsp:cNvPr id="0" name=""/>
        <dsp:cNvSpPr/>
      </dsp:nvSpPr>
      <dsp:spPr>
        <a:xfrm>
          <a:off x="0" y="149992"/>
          <a:ext cx="11582400" cy="1011867"/>
        </a:xfrm>
        <a:prstGeom prst="round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S</a:t>
          </a:r>
          <a:r>
            <a:rPr lang="en-US" sz="1500" b="1" i="0" kern="1200" dirty="0">
              <a:solidFill>
                <a:schemeClr val="tx1"/>
              </a:solidFill>
            </a:rPr>
            <a:t>ocial media is being used as a platform to express discussions about mental health, with most comments being neutral. The data also shows an increase in the number of comments related to mental health on social media compared to previous years, with an increase of 9.47%</a:t>
          </a:r>
          <a:endParaRPr lang="en-US" sz="1500" b="1" kern="1200" dirty="0">
            <a:solidFill>
              <a:schemeClr val="tx1"/>
            </a:solidFill>
          </a:endParaRPr>
        </a:p>
      </dsp:txBody>
      <dsp:txXfrm>
        <a:off x="49395" y="199387"/>
        <a:ext cx="11483610" cy="913077"/>
      </dsp:txXfrm>
    </dsp:sp>
    <dsp:sp modelId="{C972F62E-640C-B145-BC04-B19B3400621F}">
      <dsp:nvSpPr>
        <dsp:cNvPr id="0" name=""/>
        <dsp:cNvSpPr/>
      </dsp:nvSpPr>
      <dsp:spPr>
        <a:xfrm>
          <a:off x="0" y="1205059"/>
          <a:ext cx="11582400" cy="1011867"/>
        </a:xfrm>
        <a:prstGeom prst="round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solidFill>
                <a:schemeClr val="tx1"/>
              </a:solidFill>
            </a:rPr>
            <a:t>Gender is an important factor to consider when addressing mental health. Mental illness rates are higher among females, younger adults, and individuals who identify as two or more races. Anxiety and depression are the most common types of mental illnesses, affecting approximately 1 in 5 U.S. adults. Young adults (ages 18-29) are more likely than older adults to report experiencing symptoms of anxiety or depression.</a:t>
          </a:r>
          <a:endParaRPr lang="en-US" sz="1500" kern="1200" dirty="0">
            <a:solidFill>
              <a:schemeClr val="tx1"/>
            </a:solidFill>
          </a:endParaRPr>
        </a:p>
      </dsp:txBody>
      <dsp:txXfrm>
        <a:off x="49395" y="1254454"/>
        <a:ext cx="11483610" cy="913077"/>
      </dsp:txXfrm>
    </dsp:sp>
    <dsp:sp modelId="{0A06DF6C-597C-4642-8F71-388D32182962}">
      <dsp:nvSpPr>
        <dsp:cNvPr id="0" name=""/>
        <dsp:cNvSpPr/>
      </dsp:nvSpPr>
      <dsp:spPr>
        <a:xfrm>
          <a:off x="0" y="2260126"/>
          <a:ext cx="11582400" cy="1011867"/>
        </a:xfrm>
        <a:prstGeom prst="round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solidFill>
                <a:schemeClr val="tx1"/>
              </a:solidFill>
            </a:rPr>
            <a:t>There is a high rate of comorbidity between mental health conditions and substance use disorders, with overlapping symptoms and shared risk factors contributing to the link.  The graph shows that nearly 1 in 3 individuals with a mental health condition also have a substance use disorder, indicating the high prevalence of comorbidity between the two. About 50% of individuals with severe mental illnesses are affected by substance abuse.</a:t>
          </a:r>
          <a:endParaRPr lang="en-US" sz="1500" kern="1200" dirty="0">
            <a:solidFill>
              <a:schemeClr val="tx1"/>
            </a:solidFill>
          </a:endParaRPr>
        </a:p>
      </dsp:txBody>
      <dsp:txXfrm>
        <a:off x="49395" y="2309521"/>
        <a:ext cx="11483610" cy="913077"/>
      </dsp:txXfrm>
    </dsp:sp>
    <dsp:sp modelId="{EF7C19D2-16BD-C84C-80F3-862DC0D6B8D3}">
      <dsp:nvSpPr>
        <dsp:cNvPr id="0" name=""/>
        <dsp:cNvSpPr/>
      </dsp:nvSpPr>
      <dsp:spPr>
        <a:xfrm>
          <a:off x="0" y="3315193"/>
          <a:ext cx="11582400" cy="1011867"/>
        </a:xfrm>
        <a:prstGeom prst="round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solidFill>
                <a:schemeClr val="tx1"/>
              </a:solidFill>
            </a:rPr>
            <a:t>Approximately 90% of people who die by suicide have a diagnosable mental health condition at the time of their death and suicide rates are highest among  American Indian/Alaska Native. 4.4% of adults in the U.S. reported having suicidal thoughts in the past year. </a:t>
          </a:r>
          <a:endParaRPr lang="en-US" sz="1500" kern="1200" dirty="0">
            <a:solidFill>
              <a:schemeClr val="tx1"/>
            </a:solidFill>
          </a:endParaRPr>
        </a:p>
      </dsp:txBody>
      <dsp:txXfrm>
        <a:off x="49395" y="3364588"/>
        <a:ext cx="11483610" cy="913077"/>
      </dsp:txXfrm>
    </dsp:sp>
    <dsp:sp modelId="{00F005A3-A68D-AF45-B5D2-BA8929C316A5}">
      <dsp:nvSpPr>
        <dsp:cNvPr id="0" name=""/>
        <dsp:cNvSpPr/>
      </dsp:nvSpPr>
      <dsp:spPr>
        <a:xfrm>
          <a:off x="0" y="4370260"/>
          <a:ext cx="11582400" cy="1011867"/>
        </a:xfrm>
        <a:prstGeom prst="round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solidFill>
                <a:schemeClr val="tx1"/>
              </a:solidFill>
            </a:rPr>
            <a:t>60% of individuals with a mental illness not receiving treatment. Many individuals do not seek treatment for their mental health conditions due to stigma. Over 56% of adults with a mental illness did not receive treatment in the past year, with the most common reasons being the cost of care and a lack of access to providers.</a:t>
          </a:r>
          <a:endParaRPr lang="en-US" sz="1500" kern="1200" dirty="0">
            <a:solidFill>
              <a:schemeClr val="tx1"/>
            </a:solidFill>
          </a:endParaRPr>
        </a:p>
      </dsp:txBody>
      <dsp:txXfrm>
        <a:off x="49395" y="4419655"/>
        <a:ext cx="11483610" cy="913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63E13-9496-1C45-87E4-F339231D7CF8}"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AC047-1A37-0049-85B2-BCB5CED86174}" type="slidenum">
              <a:rPr lang="en-US" smtClean="0"/>
              <a:t>‹#›</a:t>
            </a:fld>
            <a:endParaRPr lang="en-US"/>
          </a:p>
        </p:txBody>
      </p:sp>
    </p:spTree>
    <p:extLst>
      <p:ext uri="{BB962C8B-B14F-4D97-AF65-F5344CB8AC3E}">
        <p14:creationId xmlns:p14="http://schemas.microsoft.com/office/powerpoint/2010/main" val="359612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Meltwater - https://</a:t>
            </a:r>
            <a:r>
              <a:rPr lang="en-US" dirty="0" err="1"/>
              <a:t>app.meltwater.com</a:t>
            </a:r>
            <a:endParaRPr lang="en-US" dirty="0"/>
          </a:p>
        </p:txBody>
      </p:sp>
      <p:sp>
        <p:nvSpPr>
          <p:cNvPr id="4" name="Slide Number Placeholder 3"/>
          <p:cNvSpPr>
            <a:spLocks noGrp="1"/>
          </p:cNvSpPr>
          <p:nvPr>
            <p:ph type="sldNum" sz="quarter" idx="5"/>
          </p:nvPr>
        </p:nvSpPr>
        <p:spPr/>
        <p:txBody>
          <a:bodyPr/>
          <a:lstStyle/>
          <a:p>
            <a:fld id="{065AC047-1A37-0049-85B2-BCB5CED86174}" type="slidenum">
              <a:rPr lang="en-US" smtClean="0"/>
              <a:t>3</a:t>
            </a:fld>
            <a:endParaRPr lang="en-US"/>
          </a:p>
        </p:txBody>
      </p:sp>
    </p:spTree>
    <p:extLst>
      <p:ext uri="{BB962C8B-B14F-4D97-AF65-F5344CB8AC3E}">
        <p14:creationId xmlns:p14="http://schemas.microsoft.com/office/powerpoint/2010/main" val="362217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National Institute of Mental Health - https://</a:t>
            </a:r>
            <a:r>
              <a:rPr lang="en-US" dirty="0" err="1"/>
              <a:t>www.nimh.nih.gov</a:t>
            </a:r>
            <a:endParaRPr lang="en-US" dirty="0"/>
          </a:p>
        </p:txBody>
      </p:sp>
      <p:sp>
        <p:nvSpPr>
          <p:cNvPr id="4" name="Slide Number Placeholder 3"/>
          <p:cNvSpPr>
            <a:spLocks noGrp="1"/>
          </p:cNvSpPr>
          <p:nvPr>
            <p:ph type="sldNum" sz="quarter" idx="5"/>
          </p:nvPr>
        </p:nvSpPr>
        <p:spPr/>
        <p:txBody>
          <a:bodyPr/>
          <a:lstStyle/>
          <a:p>
            <a:fld id="{065AC047-1A37-0049-85B2-BCB5CED86174}" type="slidenum">
              <a:rPr lang="en-US" smtClean="0"/>
              <a:t>5</a:t>
            </a:fld>
            <a:endParaRPr lang="en-US"/>
          </a:p>
        </p:txBody>
      </p:sp>
    </p:spTree>
    <p:extLst>
      <p:ext uri="{BB962C8B-B14F-4D97-AF65-F5344CB8AC3E}">
        <p14:creationId xmlns:p14="http://schemas.microsoft.com/office/powerpoint/2010/main" val="31634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Substance Abuse and Mental Health Services Administration - https://</a:t>
            </a:r>
            <a:r>
              <a:rPr lang="en-US" dirty="0" err="1"/>
              <a:t>www.samhsa.gov</a:t>
            </a:r>
            <a:endParaRPr lang="en-US" dirty="0"/>
          </a:p>
        </p:txBody>
      </p:sp>
      <p:sp>
        <p:nvSpPr>
          <p:cNvPr id="4" name="Slide Number Placeholder 3"/>
          <p:cNvSpPr>
            <a:spLocks noGrp="1"/>
          </p:cNvSpPr>
          <p:nvPr>
            <p:ph type="sldNum" sz="quarter" idx="5"/>
          </p:nvPr>
        </p:nvSpPr>
        <p:spPr/>
        <p:txBody>
          <a:bodyPr/>
          <a:lstStyle/>
          <a:p>
            <a:fld id="{065AC047-1A37-0049-85B2-BCB5CED86174}" type="slidenum">
              <a:rPr lang="en-US" smtClean="0"/>
              <a:t>6</a:t>
            </a:fld>
            <a:endParaRPr lang="en-US"/>
          </a:p>
        </p:txBody>
      </p:sp>
    </p:spTree>
    <p:extLst>
      <p:ext uri="{BB962C8B-B14F-4D97-AF65-F5344CB8AC3E}">
        <p14:creationId xmlns:p14="http://schemas.microsoft.com/office/powerpoint/2010/main" val="321888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5AC047-1A37-0049-85B2-BCB5CED86174}" type="slidenum">
              <a:rPr lang="en-US" smtClean="0"/>
              <a:t>7</a:t>
            </a:fld>
            <a:endParaRPr lang="en-US"/>
          </a:p>
        </p:txBody>
      </p:sp>
    </p:spTree>
    <p:extLst>
      <p:ext uri="{BB962C8B-B14F-4D97-AF65-F5344CB8AC3E}">
        <p14:creationId xmlns:p14="http://schemas.microsoft.com/office/powerpoint/2010/main" val="134359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Mental Health America - https://</a:t>
            </a:r>
            <a:r>
              <a:rPr lang="en-US" dirty="0" err="1"/>
              <a:t>www.mhanational.org</a:t>
            </a:r>
            <a:r>
              <a:rPr lang="en-US" dirty="0"/>
              <a:t>/</a:t>
            </a:r>
          </a:p>
        </p:txBody>
      </p:sp>
      <p:sp>
        <p:nvSpPr>
          <p:cNvPr id="4" name="Slide Number Placeholder 3"/>
          <p:cNvSpPr>
            <a:spLocks noGrp="1"/>
          </p:cNvSpPr>
          <p:nvPr>
            <p:ph type="sldNum" sz="quarter" idx="5"/>
          </p:nvPr>
        </p:nvSpPr>
        <p:spPr/>
        <p:txBody>
          <a:bodyPr/>
          <a:lstStyle/>
          <a:p>
            <a:fld id="{065AC047-1A37-0049-85B2-BCB5CED86174}" type="slidenum">
              <a:rPr lang="en-US" smtClean="0"/>
              <a:t>8</a:t>
            </a:fld>
            <a:endParaRPr lang="en-US"/>
          </a:p>
        </p:txBody>
      </p:sp>
    </p:spTree>
    <p:extLst>
      <p:ext uri="{BB962C8B-B14F-4D97-AF65-F5344CB8AC3E}">
        <p14:creationId xmlns:p14="http://schemas.microsoft.com/office/powerpoint/2010/main" val="31661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Centre for Disease Control and Source and prevention</a:t>
            </a:r>
          </a:p>
        </p:txBody>
      </p:sp>
      <p:sp>
        <p:nvSpPr>
          <p:cNvPr id="4" name="Slide Number Placeholder 3"/>
          <p:cNvSpPr>
            <a:spLocks noGrp="1"/>
          </p:cNvSpPr>
          <p:nvPr>
            <p:ph type="sldNum" sz="quarter" idx="5"/>
          </p:nvPr>
        </p:nvSpPr>
        <p:spPr/>
        <p:txBody>
          <a:bodyPr/>
          <a:lstStyle/>
          <a:p>
            <a:fld id="{065AC047-1A37-0049-85B2-BCB5CED86174}" type="slidenum">
              <a:rPr lang="en-US" smtClean="0"/>
              <a:t>10</a:t>
            </a:fld>
            <a:endParaRPr lang="en-US"/>
          </a:p>
        </p:txBody>
      </p:sp>
    </p:spTree>
    <p:extLst>
      <p:ext uri="{BB962C8B-B14F-4D97-AF65-F5344CB8AC3E}">
        <p14:creationId xmlns:p14="http://schemas.microsoft.com/office/powerpoint/2010/main" val="340560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4451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39334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27828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8179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52275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69699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6252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93328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74752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81F4-EE7A-5BB7-EDB3-5F656020F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6570D-2663-1851-65E1-9C8D64BD2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357EF-3C09-684E-50C3-D2A02A6A83DC}"/>
              </a:ext>
            </a:extLst>
          </p:cNvPr>
          <p:cNvSpPr>
            <a:spLocks noGrp="1"/>
          </p:cNvSpPr>
          <p:nvPr>
            <p:ph type="dt" sz="half" idx="10"/>
          </p:nvPr>
        </p:nvSpPr>
        <p:spPr/>
        <p:txBody>
          <a:bodyPr/>
          <a:lstStyle/>
          <a:p>
            <a:fld id="{9D0D92BC-42A9-434B-8530-ADBF4485E407}" type="datetimeFigureOut">
              <a:rPr lang="en-US" smtClean="0"/>
              <a:t>4/20/23</a:t>
            </a:fld>
            <a:endParaRPr lang="en-US"/>
          </a:p>
        </p:txBody>
      </p:sp>
      <p:sp>
        <p:nvSpPr>
          <p:cNvPr id="5" name="Footer Placeholder 4">
            <a:extLst>
              <a:ext uri="{FF2B5EF4-FFF2-40B4-BE49-F238E27FC236}">
                <a16:creationId xmlns:a16="http://schemas.microsoft.com/office/drawing/2014/main" id="{42FDF5EF-C03B-9E1C-0F24-B37F1C4FA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82381-E83F-5073-12F3-83FD6DDBFEE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99066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930723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1704915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896634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D0D92BC-42A9-434B-8530-ADBF4485E407}" type="datetimeFigureOut">
              <a:rPr lang="en-US" smtClean="0"/>
              <a:t>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91810550"/>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74920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9833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0892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21758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85528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D0D92BC-42A9-434B-8530-ADBF4485E407}" type="datetimeFigureOut">
              <a:rPr lang="en-US" smtClean="0"/>
              <a:t>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61067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387662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2613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124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8793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08440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6066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0D92BC-42A9-434B-8530-ADBF4485E407}" type="datetimeFigureOut">
              <a:rPr lang="en-US" smtClean="0"/>
              <a:t>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0631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71205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192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0D92BC-42A9-434B-8530-ADBF4485E407}" type="datetimeFigureOut">
              <a:rPr lang="en-US" smtClean="0"/>
              <a:pPr/>
              <a:t>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84109512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D0D92BC-42A9-434B-8530-ADBF4485E407}" type="datetimeFigureOut">
              <a:rPr lang="en-US" smtClean="0"/>
              <a:pPr/>
              <a:t>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69461887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F1B185-96FD-585F-E78C-ACAB1DCD455D}"/>
              </a:ext>
            </a:extLst>
          </p:cNvPr>
          <p:cNvPicPr>
            <a:picLocks noChangeAspect="1"/>
          </p:cNvPicPr>
          <p:nvPr/>
        </p:nvPicPr>
        <p:blipFill rotWithShape="1">
          <a:blip r:embed="rId2">
            <a:alphaModFix/>
          </a:blip>
          <a:srcRect t="20231"/>
          <a:stretch/>
        </p:blipFill>
        <p:spPr>
          <a:xfrm>
            <a:off x="-1" y="0"/>
            <a:ext cx="12192001" cy="6857990"/>
          </a:xfrm>
          <a:prstGeom prst="rect">
            <a:avLst/>
          </a:prstGeom>
        </p:spPr>
      </p:pic>
      <p:sp>
        <p:nvSpPr>
          <p:cNvPr id="2" name="Title 1">
            <a:extLst>
              <a:ext uri="{FF2B5EF4-FFF2-40B4-BE49-F238E27FC236}">
                <a16:creationId xmlns:a16="http://schemas.microsoft.com/office/drawing/2014/main" id="{B8869580-A1CC-B456-4FD4-D725919C3694}"/>
              </a:ext>
            </a:extLst>
          </p:cNvPr>
          <p:cNvSpPr>
            <a:spLocks noGrp="1"/>
          </p:cNvSpPr>
          <p:nvPr>
            <p:ph type="ctrTitle"/>
          </p:nvPr>
        </p:nvSpPr>
        <p:spPr>
          <a:xfrm>
            <a:off x="1280159" y="2211977"/>
            <a:ext cx="4312921" cy="2032359"/>
          </a:xfrm>
        </p:spPr>
        <p:txBody>
          <a:bodyPr anchor="b">
            <a:normAutofit/>
          </a:bodyPr>
          <a:lstStyle/>
          <a:p>
            <a:pPr algn="ctr"/>
            <a:r>
              <a:rPr lang="en-US" dirty="0"/>
              <a:t>MENTAL HEALTH</a:t>
            </a:r>
          </a:p>
        </p:txBody>
      </p:sp>
      <p:sp>
        <p:nvSpPr>
          <p:cNvPr id="3" name="Subtitle 2">
            <a:extLst>
              <a:ext uri="{FF2B5EF4-FFF2-40B4-BE49-F238E27FC236}">
                <a16:creationId xmlns:a16="http://schemas.microsoft.com/office/drawing/2014/main" id="{EE6448FB-3C74-B79F-0819-30A5AAE5B09C}"/>
              </a:ext>
            </a:extLst>
          </p:cNvPr>
          <p:cNvSpPr>
            <a:spLocks noGrp="1"/>
          </p:cNvSpPr>
          <p:nvPr>
            <p:ph type="subTitle" idx="1"/>
          </p:nvPr>
        </p:nvSpPr>
        <p:spPr>
          <a:xfrm>
            <a:off x="1523998" y="4244336"/>
            <a:ext cx="3048000" cy="877585"/>
          </a:xfrm>
        </p:spPr>
        <p:txBody>
          <a:bodyPr>
            <a:normAutofit/>
          </a:bodyPr>
          <a:lstStyle/>
          <a:p>
            <a:pPr algn="ctr"/>
            <a:r>
              <a:rPr lang="en-US"/>
              <a:t>DASHBOARD</a:t>
            </a:r>
            <a:endParaRPr lang="en-US" dirty="0"/>
          </a:p>
        </p:txBody>
      </p:sp>
    </p:spTree>
    <p:extLst>
      <p:ext uri="{BB962C8B-B14F-4D97-AF65-F5344CB8AC3E}">
        <p14:creationId xmlns:p14="http://schemas.microsoft.com/office/powerpoint/2010/main" val="425005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62AEE060-6D4A-8944-ADC9-CB2216CD5E32}"/>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13" name="Rounded Rectangle 12">
            <a:extLst>
              <a:ext uri="{FF2B5EF4-FFF2-40B4-BE49-F238E27FC236}">
                <a16:creationId xmlns:a16="http://schemas.microsoft.com/office/drawing/2014/main" id="{17A2BFB0-A968-50DA-20B7-D1670FB87AEE}"/>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14" name="Rounded Rectangle 13">
            <a:extLst>
              <a:ext uri="{FF2B5EF4-FFF2-40B4-BE49-F238E27FC236}">
                <a16:creationId xmlns:a16="http://schemas.microsoft.com/office/drawing/2014/main" id="{31E4B676-1F3F-F1AA-BB50-5E903D3F9498}"/>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15" name="Rounded Rectangle 14">
            <a:extLst>
              <a:ext uri="{FF2B5EF4-FFF2-40B4-BE49-F238E27FC236}">
                <a16:creationId xmlns:a16="http://schemas.microsoft.com/office/drawing/2014/main" id="{B00A1225-78F0-804C-2F07-186CA985166A}"/>
              </a:ext>
            </a:extLst>
          </p:cNvPr>
          <p:cNvSpPr/>
          <p:nvPr/>
        </p:nvSpPr>
        <p:spPr>
          <a:xfrm>
            <a:off x="9814560" y="0"/>
            <a:ext cx="2377440" cy="633984"/>
          </a:xfrm>
          <a:prstGeom prst="roundRect">
            <a:avLst/>
          </a:prstGeom>
          <a:gradFill>
            <a:gsLst>
              <a:gs pos="79000">
                <a:schemeClr val="accent3">
                  <a:lumMod val="75000"/>
                </a:schemeClr>
              </a:gs>
              <a:gs pos="100000">
                <a:schemeClr val="accent3">
                  <a:lumMod val="5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16" name="Rounded Rectangle 15">
            <a:extLst>
              <a:ext uri="{FF2B5EF4-FFF2-40B4-BE49-F238E27FC236}">
                <a16:creationId xmlns:a16="http://schemas.microsoft.com/office/drawing/2014/main" id="{17CB39B2-2D27-E5ED-B27A-CA3A4BAA637C}"/>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pic>
        <p:nvPicPr>
          <p:cNvPr id="17" name="Picture 16">
            <a:extLst>
              <a:ext uri="{FF2B5EF4-FFF2-40B4-BE49-F238E27FC236}">
                <a16:creationId xmlns:a16="http://schemas.microsoft.com/office/drawing/2014/main" id="{6595B51D-8E8A-9BAF-2EA5-372F89907F7E}"/>
              </a:ext>
            </a:extLst>
          </p:cNvPr>
          <p:cNvPicPr>
            <a:picLocks noChangeAspect="1"/>
          </p:cNvPicPr>
          <p:nvPr/>
        </p:nvPicPr>
        <p:blipFill>
          <a:blip r:embed="rId3"/>
          <a:stretch>
            <a:fillRect/>
          </a:stretch>
        </p:blipFill>
        <p:spPr>
          <a:xfrm>
            <a:off x="4171950" y="1737360"/>
            <a:ext cx="4171950" cy="3062676"/>
          </a:xfrm>
          <a:prstGeom prst="rect">
            <a:avLst/>
          </a:prstGeom>
        </p:spPr>
      </p:pic>
      <p:pic>
        <p:nvPicPr>
          <p:cNvPr id="18" name="Picture 17">
            <a:extLst>
              <a:ext uri="{FF2B5EF4-FFF2-40B4-BE49-F238E27FC236}">
                <a16:creationId xmlns:a16="http://schemas.microsoft.com/office/drawing/2014/main" id="{89BCC515-3764-A4BB-DABD-CB1361BE897C}"/>
              </a:ext>
            </a:extLst>
          </p:cNvPr>
          <p:cNvPicPr>
            <a:picLocks noChangeAspect="1"/>
          </p:cNvPicPr>
          <p:nvPr/>
        </p:nvPicPr>
        <p:blipFill>
          <a:blip r:embed="rId4"/>
          <a:stretch>
            <a:fillRect/>
          </a:stretch>
        </p:blipFill>
        <p:spPr>
          <a:xfrm>
            <a:off x="0" y="1752602"/>
            <a:ext cx="4171950" cy="3047435"/>
          </a:xfrm>
          <a:prstGeom prst="rect">
            <a:avLst/>
          </a:prstGeom>
        </p:spPr>
      </p:pic>
      <p:pic>
        <p:nvPicPr>
          <p:cNvPr id="19" name="Picture 18">
            <a:extLst>
              <a:ext uri="{FF2B5EF4-FFF2-40B4-BE49-F238E27FC236}">
                <a16:creationId xmlns:a16="http://schemas.microsoft.com/office/drawing/2014/main" id="{41CE38B2-6A9C-6C33-CB94-A0AD920D1999}"/>
              </a:ext>
            </a:extLst>
          </p:cNvPr>
          <p:cNvPicPr>
            <a:picLocks noChangeAspect="1"/>
          </p:cNvPicPr>
          <p:nvPr/>
        </p:nvPicPr>
        <p:blipFill>
          <a:blip r:embed="rId5"/>
          <a:stretch>
            <a:fillRect/>
          </a:stretch>
        </p:blipFill>
        <p:spPr>
          <a:xfrm>
            <a:off x="8241792" y="1737359"/>
            <a:ext cx="3950208" cy="3062676"/>
          </a:xfrm>
          <a:prstGeom prst="rect">
            <a:avLst/>
          </a:prstGeom>
        </p:spPr>
      </p:pic>
      <p:sp>
        <p:nvSpPr>
          <p:cNvPr id="3" name="Rectangle 2">
            <a:extLst>
              <a:ext uri="{FF2B5EF4-FFF2-40B4-BE49-F238E27FC236}">
                <a16:creationId xmlns:a16="http://schemas.microsoft.com/office/drawing/2014/main" id="{FFDC0C28-9897-2D89-7ADD-4B37DD052BB6}"/>
              </a:ext>
            </a:extLst>
          </p:cNvPr>
          <p:cNvSpPr/>
          <p:nvPr/>
        </p:nvSpPr>
        <p:spPr>
          <a:xfrm>
            <a:off x="0" y="633984"/>
            <a:ext cx="12192000" cy="11033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latin typeface="Söhne"/>
              </a:rPr>
              <a:t>60% of individuals with a mental illness not receiving treatment. Many individuals do not seek treatment for their mental health conditions due to stigma. Over 56% of adults with a mental illness did not receive treatment in the past year, with the most common reasons being the cost of care and a lack of access to providers.</a:t>
            </a:r>
          </a:p>
        </p:txBody>
      </p:sp>
      <p:pic>
        <p:nvPicPr>
          <p:cNvPr id="4" name="Picture 3">
            <a:extLst>
              <a:ext uri="{FF2B5EF4-FFF2-40B4-BE49-F238E27FC236}">
                <a16:creationId xmlns:a16="http://schemas.microsoft.com/office/drawing/2014/main" id="{CB6ED365-6591-AFD2-E3B4-C0688C91AF28}"/>
              </a:ext>
            </a:extLst>
          </p:cNvPr>
          <p:cNvPicPr>
            <a:picLocks noChangeAspect="1"/>
          </p:cNvPicPr>
          <p:nvPr/>
        </p:nvPicPr>
        <p:blipFill>
          <a:blip r:embed="rId6"/>
          <a:stretch>
            <a:fillRect/>
          </a:stretch>
        </p:blipFill>
        <p:spPr>
          <a:xfrm>
            <a:off x="6720840" y="4044581"/>
            <a:ext cx="1856232" cy="740215"/>
          </a:xfrm>
          <a:prstGeom prst="rect">
            <a:avLst/>
          </a:prstGeom>
        </p:spPr>
      </p:pic>
      <p:sp>
        <p:nvSpPr>
          <p:cNvPr id="5" name="Rounded Rectangle 4">
            <a:extLst>
              <a:ext uri="{FF2B5EF4-FFF2-40B4-BE49-F238E27FC236}">
                <a16:creationId xmlns:a16="http://schemas.microsoft.com/office/drawing/2014/main" id="{32CDFE6B-E1F3-5A7E-8296-A15516C2964D}"/>
              </a:ext>
            </a:extLst>
          </p:cNvPr>
          <p:cNvSpPr/>
          <p:nvPr/>
        </p:nvSpPr>
        <p:spPr>
          <a:xfrm>
            <a:off x="4064000" y="5120640"/>
            <a:ext cx="3310382" cy="1295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One of the main reason for not getting a treatment is because of no insurance (11%)</a:t>
            </a:r>
          </a:p>
        </p:txBody>
      </p:sp>
      <p:pic>
        <p:nvPicPr>
          <p:cNvPr id="9" name="Picture 8">
            <a:extLst>
              <a:ext uri="{FF2B5EF4-FFF2-40B4-BE49-F238E27FC236}">
                <a16:creationId xmlns:a16="http://schemas.microsoft.com/office/drawing/2014/main" id="{7CEA25C8-9090-559D-ED52-BE52FEA7F24E}"/>
              </a:ext>
            </a:extLst>
          </p:cNvPr>
          <p:cNvPicPr>
            <a:picLocks noChangeAspect="1"/>
          </p:cNvPicPr>
          <p:nvPr/>
        </p:nvPicPr>
        <p:blipFill>
          <a:blip r:embed="rId7"/>
          <a:stretch>
            <a:fillRect/>
          </a:stretch>
        </p:blipFill>
        <p:spPr>
          <a:xfrm>
            <a:off x="6096" y="4800036"/>
            <a:ext cx="2235962" cy="969353"/>
          </a:xfrm>
          <a:prstGeom prst="rect">
            <a:avLst/>
          </a:prstGeom>
        </p:spPr>
      </p:pic>
      <p:pic>
        <p:nvPicPr>
          <p:cNvPr id="22" name="Picture 21">
            <a:extLst>
              <a:ext uri="{FF2B5EF4-FFF2-40B4-BE49-F238E27FC236}">
                <a16:creationId xmlns:a16="http://schemas.microsoft.com/office/drawing/2014/main" id="{32A0E42F-7AD0-58F2-A64B-3A03F94A78E4}"/>
              </a:ext>
            </a:extLst>
          </p:cNvPr>
          <p:cNvPicPr>
            <a:picLocks noChangeAspect="1"/>
          </p:cNvPicPr>
          <p:nvPr/>
        </p:nvPicPr>
        <p:blipFill>
          <a:blip r:embed="rId8"/>
          <a:stretch>
            <a:fillRect/>
          </a:stretch>
        </p:blipFill>
        <p:spPr>
          <a:xfrm>
            <a:off x="9616440" y="4784797"/>
            <a:ext cx="2575560" cy="1009994"/>
          </a:xfrm>
          <a:prstGeom prst="rect">
            <a:avLst/>
          </a:prstGeom>
        </p:spPr>
      </p:pic>
      <p:pic>
        <p:nvPicPr>
          <p:cNvPr id="23" name="Picture 22">
            <a:extLst>
              <a:ext uri="{FF2B5EF4-FFF2-40B4-BE49-F238E27FC236}">
                <a16:creationId xmlns:a16="http://schemas.microsoft.com/office/drawing/2014/main" id="{A39A6B81-90DB-64DB-02BF-C1AE057170A9}"/>
              </a:ext>
            </a:extLst>
          </p:cNvPr>
          <p:cNvPicPr>
            <a:picLocks noChangeAspect="1"/>
          </p:cNvPicPr>
          <p:nvPr/>
        </p:nvPicPr>
        <p:blipFill>
          <a:blip r:embed="rId9"/>
          <a:stretch>
            <a:fillRect/>
          </a:stretch>
        </p:blipFill>
        <p:spPr>
          <a:xfrm>
            <a:off x="9616440" y="5794791"/>
            <a:ext cx="2575560" cy="1063210"/>
          </a:xfrm>
          <a:prstGeom prst="rect">
            <a:avLst/>
          </a:prstGeom>
        </p:spPr>
      </p:pic>
      <p:pic>
        <p:nvPicPr>
          <p:cNvPr id="24" name="Picture 23">
            <a:extLst>
              <a:ext uri="{FF2B5EF4-FFF2-40B4-BE49-F238E27FC236}">
                <a16:creationId xmlns:a16="http://schemas.microsoft.com/office/drawing/2014/main" id="{5B16D3B9-67FF-E50F-931E-1C55AAC64F99}"/>
              </a:ext>
            </a:extLst>
          </p:cNvPr>
          <p:cNvPicPr>
            <a:picLocks noChangeAspect="1"/>
          </p:cNvPicPr>
          <p:nvPr/>
        </p:nvPicPr>
        <p:blipFill>
          <a:blip r:embed="rId10"/>
          <a:stretch>
            <a:fillRect/>
          </a:stretch>
        </p:blipFill>
        <p:spPr>
          <a:xfrm>
            <a:off x="0" y="5768340"/>
            <a:ext cx="2242058" cy="1089660"/>
          </a:xfrm>
          <a:prstGeom prst="rect">
            <a:avLst/>
          </a:prstGeom>
        </p:spPr>
      </p:pic>
      <p:sp>
        <p:nvSpPr>
          <p:cNvPr id="25" name="TextBox 24">
            <a:extLst>
              <a:ext uri="{FF2B5EF4-FFF2-40B4-BE49-F238E27FC236}">
                <a16:creationId xmlns:a16="http://schemas.microsoft.com/office/drawing/2014/main" id="{9F3F14DE-DD82-E70D-3147-EEC23CF61AB8}"/>
              </a:ext>
            </a:extLst>
          </p:cNvPr>
          <p:cNvSpPr txBox="1"/>
          <p:nvPr/>
        </p:nvSpPr>
        <p:spPr>
          <a:xfrm>
            <a:off x="941705" y="1799828"/>
            <a:ext cx="1479700" cy="369332"/>
          </a:xfrm>
          <a:prstGeom prst="rect">
            <a:avLst/>
          </a:prstGeom>
          <a:noFill/>
        </p:spPr>
        <p:txBody>
          <a:bodyPr wrap="none" rtlCol="0">
            <a:spAutoFit/>
          </a:bodyPr>
          <a:lstStyle/>
          <a:p>
            <a:r>
              <a:rPr lang="en-US" b="1" dirty="0">
                <a:solidFill>
                  <a:schemeClr val="bg1"/>
                </a:solidFill>
              </a:rPr>
              <a:t>No Treatment</a:t>
            </a:r>
          </a:p>
        </p:txBody>
      </p:sp>
      <p:sp>
        <p:nvSpPr>
          <p:cNvPr id="26" name="TextBox 25">
            <a:extLst>
              <a:ext uri="{FF2B5EF4-FFF2-40B4-BE49-F238E27FC236}">
                <a16:creationId xmlns:a16="http://schemas.microsoft.com/office/drawing/2014/main" id="{002FDB5F-5FC7-3912-AC44-51A5321CB81A}"/>
              </a:ext>
            </a:extLst>
          </p:cNvPr>
          <p:cNvSpPr txBox="1"/>
          <p:nvPr/>
        </p:nvSpPr>
        <p:spPr>
          <a:xfrm>
            <a:off x="9384348" y="1778001"/>
            <a:ext cx="2052485" cy="369332"/>
          </a:xfrm>
          <a:prstGeom prst="rect">
            <a:avLst/>
          </a:prstGeom>
          <a:noFill/>
        </p:spPr>
        <p:txBody>
          <a:bodyPr wrap="none" rtlCol="0">
            <a:spAutoFit/>
          </a:bodyPr>
          <a:lstStyle/>
          <a:p>
            <a:r>
              <a:rPr lang="en-US" b="1" dirty="0">
                <a:solidFill>
                  <a:schemeClr val="bg1"/>
                </a:solidFill>
              </a:rPr>
              <a:t>Received Treatment</a:t>
            </a:r>
          </a:p>
        </p:txBody>
      </p:sp>
    </p:spTree>
    <p:extLst>
      <p:ext uri="{BB962C8B-B14F-4D97-AF65-F5344CB8AC3E}">
        <p14:creationId xmlns:p14="http://schemas.microsoft.com/office/powerpoint/2010/main" val="360446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7000">
              <a:srgbClr val="FDE8C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6E43EF-6C3B-A1F0-FF92-11FE62ECFAAD}"/>
              </a:ext>
            </a:extLst>
          </p:cNvPr>
          <p:cNvPicPr>
            <a:picLocks noChangeAspect="1"/>
          </p:cNvPicPr>
          <p:nvPr/>
        </p:nvPicPr>
        <p:blipFill rotWithShape="1">
          <a:blip r:embed="rId2">
            <a:alphaModFix/>
          </a:blip>
          <a:srcRect t="20231"/>
          <a:stretch/>
        </p:blipFill>
        <p:spPr>
          <a:xfrm>
            <a:off x="0" y="10"/>
            <a:ext cx="12192001" cy="6857990"/>
          </a:xfrm>
          <a:prstGeom prst="rect">
            <a:avLst/>
          </a:prstGeom>
        </p:spPr>
      </p:pic>
      <p:sp>
        <p:nvSpPr>
          <p:cNvPr id="13" name="Title 12">
            <a:extLst>
              <a:ext uri="{FF2B5EF4-FFF2-40B4-BE49-F238E27FC236}">
                <a16:creationId xmlns:a16="http://schemas.microsoft.com/office/drawing/2014/main" id="{51E45973-073E-2542-22E8-B15F06BC5F87}"/>
              </a:ext>
            </a:extLst>
          </p:cNvPr>
          <p:cNvSpPr>
            <a:spLocks noGrp="1"/>
          </p:cNvSpPr>
          <p:nvPr>
            <p:ph type="title"/>
          </p:nvPr>
        </p:nvSpPr>
        <p:spPr>
          <a:xfrm>
            <a:off x="2513838" y="0"/>
            <a:ext cx="7164324" cy="944880"/>
          </a:xfrm>
        </p:spPr>
        <p:txBody>
          <a:bodyPr/>
          <a:lstStyle/>
          <a:p>
            <a:r>
              <a:rPr lang="en-US" dirty="0">
                <a:solidFill>
                  <a:schemeClr val="tx1"/>
                </a:solidFill>
              </a:rPr>
              <a:t>INSIGHTS</a:t>
            </a:r>
          </a:p>
        </p:txBody>
      </p:sp>
      <p:graphicFrame>
        <p:nvGraphicFramePr>
          <p:cNvPr id="20" name="Content Placeholder 15">
            <a:extLst>
              <a:ext uri="{FF2B5EF4-FFF2-40B4-BE49-F238E27FC236}">
                <a16:creationId xmlns:a16="http://schemas.microsoft.com/office/drawing/2014/main" id="{0828767F-0253-0857-352D-750440DEEE1F}"/>
              </a:ext>
            </a:extLst>
          </p:cNvPr>
          <p:cNvGraphicFramePr>
            <a:graphicFrameLocks noGrp="1"/>
          </p:cNvGraphicFramePr>
          <p:nvPr>
            <p:ph idx="1"/>
            <p:extLst>
              <p:ext uri="{D42A27DB-BD31-4B8C-83A1-F6EECF244321}">
                <p14:modId xmlns:p14="http://schemas.microsoft.com/office/powerpoint/2010/main" val="3022622037"/>
              </p:ext>
            </p:extLst>
          </p:nvPr>
        </p:nvGraphicFramePr>
        <p:xfrm>
          <a:off x="274320" y="1097280"/>
          <a:ext cx="11582400" cy="553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36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DA8939-B122-E9D5-1FDB-42CC38FC3DD5}"/>
              </a:ext>
            </a:extLst>
          </p:cNvPr>
          <p:cNvPicPr>
            <a:picLocks noGrp="1" noChangeAspect="1"/>
          </p:cNvPicPr>
          <p:nvPr>
            <p:ph idx="1"/>
          </p:nvPr>
        </p:nvPicPr>
        <p:blipFill>
          <a:blip r:embed="rId3"/>
          <a:stretch>
            <a:fillRect/>
          </a:stretch>
        </p:blipFill>
        <p:spPr>
          <a:xfrm>
            <a:off x="0" y="4057518"/>
            <a:ext cx="4313401" cy="2823721"/>
          </a:xfrm>
          <a:prstGeom prst="rect">
            <a:avLst/>
          </a:prstGeom>
        </p:spPr>
      </p:pic>
      <p:sp>
        <p:nvSpPr>
          <p:cNvPr id="20" name="Rounded Rectangle 19">
            <a:extLst>
              <a:ext uri="{FF2B5EF4-FFF2-40B4-BE49-F238E27FC236}">
                <a16:creationId xmlns:a16="http://schemas.microsoft.com/office/drawing/2014/main" id="{0AE565E8-DFE7-F258-1FA9-63F9C4EE91AF}"/>
              </a:ext>
            </a:extLst>
          </p:cNvPr>
          <p:cNvSpPr/>
          <p:nvPr/>
        </p:nvSpPr>
        <p:spPr>
          <a:xfrm>
            <a:off x="0" y="0"/>
            <a:ext cx="2389632" cy="633984"/>
          </a:xfrm>
          <a:prstGeom prst="roundRect">
            <a:avLst/>
          </a:prstGeom>
          <a:gradFill>
            <a:gsLst>
              <a:gs pos="86000">
                <a:schemeClr val="accent1">
                  <a:lumMod val="75000"/>
                </a:schemeClr>
              </a:gs>
              <a:gs pos="100000">
                <a:schemeClr val="accent1">
                  <a:lumMod val="50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sp>
        <p:nvSpPr>
          <p:cNvPr id="21" name="Rounded Rectangle 20">
            <a:extLst>
              <a:ext uri="{FF2B5EF4-FFF2-40B4-BE49-F238E27FC236}">
                <a16:creationId xmlns:a16="http://schemas.microsoft.com/office/drawing/2014/main" id="{EA8DAB5B-2F74-3E71-A228-C8CAE9266300}"/>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22" name="Rounded Rectangle 21">
            <a:extLst>
              <a:ext uri="{FF2B5EF4-FFF2-40B4-BE49-F238E27FC236}">
                <a16:creationId xmlns:a16="http://schemas.microsoft.com/office/drawing/2014/main" id="{E9DD87C9-9C99-480B-DAD8-AAE91BEA00F3}"/>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23" name="Rounded Rectangle 22">
            <a:extLst>
              <a:ext uri="{FF2B5EF4-FFF2-40B4-BE49-F238E27FC236}">
                <a16:creationId xmlns:a16="http://schemas.microsoft.com/office/drawing/2014/main" id="{40C4A55C-648C-D061-1A09-575670F9254C}"/>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24" name="Rounded Rectangle 23">
            <a:extLst>
              <a:ext uri="{FF2B5EF4-FFF2-40B4-BE49-F238E27FC236}">
                <a16:creationId xmlns:a16="http://schemas.microsoft.com/office/drawing/2014/main" id="{16D667B5-049D-29CF-5AB7-80EF94FF679C}"/>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27" name="TextBox 26">
            <a:extLst>
              <a:ext uri="{FF2B5EF4-FFF2-40B4-BE49-F238E27FC236}">
                <a16:creationId xmlns:a16="http://schemas.microsoft.com/office/drawing/2014/main" id="{1942CDA0-7F8B-7843-32EC-F3C2C3E0AA97}"/>
              </a:ext>
            </a:extLst>
          </p:cNvPr>
          <p:cNvSpPr txBox="1"/>
          <p:nvPr/>
        </p:nvSpPr>
        <p:spPr>
          <a:xfrm>
            <a:off x="0" y="3688186"/>
            <a:ext cx="4307583" cy="369332"/>
          </a:xfrm>
          <a:prstGeom prst="rect">
            <a:avLst/>
          </a:prstGeom>
          <a:noFill/>
        </p:spPr>
        <p:txBody>
          <a:bodyPr wrap="square" rtlCol="0">
            <a:spAutoFit/>
          </a:bodyPr>
          <a:lstStyle/>
          <a:p>
            <a:r>
              <a:rPr lang="en-US" dirty="0"/>
              <a:t>Sensitivity Of Comments on Social Media</a:t>
            </a:r>
          </a:p>
        </p:txBody>
      </p:sp>
      <p:sp>
        <p:nvSpPr>
          <p:cNvPr id="33" name="TextBox 32">
            <a:extLst>
              <a:ext uri="{FF2B5EF4-FFF2-40B4-BE49-F238E27FC236}">
                <a16:creationId xmlns:a16="http://schemas.microsoft.com/office/drawing/2014/main" id="{00BF962F-24A0-6BEF-E886-BA927DAE8856}"/>
              </a:ext>
            </a:extLst>
          </p:cNvPr>
          <p:cNvSpPr txBox="1"/>
          <p:nvPr/>
        </p:nvSpPr>
        <p:spPr>
          <a:xfrm>
            <a:off x="7339584" y="1729644"/>
            <a:ext cx="4628767" cy="646331"/>
          </a:xfrm>
          <a:prstGeom prst="rect">
            <a:avLst/>
          </a:prstGeom>
          <a:noFill/>
        </p:spPr>
        <p:txBody>
          <a:bodyPr wrap="square" rtlCol="0">
            <a:spAutoFit/>
          </a:bodyPr>
          <a:lstStyle/>
          <a:p>
            <a:pPr algn="ctr"/>
            <a:r>
              <a:rPr lang="en-US" dirty="0"/>
              <a:t>Top States with highest social media presence on Mental Health</a:t>
            </a:r>
          </a:p>
        </p:txBody>
      </p:sp>
      <p:pic>
        <p:nvPicPr>
          <p:cNvPr id="38" name="Picture 37">
            <a:extLst>
              <a:ext uri="{FF2B5EF4-FFF2-40B4-BE49-F238E27FC236}">
                <a16:creationId xmlns:a16="http://schemas.microsoft.com/office/drawing/2014/main" id="{D56EE62F-8584-6845-22F2-AB67E8B254F8}"/>
              </a:ext>
            </a:extLst>
          </p:cNvPr>
          <p:cNvPicPr>
            <a:picLocks noChangeAspect="1"/>
          </p:cNvPicPr>
          <p:nvPr/>
        </p:nvPicPr>
        <p:blipFill>
          <a:blip r:embed="rId4"/>
          <a:stretch>
            <a:fillRect/>
          </a:stretch>
        </p:blipFill>
        <p:spPr>
          <a:xfrm>
            <a:off x="7236864" y="2324983"/>
            <a:ext cx="4955136" cy="4533017"/>
          </a:xfrm>
          <a:prstGeom prst="rect">
            <a:avLst/>
          </a:prstGeom>
        </p:spPr>
      </p:pic>
      <p:pic>
        <p:nvPicPr>
          <p:cNvPr id="41" name="Picture 40">
            <a:extLst>
              <a:ext uri="{FF2B5EF4-FFF2-40B4-BE49-F238E27FC236}">
                <a16:creationId xmlns:a16="http://schemas.microsoft.com/office/drawing/2014/main" id="{B2C4901D-8646-E234-593A-B81F3D7AFDF4}"/>
              </a:ext>
            </a:extLst>
          </p:cNvPr>
          <p:cNvPicPr>
            <a:picLocks noChangeAspect="1"/>
          </p:cNvPicPr>
          <p:nvPr/>
        </p:nvPicPr>
        <p:blipFill>
          <a:blip r:embed="rId5"/>
          <a:stretch>
            <a:fillRect/>
          </a:stretch>
        </p:blipFill>
        <p:spPr>
          <a:xfrm>
            <a:off x="1" y="1733860"/>
            <a:ext cx="4307582" cy="1820581"/>
          </a:xfrm>
          <a:prstGeom prst="rect">
            <a:avLst/>
          </a:prstGeom>
        </p:spPr>
      </p:pic>
      <p:sp>
        <p:nvSpPr>
          <p:cNvPr id="3" name="TextBox 2">
            <a:extLst>
              <a:ext uri="{FF2B5EF4-FFF2-40B4-BE49-F238E27FC236}">
                <a16:creationId xmlns:a16="http://schemas.microsoft.com/office/drawing/2014/main" id="{5EA15E6A-3DB1-7FA6-EC9C-E369DBAC2B67}"/>
              </a:ext>
            </a:extLst>
          </p:cNvPr>
          <p:cNvSpPr txBox="1"/>
          <p:nvPr/>
        </p:nvSpPr>
        <p:spPr>
          <a:xfrm>
            <a:off x="0" y="660849"/>
            <a:ext cx="1219200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latin typeface="Söhne"/>
              </a:rPr>
              <a:t>Social media is being used as a platform to express discussions about mental health, with most comments being neutral. The data also shows an increase in the number of comments related to mental health on social media compared to previous years, with an increase of 9.47% in 2021 compared to 2020.</a:t>
            </a:r>
          </a:p>
        </p:txBody>
      </p:sp>
      <p:sp>
        <p:nvSpPr>
          <p:cNvPr id="8" name="Rounded Rectangle 7">
            <a:extLst>
              <a:ext uri="{FF2B5EF4-FFF2-40B4-BE49-F238E27FC236}">
                <a16:creationId xmlns:a16="http://schemas.microsoft.com/office/drawing/2014/main" id="{77CB911C-A4B7-E641-CF36-15204FCC7018}"/>
              </a:ext>
            </a:extLst>
          </p:cNvPr>
          <p:cNvSpPr/>
          <p:nvPr/>
        </p:nvSpPr>
        <p:spPr>
          <a:xfrm>
            <a:off x="4433370" y="4603069"/>
            <a:ext cx="2683524" cy="223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latin typeface="Söhne"/>
              </a:rPr>
              <a:t>This negative sentiment can sometimes potentially contribute to the stigmatization of mental health issues and discourage individuals from seeking help.</a:t>
            </a:r>
            <a:endParaRPr lang="en-US" dirty="0">
              <a:ln w="0"/>
              <a:solidFill>
                <a:schemeClr val="tx1"/>
              </a:solidFill>
              <a:effectLst>
                <a:outerShdw blurRad="38100" dist="19050" dir="2700000" algn="tl" rotWithShape="0">
                  <a:schemeClr val="dk1">
                    <a:alpha val="40000"/>
                  </a:schemeClr>
                </a:outerShdw>
              </a:effectLst>
            </a:endParaRPr>
          </a:p>
        </p:txBody>
      </p:sp>
      <p:sp>
        <p:nvSpPr>
          <p:cNvPr id="9" name="Alternate Process 8">
            <a:extLst>
              <a:ext uri="{FF2B5EF4-FFF2-40B4-BE49-F238E27FC236}">
                <a16:creationId xmlns:a16="http://schemas.microsoft.com/office/drawing/2014/main" id="{CBD9CAAC-7E8A-3379-9B8F-C33FE56824DD}"/>
              </a:ext>
            </a:extLst>
          </p:cNvPr>
          <p:cNvSpPr/>
          <p:nvPr/>
        </p:nvSpPr>
        <p:spPr>
          <a:xfrm>
            <a:off x="4433370" y="1729644"/>
            <a:ext cx="2683524" cy="27279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Söhne"/>
              </a:rPr>
              <a:t>T</a:t>
            </a:r>
            <a:r>
              <a:rPr lang="en-US" i="0" dirty="0">
                <a:ln w="0"/>
                <a:solidFill>
                  <a:schemeClr val="tx1"/>
                </a:solidFill>
                <a:effectLst>
                  <a:outerShdw blurRad="38100" dist="19050" dir="2700000" algn="tl" rotWithShape="0">
                    <a:schemeClr val="dk1">
                      <a:alpha val="40000"/>
                    </a:schemeClr>
                  </a:outerShdw>
                </a:effectLst>
                <a:latin typeface="Söhne"/>
              </a:rPr>
              <a:t>he sentiment towards mental health on social media is negative, with </a:t>
            </a:r>
            <a:r>
              <a:rPr lang="en-US" dirty="0">
                <a:ln w="0"/>
                <a:solidFill>
                  <a:schemeClr val="tx1"/>
                </a:solidFill>
                <a:effectLst>
                  <a:outerShdw blurRad="38100" dist="19050" dir="2700000" algn="tl" rotWithShape="0">
                    <a:schemeClr val="dk1">
                      <a:alpha val="40000"/>
                    </a:schemeClr>
                  </a:outerShdw>
                </a:effectLst>
                <a:latin typeface="Söhne"/>
              </a:rPr>
              <a:t>38.7</a:t>
            </a:r>
            <a:r>
              <a:rPr lang="en-US" i="0" dirty="0">
                <a:ln w="0"/>
                <a:solidFill>
                  <a:schemeClr val="tx1"/>
                </a:solidFill>
                <a:effectLst>
                  <a:outerShdw blurRad="38100" dist="19050" dir="2700000" algn="tl" rotWithShape="0">
                    <a:schemeClr val="dk1">
                      <a:alpha val="40000"/>
                    </a:schemeClr>
                  </a:outerShdw>
                </a:effectLst>
                <a:latin typeface="Söhne"/>
              </a:rPr>
              <a:t>% of social media conversations having a negative sentiment. </a:t>
            </a:r>
          </a:p>
        </p:txBody>
      </p:sp>
    </p:spTree>
    <p:extLst>
      <p:ext uri="{BB962C8B-B14F-4D97-AF65-F5344CB8AC3E}">
        <p14:creationId xmlns:p14="http://schemas.microsoft.com/office/powerpoint/2010/main" val="83737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E06219-8A7A-FC6D-2D5E-B2218A19137B}"/>
              </a:ext>
            </a:extLst>
          </p:cNvPr>
          <p:cNvPicPr>
            <a:picLocks noChangeAspect="1"/>
          </p:cNvPicPr>
          <p:nvPr/>
        </p:nvPicPr>
        <p:blipFill>
          <a:blip r:embed="rId2"/>
          <a:stretch>
            <a:fillRect/>
          </a:stretch>
        </p:blipFill>
        <p:spPr>
          <a:xfrm>
            <a:off x="5657850" y="737265"/>
            <a:ext cx="6534149" cy="4406234"/>
          </a:xfrm>
          <a:prstGeom prst="rect">
            <a:avLst/>
          </a:prstGeom>
        </p:spPr>
      </p:pic>
      <p:sp>
        <p:nvSpPr>
          <p:cNvPr id="12" name="Rounded Rectangle 11">
            <a:extLst>
              <a:ext uri="{FF2B5EF4-FFF2-40B4-BE49-F238E27FC236}">
                <a16:creationId xmlns:a16="http://schemas.microsoft.com/office/drawing/2014/main" id="{15DF61E6-BB1E-58CD-976B-1BDF7A8A5982}"/>
              </a:ext>
            </a:extLst>
          </p:cNvPr>
          <p:cNvSpPr/>
          <p:nvPr/>
        </p:nvSpPr>
        <p:spPr>
          <a:xfrm>
            <a:off x="0" y="0"/>
            <a:ext cx="2389632" cy="633984"/>
          </a:xfrm>
          <a:prstGeom prst="roundRect">
            <a:avLst/>
          </a:prstGeom>
          <a:gradFill>
            <a:gsLst>
              <a:gs pos="86000">
                <a:schemeClr val="accent1">
                  <a:lumMod val="75000"/>
                </a:schemeClr>
              </a:gs>
              <a:gs pos="100000">
                <a:schemeClr val="accent1">
                  <a:lumMod val="50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sp>
        <p:nvSpPr>
          <p:cNvPr id="13" name="Rounded Rectangle 12">
            <a:extLst>
              <a:ext uri="{FF2B5EF4-FFF2-40B4-BE49-F238E27FC236}">
                <a16:creationId xmlns:a16="http://schemas.microsoft.com/office/drawing/2014/main" id="{3DE5846C-979B-ACA9-3AFB-EFBC688B0B9F}"/>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14" name="Rounded Rectangle 13">
            <a:extLst>
              <a:ext uri="{FF2B5EF4-FFF2-40B4-BE49-F238E27FC236}">
                <a16:creationId xmlns:a16="http://schemas.microsoft.com/office/drawing/2014/main" id="{8A2CD4E6-F630-2804-3C36-6291109F4A52}"/>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15" name="Rounded Rectangle 14">
            <a:extLst>
              <a:ext uri="{FF2B5EF4-FFF2-40B4-BE49-F238E27FC236}">
                <a16:creationId xmlns:a16="http://schemas.microsoft.com/office/drawing/2014/main" id="{E3715058-B6A0-3B54-03DF-3D487E609597}"/>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16" name="Rounded Rectangle 15">
            <a:extLst>
              <a:ext uri="{FF2B5EF4-FFF2-40B4-BE49-F238E27FC236}">
                <a16:creationId xmlns:a16="http://schemas.microsoft.com/office/drawing/2014/main" id="{A6BC6725-1E01-F83A-D309-841B318EB152}"/>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pic>
        <p:nvPicPr>
          <p:cNvPr id="17" name="Picture 16">
            <a:extLst>
              <a:ext uri="{FF2B5EF4-FFF2-40B4-BE49-F238E27FC236}">
                <a16:creationId xmlns:a16="http://schemas.microsoft.com/office/drawing/2014/main" id="{802748E8-E963-EB9F-EF6A-C6C7E0809DFC}"/>
              </a:ext>
            </a:extLst>
          </p:cNvPr>
          <p:cNvPicPr>
            <a:picLocks noChangeAspect="1"/>
          </p:cNvPicPr>
          <p:nvPr/>
        </p:nvPicPr>
        <p:blipFill>
          <a:blip r:embed="rId3"/>
          <a:stretch>
            <a:fillRect/>
          </a:stretch>
        </p:blipFill>
        <p:spPr>
          <a:xfrm>
            <a:off x="0" y="3306940"/>
            <a:ext cx="5657850" cy="3551060"/>
          </a:xfrm>
          <a:prstGeom prst="rect">
            <a:avLst/>
          </a:prstGeom>
        </p:spPr>
      </p:pic>
      <p:sp>
        <p:nvSpPr>
          <p:cNvPr id="2" name="Pentagon 1">
            <a:extLst>
              <a:ext uri="{FF2B5EF4-FFF2-40B4-BE49-F238E27FC236}">
                <a16:creationId xmlns:a16="http://schemas.microsoft.com/office/drawing/2014/main" id="{7EB7FB9C-86A2-28CB-7F0E-E023704831B6}"/>
              </a:ext>
            </a:extLst>
          </p:cNvPr>
          <p:cNvSpPr/>
          <p:nvPr/>
        </p:nvSpPr>
        <p:spPr>
          <a:xfrm>
            <a:off x="0" y="891070"/>
            <a:ext cx="5440680" cy="89201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On Twitter, the hashtag #</a:t>
            </a:r>
            <a:r>
              <a:rPr lang="en-US" b="0" i="0" dirty="0" err="1">
                <a:solidFill>
                  <a:srgbClr val="374151"/>
                </a:solidFill>
                <a:effectLst/>
                <a:latin typeface="Söhne"/>
              </a:rPr>
              <a:t>mentalhealth</a:t>
            </a:r>
            <a:r>
              <a:rPr lang="en-US" b="0" i="0" dirty="0">
                <a:solidFill>
                  <a:srgbClr val="374151"/>
                </a:solidFill>
                <a:effectLst/>
                <a:latin typeface="Söhne"/>
              </a:rPr>
              <a:t> has been used over 25 million times, with a peak in usage during Mental Health Awareness Week (May).</a:t>
            </a:r>
            <a:endParaRPr lang="en-US" dirty="0"/>
          </a:p>
        </p:txBody>
      </p:sp>
      <p:sp>
        <p:nvSpPr>
          <p:cNvPr id="3" name="Pentagon 2">
            <a:extLst>
              <a:ext uri="{FF2B5EF4-FFF2-40B4-BE49-F238E27FC236}">
                <a16:creationId xmlns:a16="http://schemas.microsoft.com/office/drawing/2014/main" id="{DE831342-FE46-CF36-6920-29C09BF7BE5B}"/>
              </a:ext>
            </a:extLst>
          </p:cNvPr>
          <p:cNvSpPr/>
          <p:nvPr/>
        </p:nvSpPr>
        <p:spPr>
          <a:xfrm>
            <a:off x="0" y="2157844"/>
            <a:ext cx="5440680" cy="11490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According to a study by the National Institute of Mental Health, social media users who frequently engage in mental health discussions are more likely to seek out and receive mental health services.</a:t>
            </a:r>
            <a:endParaRPr lang="en-US" dirty="0"/>
          </a:p>
        </p:txBody>
      </p:sp>
      <p:sp>
        <p:nvSpPr>
          <p:cNvPr id="4" name="Alternate Process 3">
            <a:extLst>
              <a:ext uri="{FF2B5EF4-FFF2-40B4-BE49-F238E27FC236}">
                <a16:creationId xmlns:a16="http://schemas.microsoft.com/office/drawing/2014/main" id="{92BF2D22-2FA8-4DE6-097C-BB3C1129979E}"/>
              </a:ext>
            </a:extLst>
          </p:cNvPr>
          <p:cNvSpPr/>
          <p:nvPr/>
        </p:nvSpPr>
        <p:spPr>
          <a:xfrm>
            <a:off x="5974080" y="5379720"/>
            <a:ext cx="5897880" cy="12344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From 2018 to 2021, there was a 200% increase in the volume of social media conversations related to mental health. </a:t>
            </a:r>
            <a:endParaRPr lang="en-US" dirty="0"/>
          </a:p>
          <a:p>
            <a:pPr algn="ctr"/>
            <a:endParaRPr lang="en-US" dirty="0"/>
          </a:p>
        </p:txBody>
      </p:sp>
    </p:spTree>
    <p:extLst>
      <p:ext uri="{BB962C8B-B14F-4D97-AF65-F5344CB8AC3E}">
        <p14:creationId xmlns:p14="http://schemas.microsoft.com/office/powerpoint/2010/main" val="220302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F41848E6-9B0C-B2CB-5280-5F20F2D830A9}"/>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sp>
        <p:nvSpPr>
          <p:cNvPr id="13" name="Rounded Rectangle 12">
            <a:extLst>
              <a:ext uri="{FF2B5EF4-FFF2-40B4-BE49-F238E27FC236}">
                <a16:creationId xmlns:a16="http://schemas.microsoft.com/office/drawing/2014/main" id="{E7491620-D8FB-309B-8E5D-15594B03F4FC}"/>
              </a:ext>
            </a:extLst>
          </p:cNvPr>
          <p:cNvSpPr/>
          <p:nvPr/>
        </p:nvSpPr>
        <p:spPr>
          <a:xfrm>
            <a:off x="2389632" y="0"/>
            <a:ext cx="2474976" cy="633984"/>
          </a:xfrm>
          <a:prstGeom prst="roundRect">
            <a:avLst/>
          </a:prstGeom>
          <a:gradFill>
            <a:gsLst>
              <a:gs pos="75000">
                <a:schemeClr val="accent6">
                  <a:lumMod val="75000"/>
                </a:schemeClr>
              </a:gs>
              <a:gs pos="100000">
                <a:schemeClr val="accent6">
                  <a:lumMod val="50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14" name="Rounded Rectangle 13">
            <a:extLst>
              <a:ext uri="{FF2B5EF4-FFF2-40B4-BE49-F238E27FC236}">
                <a16:creationId xmlns:a16="http://schemas.microsoft.com/office/drawing/2014/main" id="{AFCD226A-21DF-0B80-4650-A786FF992442}"/>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15" name="Rounded Rectangle 14">
            <a:extLst>
              <a:ext uri="{FF2B5EF4-FFF2-40B4-BE49-F238E27FC236}">
                <a16:creationId xmlns:a16="http://schemas.microsoft.com/office/drawing/2014/main" id="{31AD8E08-7D3D-80E0-F10C-7D4BA76750B7}"/>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16" name="Rounded Rectangle 15">
            <a:extLst>
              <a:ext uri="{FF2B5EF4-FFF2-40B4-BE49-F238E27FC236}">
                <a16:creationId xmlns:a16="http://schemas.microsoft.com/office/drawing/2014/main" id="{0128A533-900F-C7B3-7706-47295A40151A}"/>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pic>
        <p:nvPicPr>
          <p:cNvPr id="19" name="Picture 18">
            <a:extLst>
              <a:ext uri="{FF2B5EF4-FFF2-40B4-BE49-F238E27FC236}">
                <a16:creationId xmlns:a16="http://schemas.microsoft.com/office/drawing/2014/main" id="{122DC3EB-CC9A-3FE6-08F2-1FD5EB2BB4D5}"/>
              </a:ext>
            </a:extLst>
          </p:cNvPr>
          <p:cNvPicPr>
            <a:picLocks noChangeAspect="1"/>
          </p:cNvPicPr>
          <p:nvPr/>
        </p:nvPicPr>
        <p:blipFill>
          <a:blip r:embed="rId3"/>
          <a:stretch>
            <a:fillRect/>
          </a:stretch>
        </p:blipFill>
        <p:spPr>
          <a:xfrm>
            <a:off x="0" y="2442547"/>
            <a:ext cx="5986463" cy="3064491"/>
          </a:xfrm>
          <a:prstGeom prst="rect">
            <a:avLst/>
          </a:prstGeom>
        </p:spPr>
      </p:pic>
      <p:pic>
        <p:nvPicPr>
          <p:cNvPr id="28" name="Picture 27">
            <a:extLst>
              <a:ext uri="{FF2B5EF4-FFF2-40B4-BE49-F238E27FC236}">
                <a16:creationId xmlns:a16="http://schemas.microsoft.com/office/drawing/2014/main" id="{1D46B5E4-7DDD-A449-EDB6-E3232F05BA33}"/>
              </a:ext>
            </a:extLst>
          </p:cNvPr>
          <p:cNvPicPr>
            <a:picLocks noChangeAspect="1"/>
          </p:cNvPicPr>
          <p:nvPr/>
        </p:nvPicPr>
        <p:blipFill>
          <a:blip r:embed="rId4"/>
          <a:stretch>
            <a:fillRect/>
          </a:stretch>
        </p:blipFill>
        <p:spPr>
          <a:xfrm>
            <a:off x="5986463" y="2704307"/>
            <a:ext cx="3657600" cy="2806700"/>
          </a:xfrm>
          <a:prstGeom prst="rect">
            <a:avLst/>
          </a:prstGeom>
        </p:spPr>
      </p:pic>
      <p:pic>
        <p:nvPicPr>
          <p:cNvPr id="29" name="Picture 28">
            <a:extLst>
              <a:ext uri="{FF2B5EF4-FFF2-40B4-BE49-F238E27FC236}">
                <a16:creationId xmlns:a16="http://schemas.microsoft.com/office/drawing/2014/main" id="{062B80BD-DCC4-6B7A-43A7-87A26AF6445C}"/>
              </a:ext>
            </a:extLst>
          </p:cNvPr>
          <p:cNvPicPr>
            <a:picLocks noChangeAspect="1"/>
          </p:cNvPicPr>
          <p:nvPr/>
        </p:nvPicPr>
        <p:blipFill>
          <a:blip r:embed="rId5"/>
          <a:stretch>
            <a:fillRect/>
          </a:stretch>
        </p:blipFill>
        <p:spPr>
          <a:xfrm>
            <a:off x="8003537" y="4839838"/>
            <a:ext cx="1640526" cy="667200"/>
          </a:xfrm>
          <a:prstGeom prst="rect">
            <a:avLst/>
          </a:prstGeom>
        </p:spPr>
      </p:pic>
      <p:sp>
        <p:nvSpPr>
          <p:cNvPr id="31" name="TextBox 30">
            <a:extLst>
              <a:ext uri="{FF2B5EF4-FFF2-40B4-BE49-F238E27FC236}">
                <a16:creationId xmlns:a16="http://schemas.microsoft.com/office/drawing/2014/main" id="{355DA5B9-C58C-67BE-9D3C-9323F33A2477}"/>
              </a:ext>
            </a:extLst>
          </p:cNvPr>
          <p:cNvSpPr txBox="1"/>
          <p:nvPr/>
        </p:nvSpPr>
        <p:spPr>
          <a:xfrm>
            <a:off x="596265" y="1915804"/>
            <a:ext cx="4159152" cy="369332"/>
          </a:xfrm>
          <a:prstGeom prst="rect">
            <a:avLst/>
          </a:prstGeom>
          <a:noFill/>
        </p:spPr>
        <p:txBody>
          <a:bodyPr wrap="none" rtlCol="0">
            <a:spAutoFit/>
          </a:bodyPr>
          <a:lstStyle/>
          <a:p>
            <a:r>
              <a:rPr lang="en-US" dirty="0">
                <a:solidFill>
                  <a:schemeClr val="bg1"/>
                </a:solidFill>
              </a:rPr>
              <a:t>Prevalence of Mental Health among the US</a:t>
            </a:r>
          </a:p>
        </p:txBody>
      </p:sp>
      <p:sp>
        <p:nvSpPr>
          <p:cNvPr id="32" name="TextBox 31">
            <a:extLst>
              <a:ext uri="{FF2B5EF4-FFF2-40B4-BE49-F238E27FC236}">
                <a16:creationId xmlns:a16="http://schemas.microsoft.com/office/drawing/2014/main" id="{B3B78230-F5D7-737B-9AF5-4D81EE282370}"/>
              </a:ext>
            </a:extLst>
          </p:cNvPr>
          <p:cNvSpPr txBox="1"/>
          <p:nvPr/>
        </p:nvSpPr>
        <p:spPr>
          <a:xfrm>
            <a:off x="5962652" y="1835401"/>
            <a:ext cx="6229347" cy="369332"/>
          </a:xfrm>
          <a:prstGeom prst="rect">
            <a:avLst/>
          </a:prstGeom>
          <a:noFill/>
        </p:spPr>
        <p:txBody>
          <a:bodyPr wrap="square" rtlCol="0">
            <a:spAutoFit/>
          </a:bodyPr>
          <a:lstStyle/>
          <a:p>
            <a:pPr algn="ctr"/>
            <a:r>
              <a:rPr lang="en-US" dirty="0">
                <a:solidFill>
                  <a:schemeClr val="bg1"/>
                </a:solidFill>
              </a:rPr>
              <a:t>Prevalence of Mental Healthiness among the states</a:t>
            </a:r>
          </a:p>
        </p:txBody>
      </p:sp>
      <p:pic>
        <p:nvPicPr>
          <p:cNvPr id="33" name="Picture 32">
            <a:extLst>
              <a:ext uri="{FF2B5EF4-FFF2-40B4-BE49-F238E27FC236}">
                <a16:creationId xmlns:a16="http://schemas.microsoft.com/office/drawing/2014/main" id="{A3CAD352-372C-F862-92A0-F57B5197F1F2}"/>
              </a:ext>
            </a:extLst>
          </p:cNvPr>
          <p:cNvPicPr>
            <a:picLocks noChangeAspect="1"/>
          </p:cNvPicPr>
          <p:nvPr/>
        </p:nvPicPr>
        <p:blipFill>
          <a:blip r:embed="rId6"/>
          <a:stretch>
            <a:fillRect/>
          </a:stretch>
        </p:blipFill>
        <p:spPr>
          <a:xfrm>
            <a:off x="9644062" y="2971800"/>
            <a:ext cx="2547937" cy="2535238"/>
          </a:xfrm>
          <a:prstGeom prst="rect">
            <a:avLst/>
          </a:prstGeom>
        </p:spPr>
      </p:pic>
      <p:sp>
        <p:nvSpPr>
          <p:cNvPr id="34" name="TextBox 33">
            <a:extLst>
              <a:ext uri="{FF2B5EF4-FFF2-40B4-BE49-F238E27FC236}">
                <a16:creationId xmlns:a16="http://schemas.microsoft.com/office/drawing/2014/main" id="{D8323166-9B7E-6561-A6F9-846264BF48C5}"/>
              </a:ext>
            </a:extLst>
          </p:cNvPr>
          <p:cNvSpPr txBox="1"/>
          <p:nvPr/>
        </p:nvSpPr>
        <p:spPr>
          <a:xfrm>
            <a:off x="9960045" y="2381141"/>
            <a:ext cx="2086469" cy="646331"/>
          </a:xfrm>
          <a:prstGeom prst="rect">
            <a:avLst/>
          </a:prstGeom>
          <a:noFill/>
        </p:spPr>
        <p:txBody>
          <a:bodyPr wrap="none" rtlCol="0">
            <a:spAutoFit/>
          </a:bodyPr>
          <a:lstStyle/>
          <a:p>
            <a:pPr algn="ctr"/>
            <a:r>
              <a:rPr lang="en-US" dirty="0"/>
              <a:t>States with highest </a:t>
            </a:r>
          </a:p>
          <a:p>
            <a:pPr algn="ctr"/>
            <a:r>
              <a:rPr lang="en-US" dirty="0"/>
              <a:t>Mental Health</a:t>
            </a:r>
          </a:p>
        </p:txBody>
      </p:sp>
      <p:pic>
        <p:nvPicPr>
          <p:cNvPr id="36" name="Picture 35">
            <a:extLst>
              <a:ext uri="{FF2B5EF4-FFF2-40B4-BE49-F238E27FC236}">
                <a16:creationId xmlns:a16="http://schemas.microsoft.com/office/drawing/2014/main" id="{21408D8B-5B86-4936-5020-3A43E6D3DE80}"/>
              </a:ext>
            </a:extLst>
          </p:cNvPr>
          <p:cNvPicPr>
            <a:picLocks noChangeAspect="1"/>
          </p:cNvPicPr>
          <p:nvPr/>
        </p:nvPicPr>
        <p:blipFill>
          <a:blip r:embed="rId7"/>
          <a:stretch>
            <a:fillRect/>
          </a:stretch>
        </p:blipFill>
        <p:spPr>
          <a:xfrm>
            <a:off x="8085787" y="5507038"/>
            <a:ext cx="4107852" cy="1357872"/>
          </a:xfrm>
          <a:prstGeom prst="rect">
            <a:avLst/>
          </a:prstGeom>
        </p:spPr>
      </p:pic>
      <p:sp>
        <p:nvSpPr>
          <p:cNvPr id="3" name="Rectangle 2">
            <a:extLst>
              <a:ext uri="{FF2B5EF4-FFF2-40B4-BE49-F238E27FC236}">
                <a16:creationId xmlns:a16="http://schemas.microsoft.com/office/drawing/2014/main" id="{A8BC7E40-B05D-0CA3-C0A6-3A8FF1B5EBAC}"/>
              </a:ext>
            </a:extLst>
          </p:cNvPr>
          <p:cNvSpPr/>
          <p:nvPr/>
        </p:nvSpPr>
        <p:spPr>
          <a:xfrm>
            <a:off x="0" y="633984"/>
            <a:ext cx="12192000" cy="12014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latin typeface="Söhne"/>
              </a:rPr>
              <a:t>Gender is an important factor to consider when addressing mental health. Mental illness rates are higher among females, younger adults, and individuals who identify as two or more races. Anxiety and depression are the most common types of mental illnesses, affecting approximately 1 in 5 U.S. adults.</a:t>
            </a:r>
          </a:p>
          <a:p>
            <a:pPr algn="ctr"/>
            <a:r>
              <a:rPr lang="en-US" i="0" dirty="0">
                <a:ln w="0"/>
                <a:solidFill>
                  <a:schemeClr val="tx1"/>
                </a:solidFill>
                <a:effectLst>
                  <a:outerShdw blurRad="38100" dist="19050" dir="2700000" algn="tl" rotWithShape="0">
                    <a:schemeClr val="dk1">
                      <a:alpha val="40000"/>
                    </a:schemeClr>
                  </a:outerShdw>
                </a:effectLst>
                <a:latin typeface="Söhne"/>
              </a:rPr>
              <a:t>Young adults (ages 18-29) are more likely than older adults to report experiencing symptoms of anxiety or depression.</a:t>
            </a:r>
          </a:p>
        </p:txBody>
      </p:sp>
      <p:pic>
        <p:nvPicPr>
          <p:cNvPr id="4" name="Picture 3">
            <a:extLst>
              <a:ext uri="{FF2B5EF4-FFF2-40B4-BE49-F238E27FC236}">
                <a16:creationId xmlns:a16="http://schemas.microsoft.com/office/drawing/2014/main" id="{41FD1ECD-05E3-261B-7B81-4DB12E76844B}"/>
              </a:ext>
            </a:extLst>
          </p:cNvPr>
          <p:cNvPicPr>
            <a:picLocks noChangeAspect="1"/>
          </p:cNvPicPr>
          <p:nvPr/>
        </p:nvPicPr>
        <p:blipFill>
          <a:blip r:embed="rId8"/>
          <a:stretch>
            <a:fillRect/>
          </a:stretch>
        </p:blipFill>
        <p:spPr>
          <a:xfrm>
            <a:off x="0" y="5513948"/>
            <a:ext cx="4019529" cy="1350962"/>
          </a:xfrm>
          <a:prstGeom prst="rect">
            <a:avLst/>
          </a:prstGeom>
        </p:spPr>
      </p:pic>
    </p:spTree>
    <p:extLst>
      <p:ext uri="{BB962C8B-B14F-4D97-AF65-F5344CB8AC3E}">
        <p14:creationId xmlns:p14="http://schemas.microsoft.com/office/powerpoint/2010/main" val="178042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99E0CB91-DE66-A6D1-EE50-59FCF1623C1E}"/>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24" name="Rounded Rectangle 23">
            <a:extLst>
              <a:ext uri="{FF2B5EF4-FFF2-40B4-BE49-F238E27FC236}">
                <a16:creationId xmlns:a16="http://schemas.microsoft.com/office/drawing/2014/main" id="{7DFCB664-D714-09C6-1F10-565C5B4B545D}"/>
              </a:ext>
            </a:extLst>
          </p:cNvPr>
          <p:cNvSpPr/>
          <p:nvPr/>
        </p:nvSpPr>
        <p:spPr>
          <a:xfrm>
            <a:off x="4864608" y="0"/>
            <a:ext cx="2474976" cy="633984"/>
          </a:xfrm>
          <a:prstGeom prst="roundRect">
            <a:avLst/>
          </a:prstGeom>
          <a:gradFill>
            <a:gsLst>
              <a:gs pos="73000">
                <a:schemeClr val="accent4"/>
              </a:gs>
              <a:gs pos="100000">
                <a:schemeClr val="accent5"/>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25" name="Rounded Rectangle 24">
            <a:extLst>
              <a:ext uri="{FF2B5EF4-FFF2-40B4-BE49-F238E27FC236}">
                <a16:creationId xmlns:a16="http://schemas.microsoft.com/office/drawing/2014/main" id="{1E8EDB42-43B3-8867-271C-561C007FB5E6}"/>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26" name="Rounded Rectangle 25">
            <a:extLst>
              <a:ext uri="{FF2B5EF4-FFF2-40B4-BE49-F238E27FC236}">
                <a16:creationId xmlns:a16="http://schemas.microsoft.com/office/drawing/2014/main" id="{E418CD95-5B79-7688-0557-FA3013102136}"/>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27" name="Rounded Rectangle 26">
            <a:extLst>
              <a:ext uri="{FF2B5EF4-FFF2-40B4-BE49-F238E27FC236}">
                <a16:creationId xmlns:a16="http://schemas.microsoft.com/office/drawing/2014/main" id="{31A83E92-A576-1EA1-C2B5-4057B24029E2}"/>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pic>
        <p:nvPicPr>
          <p:cNvPr id="29" name="Picture 28">
            <a:extLst>
              <a:ext uri="{FF2B5EF4-FFF2-40B4-BE49-F238E27FC236}">
                <a16:creationId xmlns:a16="http://schemas.microsoft.com/office/drawing/2014/main" id="{97131236-C4DD-2872-CEC6-6A5AAF4E37FE}"/>
              </a:ext>
            </a:extLst>
          </p:cNvPr>
          <p:cNvPicPr>
            <a:picLocks noChangeAspect="1"/>
          </p:cNvPicPr>
          <p:nvPr/>
        </p:nvPicPr>
        <p:blipFill>
          <a:blip r:embed="rId3"/>
          <a:stretch>
            <a:fillRect/>
          </a:stretch>
        </p:blipFill>
        <p:spPr>
          <a:xfrm>
            <a:off x="0" y="1759786"/>
            <a:ext cx="6750850" cy="5098214"/>
          </a:xfrm>
          <a:prstGeom prst="rect">
            <a:avLst/>
          </a:prstGeom>
        </p:spPr>
      </p:pic>
      <p:pic>
        <p:nvPicPr>
          <p:cNvPr id="30" name="Picture 29">
            <a:extLst>
              <a:ext uri="{FF2B5EF4-FFF2-40B4-BE49-F238E27FC236}">
                <a16:creationId xmlns:a16="http://schemas.microsoft.com/office/drawing/2014/main" id="{6F02BB76-36B7-9319-59C5-631756CE037D}"/>
              </a:ext>
            </a:extLst>
          </p:cNvPr>
          <p:cNvPicPr>
            <a:picLocks noChangeAspect="1"/>
          </p:cNvPicPr>
          <p:nvPr/>
        </p:nvPicPr>
        <p:blipFill>
          <a:blip r:embed="rId4"/>
          <a:stretch>
            <a:fillRect/>
          </a:stretch>
        </p:blipFill>
        <p:spPr>
          <a:xfrm>
            <a:off x="0" y="4323293"/>
            <a:ext cx="2475546" cy="2534707"/>
          </a:xfrm>
          <a:prstGeom prst="rect">
            <a:avLst/>
          </a:prstGeom>
        </p:spPr>
      </p:pic>
      <p:pic>
        <p:nvPicPr>
          <p:cNvPr id="31" name="Picture 30">
            <a:extLst>
              <a:ext uri="{FF2B5EF4-FFF2-40B4-BE49-F238E27FC236}">
                <a16:creationId xmlns:a16="http://schemas.microsoft.com/office/drawing/2014/main" id="{E7DA8DB6-81AE-C094-4655-94774BD9CA35}"/>
              </a:ext>
            </a:extLst>
          </p:cNvPr>
          <p:cNvPicPr>
            <a:picLocks noChangeAspect="1"/>
          </p:cNvPicPr>
          <p:nvPr/>
        </p:nvPicPr>
        <p:blipFill>
          <a:blip r:embed="rId5"/>
          <a:stretch>
            <a:fillRect/>
          </a:stretch>
        </p:blipFill>
        <p:spPr>
          <a:xfrm>
            <a:off x="6750851" y="2079973"/>
            <a:ext cx="5441150" cy="2537747"/>
          </a:xfrm>
          <a:prstGeom prst="rect">
            <a:avLst/>
          </a:prstGeom>
        </p:spPr>
      </p:pic>
      <p:sp>
        <p:nvSpPr>
          <p:cNvPr id="32" name="TextBox 31">
            <a:extLst>
              <a:ext uri="{FF2B5EF4-FFF2-40B4-BE49-F238E27FC236}">
                <a16:creationId xmlns:a16="http://schemas.microsoft.com/office/drawing/2014/main" id="{44CB445C-82F0-DD82-8CA7-2A4742BB2550}"/>
              </a:ext>
            </a:extLst>
          </p:cNvPr>
          <p:cNvSpPr txBox="1"/>
          <p:nvPr/>
        </p:nvSpPr>
        <p:spPr>
          <a:xfrm>
            <a:off x="72866" y="1710641"/>
            <a:ext cx="7266718" cy="369332"/>
          </a:xfrm>
          <a:prstGeom prst="rect">
            <a:avLst/>
          </a:prstGeom>
          <a:noFill/>
        </p:spPr>
        <p:txBody>
          <a:bodyPr wrap="square" rtlCol="0">
            <a:spAutoFit/>
          </a:bodyPr>
          <a:lstStyle/>
          <a:p>
            <a:r>
              <a:rPr lang="en-US" dirty="0"/>
              <a:t>Substance Use: Among Adults Aged 18 or Older; by Mental Illness Status</a:t>
            </a:r>
          </a:p>
        </p:txBody>
      </p:sp>
      <p:pic>
        <p:nvPicPr>
          <p:cNvPr id="33" name="Picture 32">
            <a:extLst>
              <a:ext uri="{FF2B5EF4-FFF2-40B4-BE49-F238E27FC236}">
                <a16:creationId xmlns:a16="http://schemas.microsoft.com/office/drawing/2014/main" id="{2A284FE7-4BC4-D055-E6B6-9C713E29C313}"/>
              </a:ext>
            </a:extLst>
          </p:cNvPr>
          <p:cNvPicPr>
            <a:picLocks noChangeAspect="1"/>
          </p:cNvPicPr>
          <p:nvPr/>
        </p:nvPicPr>
        <p:blipFill>
          <a:blip r:embed="rId6"/>
          <a:stretch>
            <a:fillRect/>
          </a:stretch>
        </p:blipFill>
        <p:spPr>
          <a:xfrm>
            <a:off x="6750850" y="4617720"/>
            <a:ext cx="5441150" cy="2240280"/>
          </a:xfrm>
          <a:prstGeom prst="rect">
            <a:avLst/>
          </a:prstGeom>
        </p:spPr>
      </p:pic>
      <p:sp>
        <p:nvSpPr>
          <p:cNvPr id="4" name="Rectangle 3">
            <a:extLst>
              <a:ext uri="{FF2B5EF4-FFF2-40B4-BE49-F238E27FC236}">
                <a16:creationId xmlns:a16="http://schemas.microsoft.com/office/drawing/2014/main" id="{62396082-94CD-AC14-0392-833E96D29330}"/>
              </a:ext>
            </a:extLst>
          </p:cNvPr>
          <p:cNvSpPr/>
          <p:nvPr/>
        </p:nvSpPr>
        <p:spPr>
          <a:xfrm>
            <a:off x="0" y="643805"/>
            <a:ext cx="12207238" cy="11159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latin typeface="Söhne"/>
              </a:rPr>
              <a:t>There is a high rate of comorbidity between mental health conditions and substance use disorders, with overlapping symptoms and shared risk factors contributing to the link. </a:t>
            </a:r>
            <a:r>
              <a:rPr lang="en-US" dirty="0">
                <a:ln w="0"/>
                <a:solidFill>
                  <a:schemeClr val="tx1"/>
                </a:solidFill>
                <a:effectLst>
                  <a:outerShdw blurRad="38100" dist="19050" dir="2700000" algn="tl" rotWithShape="0">
                    <a:schemeClr val="dk1">
                      <a:alpha val="40000"/>
                    </a:schemeClr>
                  </a:outerShdw>
                </a:effectLst>
                <a:latin typeface="Söhne"/>
              </a:rPr>
              <a:t>N</a:t>
            </a:r>
            <a:r>
              <a:rPr lang="en-US" i="0" dirty="0">
                <a:ln w="0"/>
                <a:solidFill>
                  <a:schemeClr val="tx1"/>
                </a:solidFill>
                <a:effectLst>
                  <a:outerShdw blurRad="38100" dist="19050" dir="2700000" algn="tl" rotWithShape="0">
                    <a:schemeClr val="dk1">
                      <a:alpha val="40000"/>
                    </a:schemeClr>
                  </a:outerShdw>
                </a:effectLst>
                <a:latin typeface="Söhne"/>
              </a:rPr>
              <a:t>early 1 in 3 individuals with a mental health condition also have a substance use disorder, indicating the high prevalence of comorbidity between the two. about 50% of individuals with severe mental illnesses are affected by substance abuse.</a:t>
            </a:r>
          </a:p>
        </p:txBody>
      </p:sp>
      <p:sp>
        <p:nvSpPr>
          <p:cNvPr id="7" name="TextBox 6">
            <a:extLst>
              <a:ext uri="{FF2B5EF4-FFF2-40B4-BE49-F238E27FC236}">
                <a16:creationId xmlns:a16="http://schemas.microsoft.com/office/drawing/2014/main" id="{7EDE9960-FDFA-FFC4-6CBB-8DD419F1C76C}"/>
              </a:ext>
            </a:extLst>
          </p:cNvPr>
          <p:cNvSpPr txBox="1"/>
          <p:nvPr/>
        </p:nvSpPr>
        <p:spPr>
          <a:xfrm>
            <a:off x="8615738" y="1723102"/>
            <a:ext cx="2397644" cy="369332"/>
          </a:xfrm>
          <a:prstGeom prst="rect">
            <a:avLst/>
          </a:prstGeom>
          <a:noFill/>
        </p:spPr>
        <p:txBody>
          <a:bodyPr wrap="none" rtlCol="0">
            <a:spAutoFit/>
          </a:bodyPr>
          <a:lstStyle/>
          <a:p>
            <a:r>
              <a:rPr lang="en-US" dirty="0"/>
              <a:t>Type of Substance Used</a:t>
            </a:r>
          </a:p>
        </p:txBody>
      </p:sp>
      <p:sp>
        <p:nvSpPr>
          <p:cNvPr id="8" name="TextBox 7">
            <a:extLst>
              <a:ext uri="{FF2B5EF4-FFF2-40B4-BE49-F238E27FC236}">
                <a16:creationId xmlns:a16="http://schemas.microsoft.com/office/drawing/2014/main" id="{08C8DBC1-42B2-A416-4F22-F51667670520}"/>
              </a:ext>
            </a:extLst>
          </p:cNvPr>
          <p:cNvSpPr txBox="1"/>
          <p:nvPr/>
        </p:nvSpPr>
        <p:spPr>
          <a:xfrm>
            <a:off x="8322737" y="4630181"/>
            <a:ext cx="3479029" cy="369332"/>
          </a:xfrm>
          <a:prstGeom prst="rect">
            <a:avLst/>
          </a:prstGeom>
          <a:noFill/>
        </p:spPr>
        <p:txBody>
          <a:bodyPr wrap="none" rtlCol="0">
            <a:spAutoFit/>
          </a:bodyPr>
          <a:lstStyle/>
          <a:p>
            <a:r>
              <a:rPr lang="en-US" dirty="0"/>
              <a:t>Need of Substance use in Treatment</a:t>
            </a:r>
          </a:p>
        </p:txBody>
      </p:sp>
      <p:pic>
        <p:nvPicPr>
          <p:cNvPr id="10" name="Picture 9">
            <a:extLst>
              <a:ext uri="{FF2B5EF4-FFF2-40B4-BE49-F238E27FC236}">
                <a16:creationId xmlns:a16="http://schemas.microsoft.com/office/drawing/2014/main" id="{22B4B728-883D-46B0-90AF-DEF15F3A3D16}"/>
              </a:ext>
            </a:extLst>
          </p:cNvPr>
          <p:cNvPicPr>
            <a:picLocks noChangeAspect="1"/>
          </p:cNvPicPr>
          <p:nvPr/>
        </p:nvPicPr>
        <p:blipFill>
          <a:blip r:embed="rId7"/>
          <a:stretch>
            <a:fillRect/>
          </a:stretch>
        </p:blipFill>
        <p:spPr>
          <a:xfrm>
            <a:off x="6118117" y="3967572"/>
            <a:ext cx="1854200" cy="635000"/>
          </a:xfrm>
          <a:prstGeom prst="rect">
            <a:avLst/>
          </a:prstGeom>
        </p:spPr>
      </p:pic>
    </p:spTree>
    <p:extLst>
      <p:ext uri="{BB962C8B-B14F-4D97-AF65-F5344CB8AC3E}">
        <p14:creationId xmlns:p14="http://schemas.microsoft.com/office/powerpoint/2010/main" val="165492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99E0CB91-DE66-A6D1-EE50-59FCF1623C1E}"/>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24" name="Rounded Rectangle 23">
            <a:extLst>
              <a:ext uri="{FF2B5EF4-FFF2-40B4-BE49-F238E27FC236}">
                <a16:creationId xmlns:a16="http://schemas.microsoft.com/office/drawing/2014/main" id="{7DFCB664-D714-09C6-1F10-565C5B4B545D}"/>
              </a:ext>
            </a:extLst>
          </p:cNvPr>
          <p:cNvSpPr/>
          <p:nvPr/>
        </p:nvSpPr>
        <p:spPr>
          <a:xfrm>
            <a:off x="4864608" y="0"/>
            <a:ext cx="2474976" cy="633984"/>
          </a:xfrm>
          <a:prstGeom prst="roundRect">
            <a:avLst/>
          </a:prstGeom>
          <a:gradFill>
            <a:gsLst>
              <a:gs pos="78000">
                <a:schemeClr val="accent4"/>
              </a:gs>
              <a:gs pos="100000">
                <a:schemeClr val="accent5"/>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25" name="Rounded Rectangle 24">
            <a:extLst>
              <a:ext uri="{FF2B5EF4-FFF2-40B4-BE49-F238E27FC236}">
                <a16:creationId xmlns:a16="http://schemas.microsoft.com/office/drawing/2014/main" id="{1E8EDB42-43B3-8867-271C-561C007FB5E6}"/>
              </a:ext>
            </a:extLst>
          </p:cNvPr>
          <p:cNvSpPr/>
          <p:nvPr/>
        </p:nvSpPr>
        <p:spPr>
          <a:xfrm>
            <a:off x="7339584"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26" name="Rounded Rectangle 25">
            <a:extLst>
              <a:ext uri="{FF2B5EF4-FFF2-40B4-BE49-F238E27FC236}">
                <a16:creationId xmlns:a16="http://schemas.microsoft.com/office/drawing/2014/main" id="{E418CD95-5B79-7688-0557-FA3013102136}"/>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27" name="Rounded Rectangle 26">
            <a:extLst>
              <a:ext uri="{FF2B5EF4-FFF2-40B4-BE49-F238E27FC236}">
                <a16:creationId xmlns:a16="http://schemas.microsoft.com/office/drawing/2014/main" id="{31A83E92-A576-1EA1-C2B5-4057B24029E2}"/>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pic>
        <p:nvPicPr>
          <p:cNvPr id="2" name="Picture 1">
            <a:extLst>
              <a:ext uri="{FF2B5EF4-FFF2-40B4-BE49-F238E27FC236}">
                <a16:creationId xmlns:a16="http://schemas.microsoft.com/office/drawing/2014/main" id="{38CCAFAB-9416-1AC7-08B3-A59E1E0A1E2E}"/>
              </a:ext>
            </a:extLst>
          </p:cNvPr>
          <p:cNvPicPr>
            <a:picLocks noChangeAspect="1"/>
          </p:cNvPicPr>
          <p:nvPr/>
        </p:nvPicPr>
        <p:blipFill>
          <a:blip r:embed="rId3"/>
          <a:stretch>
            <a:fillRect/>
          </a:stretch>
        </p:blipFill>
        <p:spPr>
          <a:xfrm>
            <a:off x="8098724" y="3648361"/>
            <a:ext cx="4109785" cy="3281076"/>
          </a:xfrm>
          <a:prstGeom prst="rect">
            <a:avLst/>
          </a:prstGeom>
        </p:spPr>
      </p:pic>
      <p:pic>
        <p:nvPicPr>
          <p:cNvPr id="3" name="Picture 2">
            <a:extLst>
              <a:ext uri="{FF2B5EF4-FFF2-40B4-BE49-F238E27FC236}">
                <a16:creationId xmlns:a16="http://schemas.microsoft.com/office/drawing/2014/main" id="{1198B478-1F6C-60FC-940E-89DEC4EC02DA}"/>
              </a:ext>
            </a:extLst>
          </p:cNvPr>
          <p:cNvPicPr>
            <a:picLocks noChangeAspect="1"/>
          </p:cNvPicPr>
          <p:nvPr/>
        </p:nvPicPr>
        <p:blipFill>
          <a:blip r:embed="rId4"/>
          <a:stretch>
            <a:fillRect/>
          </a:stretch>
        </p:blipFill>
        <p:spPr>
          <a:xfrm>
            <a:off x="7848599" y="745741"/>
            <a:ext cx="4343401" cy="2959099"/>
          </a:xfrm>
          <a:prstGeom prst="rect">
            <a:avLst/>
          </a:prstGeom>
        </p:spPr>
      </p:pic>
      <p:pic>
        <p:nvPicPr>
          <p:cNvPr id="4" name="Picture 3">
            <a:extLst>
              <a:ext uri="{FF2B5EF4-FFF2-40B4-BE49-F238E27FC236}">
                <a16:creationId xmlns:a16="http://schemas.microsoft.com/office/drawing/2014/main" id="{0E0C2C4F-25F6-2C3D-627C-AB5B75A0384B}"/>
              </a:ext>
            </a:extLst>
          </p:cNvPr>
          <p:cNvPicPr>
            <a:picLocks noChangeAspect="1"/>
          </p:cNvPicPr>
          <p:nvPr/>
        </p:nvPicPr>
        <p:blipFill>
          <a:blip r:embed="rId5"/>
          <a:stretch>
            <a:fillRect/>
          </a:stretch>
        </p:blipFill>
        <p:spPr>
          <a:xfrm>
            <a:off x="4093277" y="4389436"/>
            <a:ext cx="4109785" cy="2540000"/>
          </a:xfrm>
          <a:prstGeom prst="rect">
            <a:avLst/>
          </a:prstGeom>
        </p:spPr>
      </p:pic>
      <p:pic>
        <p:nvPicPr>
          <p:cNvPr id="5" name="Picture 4">
            <a:extLst>
              <a:ext uri="{FF2B5EF4-FFF2-40B4-BE49-F238E27FC236}">
                <a16:creationId xmlns:a16="http://schemas.microsoft.com/office/drawing/2014/main" id="{CC705F4E-1777-2C97-5F63-02E0A269BB1F}"/>
              </a:ext>
            </a:extLst>
          </p:cNvPr>
          <p:cNvPicPr>
            <a:picLocks noChangeAspect="1"/>
          </p:cNvPicPr>
          <p:nvPr/>
        </p:nvPicPr>
        <p:blipFill>
          <a:blip r:embed="rId6"/>
          <a:stretch>
            <a:fillRect/>
          </a:stretch>
        </p:blipFill>
        <p:spPr>
          <a:xfrm>
            <a:off x="0" y="689261"/>
            <a:ext cx="4343400" cy="2959100"/>
          </a:xfrm>
          <a:prstGeom prst="rect">
            <a:avLst/>
          </a:prstGeom>
        </p:spPr>
      </p:pic>
      <p:pic>
        <p:nvPicPr>
          <p:cNvPr id="6" name="Picture 5">
            <a:extLst>
              <a:ext uri="{FF2B5EF4-FFF2-40B4-BE49-F238E27FC236}">
                <a16:creationId xmlns:a16="http://schemas.microsoft.com/office/drawing/2014/main" id="{57BD41F9-BBDC-BE23-6542-36B24FEDF0DB}"/>
              </a:ext>
            </a:extLst>
          </p:cNvPr>
          <p:cNvPicPr>
            <a:picLocks noChangeAspect="1"/>
          </p:cNvPicPr>
          <p:nvPr/>
        </p:nvPicPr>
        <p:blipFill>
          <a:blip r:embed="rId7"/>
          <a:stretch>
            <a:fillRect/>
          </a:stretch>
        </p:blipFill>
        <p:spPr>
          <a:xfrm>
            <a:off x="-4318" y="3648360"/>
            <a:ext cx="4347718" cy="3281075"/>
          </a:xfrm>
          <a:prstGeom prst="rect">
            <a:avLst/>
          </a:prstGeom>
        </p:spPr>
      </p:pic>
      <p:sp>
        <p:nvSpPr>
          <p:cNvPr id="8" name="Alternate Process 7">
            <a:extLst>
              <a:ext uri="{FF2B5EF4-FFF2-40B4-BE49-F238E27FC236}">
                <a16:creationId xmlns:a16="http://schemas.microsoft.com/office/drawing/2014/main" id="{ECF46569-EDF7-11C3-79BC-DD50BBCB0DF5}"/>
              </a:ext>
            </a:extLst>
          </p:cNvPr>
          <p:cNvSpPr/>
          <p:nvPr/>
        </p:nvSpPr>
        <p:spPr>
          <a:xfrm>
            <a:off x="4343400" y="745741"/>
            <a:ext cx="3488690" cy="1296419"/>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0" i="0" dirty="0">
                <a:solidFill>
                  <a:srgbClr val="374151"/>
                </a:solidFill>
                <a:effectLst/>
                <a:latin typeface="Söhne"/>
              </a:rPr>
              <a:t>Access to substance use treatment for those with mental health disorders is often limited, leading to a need for integrated treatment programs.</a:t>
            </a:r>
            <a:endParaRPr lang="en-US" dirty="0"/>
          </a:p>
        </p:txBody>
      </p:sp>
      <p:sp>
        <p:nvSpPr>
          <p:cNvPr id="9" name="Alternate Process 8">
            <a:extLst>
              <a:ext uri="{FF2B5EF4-FFF2-40B4-BE49-F238E27FC236}">
                <a16:creationId xmlns:a16="http://schemas.microsoft.com/office/drawing/2014/main" id="{87C08B1A-782D-8012-F919-A9C1ECF0EB32}"/>
              </a:ext>
            </a:extLst>
          </p:cNvPr>
          <p:cNvSpPr/>
          <p:nvPr/>
        </p:nvSpPr>
        <p:spPr>
          <a:xfrm>
            <a:off x="4343400" y="2153917"/>
            <a:ext cx="3505199" cy="1823724"/>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374151"/>
                </a:solidFill>
                <a:latin typeface="Söhne"/>
              </a:rPr>
              <a:t>A</a:t>
            </a:r>
            <a:r>
              <a:rPr lang="en-US" b="0" i="0" dirty="0">
                <a:solidFill>
                  <a:srgbClr val="374151"/>
                </a:solidFill>
                <a:effectLst/>
                <a:latin typeface="Söhne"/>
              </a:rPr>
              <a:t>pproximately 9.5 million adults in the United States received any substance use treatment in the past year. Of those, about 1.6 million received treatment for both a substance use disorder and a mental health condition.</a:t>
            </a:r>
            <a:endParaRPr lang="en-US" dirty="0"/>
          </a:p>
        </p:txBody>
      </p:sp>
      <p:sp>
        <p:nvSpPr>
          <p:cNvPr id="10" name="TextBox 9">
            <a:extLst>
              <a:ext uri="{FF2B5EF4-FFF2-40B4-BE49-F238E27FC236}">
                <a16:creationId xmlns:a16="http://schemas.microsoft.com/office/drawing/2014/main" id="{AC7CFA06-6E46-16C2-3A5E-619474143303}"/>
              </a:ext>
            </a:extLst>
          </p:cNvPr>
          <p:cNvSpPr txBox="1"/>
          <p:nvPr/>
        </p:nvSpPr>
        <p:spPr>
          <a:xfrm>
            <a:off x="4236085" y="3977641"/>
            <a:ext cx="3703320" cy="369332"/>
          </a:xfrm>
          <a:prstGeom prst="rect">
            <a:avLst/>
          </a:prstGeom>
          <a:noFill/>
        </p:spPr>
        <p:txBody>
          <a:bodyPr wrap="square" rtlCol="0">
            <a:spAutoFit/>
          </a:bodyPr>
          <a:lstStyle/>
          <a:p>
            <a:r>
              <a:rPr lang="en-US" dirty="0"/>
              <a:t>Category of substance use treatment</a:t>
            </a:r>
          </a:p>
        </p:txBody>
      </p:sp>
      <p:sp>
        <p:nvSpPr>
          <p:cNvPr id="11" name="TextBox 10">
            <a:extLst>
              <a:ext uri="{FF2B5EF4-FFF2-40B4-BE49-F238E27FC236}">
                <a16:creationId xmlns:a16="http://schemas.microsoft.com/office/drawing/2014/main" id="{F28681FB-1A97-4940-7412-62BBEC369AAC}"/>
              </a:ext>
            </a:extLst>
          </p:cNvPr>
          <p:cNvSpPr txBox="1"/>
          <p:nvPr/>
        </p:nvSpPr>
        <p:spPr>
          <a:xfrm>
            <a:off x="8577072" y="625496"/>
            <a:ext cx="3299237" cy="369332"/>
          </a:xfrm>
          <a:prstGeom prst="rect">
            <a:avLst/>
          </a:prstGeom>
          <a:noFill/>
        </p:spPr>
        <p:txBody>
          <a:bodyPr wrap="none" rtlCol="0">
            <a:spAutoFit/>
          </a:bodyPr>
          <a:lstStyle/>
          <a:p>
            <a:r>
              <a:rPr lang="en-US" dirty="0"/>
              <a:t>Needing Substance for Treatment</a:t>
            </a:r>
          </a:p>
        </p:txBody>
      </p:sp>
      <p:sp>
        <p:nvSpPr>
          <p:cNvPr id="12" name="TextBox 11">
            <a:extLst>
              <a:ext uri="{FF2B5EF4-FFF2-40B4-BE49-F238E27FC236}">
                <a16:creationId xmlns:a16="http://schemas.microsoft.com/office/drawing/2014/main" id="{A2E05145-E026-CA96-3AD2-0B49085644CE}"/>
              </a:ext>
            </a:extLst>
          </p:cNvPr>
          <p:cNvSpPr txBox="1"/>
          <p:nvPr/>
        </p:nvSpPr>
        <p:spPr>
          <a:xfrm>
            <a:off x="782908" y="635189"/>
            <a:ext cx="3367717" cy="369332"/>
          </a:xfrm>
          <a:prstGeom prst="rect">
            <a:avLst/>
          </a:prstGeom>
          <a:noFill/>
        </p:spPr>
        <p:txBody>
          <a:bodyPr wrap="none" rtlCol="0">
            <a:spAutoFit/>
          </a:bodyPr>
          <a:lstStyle/>
          <a:p>
            <a:r>
              <a:rPr lang="en-US" dirty="0"/>
              <a:t>Receiving Substance for Treatment</a:t>
            </a:r>
          </a:p>
        </p:txBody>
      </p:sp>
      <p:sp>
        <p:nvSpPr>
          <p:cNvPr id="13" name="TextBox 12">
            <a:extLst>
              <a:ext uri="{FF2B5EF4-FFF2-40B4-BE49-F238E27FC236}">
                <a16:creationId xmlns:a16="http://schemas.microsoft.com/office/drawing/2014/main" id="{85CC4A61-F7F6-AE6F-8506-50F15B2C7258}"/>
              </a:ext>
            </a:extLst>
          </p:cNvPr>
          <p:cNvSpPr txBox="1"/>
          <p:nvPr/>
        </p:nvSpPr>
        <p:spPr>
          <a:xfrm>
            <a:off x="1656001" y="1016411"/>
            <a:ext cx="1467261" cy="369332"/>
          </a:xfrm>
          <a:prstGeom prst="rect">
            <a:avLst/>
          </a:prstGeom>
          <a:noFill/>
        </p:spPr>
        <p:txBody>
          <a:bodyPr wrap="none" rtlCol="0">
            <a:spAutoFit/>
          </a:bodyPr>
          <a:lstStyle/>
          <a:p>
            <a:r>
              <a:rPr lang="en-US" dirty="0"/>
              <a:t>Based on Age</a:t>
            </a:r>
          </a:p>
        </p:txBody>
      </p:sp>
      <p:sp>
        <p:nvSpPr>
          <p:cNvPr id="14" name="TextBox 13">
            <a:extLst>
              <a:ext uri="{FF2B5EF4-FFF2-40B4-BE49-F238E27FC236}">
                <a16:creationId xmlns:a16="http://schemas.microsoft.com/office/drawing/2014/main" id="{E113F15A-8F1A-EE93-9EA5-092B90F42B6E}"/>
              </a:ext>
            </a:extLst>
          </p:cNvPr>
          <p:cNvSpPr txBox="1"/>
          <p:nvPr/>
        </p:nvSpPr>
        <p:spPr>
          <a:xfrm>
            <a:off x="8769847" y="921919"/>
            <a:ext cx="1467261" cy="369332"/>
          </a:xfrm>
          <a:prstGeom prst="rect">
            <a:avLst/>
          </a:prstGeom>
          <a:noFill/>
        </p:spPr>
        <p:txBody>
          <a:bodyPr wrap="none" rtlCol="0">
            <a:spAutoFit/>
          </a:bodyPr>
          <a:lstStyle/>
          <a:p>
            <a:r>
              <a:rPr lang="en-US" dirty="0"/>
              <a:t>Based on Age</a:t>
            </a:r>
          </a:p>
        </p:txBody>
      </p:sp>
      <p:sp>
        <p:nvSpPr>
          <p:cNvPr id="15" name="TextBox 14">
            <a:extLst>
              <a:ext uri="{FF2B5EF4-FFF2-40B4-BE49-F238E27FC236}">
                <a16:creationId xmlns:a16="http://schemas.microsoft.com/office/drawing/2014/main" id="{6C4FC98D-5D8B-15CB-0566-149B105F2026}"/>
              </a:ext>
            </a:extLst>
          </p:cNvPr>
          <p:cNvSpPr txBox="1"/>
          <p:nvPr/>
        </p:nvSpPr>
        <p:spPr>
          <a:xfrm>
            <a:off x="1852998" y="3649566"/>
            <a:ext cx="1824538" cy="369332"/>
          </a:xfrm>
          <a:prstGeom prst="rect">
            <a:avLst/>
          </a:prstGeom>
          <a:noFill/>
        </p:spPr>
        <p:txBody>
          <a:bodyPr wrap="none" rtlCol="0">
            <a:spAutoFit/>
          </a:bodyPr>
          <a:lstStyle/>
          <a:p>
            <a:r>
              <a:rPr lang="en-US" dirty="0"/>
              <a:t>Based on Ethnicity</a:t>
            </a:r>
          </a:p>
        </p:txBody>
      </p:sp>
      <p:sp>
        <p:nvSpPr>
          <p:cNvPr id="16" name="TextBox 15">
            <a:extLst>
              <a:ext uri="{FF2B5EF4-FFF2-40B4-BE49-F238E27FC236}">
                <a16:creationId xmlns:a16="http://schemas.microsoft.com/office/drawing/2014/main" id="{AEB9B9AF-B8B6-3BDD-8E19-5B991AC1E105}"/>
              </a:ext>
            </a:extLst>
          </p:cNvPr>
          <p:cNvSpPr txBox="1"/>
          <p:nvPr/>
        </p:nvSpPr>
        <p:spPr>
          <a:xfrm>
            <a:off x="10441529" y="3664105"/>
            <a:ext cx="1824538" cy="369332"/>
          </a:xfrm>
          <a:prstGeom prst="rect">
            <a:avLst/>
          </a:prstGeom>
          <a:noFill/>
        </p:spPr>
        <p:txBody>
          <a:bodyPr wrap="none" rtlCol="0">
            <a:spAutoFit/>
          </a:bodyPr>
          <a:lstStyle/>
          <a:p>
            <a:r>
              <a:rPr lang="en-US" dirty="0"/>
              <a:t>Based on Ethnicity</a:t>
            </a:r>
          </a:p>
        </p:txBody>
      </p:sp>
    </p:spTree>
    <p:extLst>
      <p:ext uri="{BB962C8B-B14F-4D97-AF65-F5344CB8AC3E}">
        <p14:creationId xmlns:p14="http://schemas.microsoft.com/office/powerpoint/2010/main" val="394951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3834AE6-4FC4-98AA-C8AD-451D872719E0}"/>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7" name="Rounded Rectangle 6">
            <a:extLst>
              <a:ext uri="{FF2B5EF4-FFF2-40B4-BE49-F238E27FC236}">
                <a16:creationId xmlns:a16="http://schemas.microsoft.com/office/drawing/2014/main" id="{17CA999C-2E9E-FF21-A6B2-2801997D1EA5}"/>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a:t>
            </a:r>
          </a:p>
        </p:txBody>
      </p:sp>
      <p:sp>
        <p:nvSpPr>
          <p:cNvPr id="8" name="Rounded Rectangle 7">
            <a:extLst>
              <a:ext uri="{FF2B5EF4-FFF2-40B4-BE49-F238E27FC236}">
                <a16:creationId xmlns:a16="http://schemas.microsoft.com/office/drawing/2014/main" id="{A5F84991-2D0B-9A76-1322-4631CE1CD460}"/>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9" name="Rounded Rectangle 8">
            <a:extLst>
              <a:ext uri="{FF2B5EF4-FFF2-40B4-BE49-F238E27FC236}">
                <a16:creationId xmlns:a16="http://schemas.microsoft.com/office/drawing/2014/main" id="{B9B50DF7-0E1A-0197-16CB-C42B565C3BA5}"/>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pic>
        <p:nvPicPr>
          <p:cNvPr id="10" name="Picture 9">
            <a:extLst>
              <a:ext uri="{FF2B5EF4-FFF2-40B4-BE49-F238E27FC236}">
                <a16:creationId xmlns:a16="http://schemas.microsoft.com/office/drawing/2014/main" id="{C2D83FB2-C409-FD4B-AE67-4016BC99D95E}"/>
              </a:ext>
            </a:extLst>
          </p:cNvPr>
          <p:cNvPicPr>
            <a:picLocks noChangeAspect="1"/>
          </p:cNvPicPr>
          <p:nvPr/>
        </p:nvPicPr>
        <p:blipFill>
          <a:blip r:embed="rId3"/>
          <a:stretch>
            <a:fillRect/>
          </a:stretch>
        </p:blipFill>
        <p:spPr>
          <a:xfrm>
            <a:off x="5992462" y="2426732"/>
            <a:ext cx="6199538" cy="3333988"/>
          </a:xfrm>
          <a:prstGeom prst="rect">
            <a:avLst/>
          </a:prstGeom>
        </p:spPr>
      </p:pic>
      <p:sp>
        <p:nvSpPr>
          <p:cNvPr id="4" name="Rectangle 3">
            <a:extLst>
              <a:ext uri="{FF2B5EF4-FFF2-40B4-BE49-F238E27FC236}">
                <a16:creationId xmlns:a16="http://schemas.microsoft.com/office/drawing/2014/main" id="{9BA09AE2-E6DF-CB40-5FA9-B8CC2A4C1565}"/>
              </a:ext>
            </a:extLst>
          </p:cNvPr>
          <p:cNvSpPr/>
          <p:nvPr/>
        </p:nvSpPr>
        <p:spPr>
          <a:xfrm>
            <a:off x="0" y="633984"/>
            <a:ext cx="12192000" cy="142341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0" dirty="0">
                <a:ln w="0"/>
                <a:solidFill>
                  <a:schemeClr val="bg1"/>
                </a:solidFill>
                <a:effectLst>
                  <a:outerShdw blurRad="38100" dist="19050" dir="2700000" algn="tl" rotWithShape="0">
                    <a:schemeClr val="dk1">
                      <a:alpha val="40000"/>
                    </a:schemeClr>
                  </a:outerShdw>
                </a:effectLst>
                <a:latin typeface="Söhne"/>
              </a:rPr>
              <a:t>Approximately 90% of people who die by suicide have a diagnosable mental health condition at the time of their death and suicide rates are highest among  American Indian/Alaska Native. </a:t>
            </a:r>
          </a:p>
          <a:p>
            <a:pPr algn="ctr"/>
            <a:endParaRPr lang="en-US" dirty="0">
              <a:ln w="0"/>
              <a:solidFill>
                <a:schemeClr val="bg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C6C004D2-3B55-5E71-DCF1-DE67E1F96553}"/>
              </a:ext>
            </a:extLst>
          </p:cNvPr>
          <p:cNvSpPr txBox="1"/>
          <p:nvPr/>
        </p:nvSpPr>
        <p:spPr>
          <a:xfrm>
            <a:off x="1203913" y="2057400"/>
            <a:ext cx="2803524" cy="369332"/>
          </a:xfrm>
          <a:prstGeom prst="rect">
            <a:avLst/>
          </a:prstGeom>
          <a:noFill/>
        </p:spPr>
        <p:txBody>
          <a:bodyPr wrap="none" rtlCol="0">
            <a:spAutoFit/>
          </a:bodyPr>
          <a:lstStyle/>
          <a:p>
            <a:r>
              <a:rPr lang="en-US" b="1" dirty="0"/>
              <a:t>Suicide Attempted by Youth</a:t>
            </a:r>
          </a:p>
        </p:txBody>
      </p:sp>
      <p:sp>
        <p:nvSpPr>
          <p:cNvPr id="13" name="TextBox 12">
            <a:extLst>
              <a:ext uri="{FF2B5EF4-FFF2-40B4-BE49-F238E27FC236}">
                <a16:creationId xmlns:a16="http://schemas.microsoft.com/office/drawing/2014/main" id="{965A9788-5CF2-628A-1249-113DA68C3468}"/>
              </a:ext>
            </a:extLst>
          </p:cNvPr>
          <p:cNvSpPr txBox="1"/>
          <p:nvPr/>
        </p:nvSpPr>
        <p:spPr>
          <a:xfrm>
            <a:off x="7339584" y="2072640"/>
            <a:ext cx="3282743" cy="369332"/>
          </a:xfrm>
          <a:prstGeom prst="rect">
            <a:avLst/>
          </a:prstGeom>
          <a:noFill/>
        </p:spPr>
        <p:txBody>
          <a:bodyPr wrap="square" rtlCol="0">
            <a:spAutoFit/>
          </a:bodyPr>
          <a:lstStyle/>
          <a:p>
            <a:r>
              <a:rPr lang="en-US" b="1" dirty="0"/>
              <a:t>Suicide Attempted by Adult</a:t>
            </a:r>
          </a:p>
        </p:txBody>
      </p:sp>
      <p:pic>
        <p:nvPicPr>
          <p:cNvPr id="14" name="Picture 13">
            <a:extLst>
              <a:ext uri="{FF2B5EF4-FFF2-40B4-BE49-F238E27FC236}">
                <a16:creationId xmlns:a16="http://schemas.microsoft.com/office/drawing/2014/main" id="{E0232AB9-91F7-29F8-913A-2D5F78C0B897}"/>
              </a:ext>
            </a:extLst>
          </p:cNvPr>
          <p:cNvPicPr>
            <a:picLocks noChangeAspect="1"/>
          </p:cNvPicPr>
          <p:nvPr/>
        </p:nvPicPr>
        <p:blipFill>
          <a:blip r:embed="rId4"/>
          <a:stretch>
            <a:fillRect/>
          </a:stretch>
        </p:blipFill>
        <p:spPr>
          <a:xfrm>
            <a:off x="0" y="2426732"/>
            <a:ext cx="5992462" cy="4431268"/>
          </a:xfrm>
          <a:prstGeom prst="rect">
            <a:avLst/>
          </a:prstGeom>
        </p:spPr>
      </p:pic>
      <p:pic>
        <p:nvPicPr>
          <p:cNvPr id="15" name="Picture 14">
            <a:extLst>
              <a:ext uri="{FF2B5EF4-FFF2-40B4-BE49-F238E27FC236}">
                <a16:creationId xmlns:a16="http://schemas.microsoft.com/office/drawing/2014/main" id="{657FC878-0E96-9698-9725-088AD8F08BA2}"/>
              </a:ext>
            </a:extLst>
          </p:cNvPr>
          <p:cNvPicPr>
            <a:picLocks noChangeAspect="1"/>
          </p:cNvPicPr>
          <p:nvPr/>
        </p:nvPicPr>
        <p:blipFill>
          <a:blip r:embed="rId5"/>
          <a:stretch>
            <a:fillRect/>
          </a:stretch>
        </p:blipFill>
        <p:spPr>
          <a:xfrm>
            <a:off x="8985410" y="5760720"/>
            <a:ext cx="3206590" cy="1127760"/>
          </a:xfrm>
          <a:prstGeom prst="rect">
            <a:avLst/>
          </a:prstGeom>
        </p:spPr>
      </p:pic>
      <p:pic>
        <p:nvPicPr>
          <p:cNvPr id="16" name="Picture 15">
            <a:extLst>
              <a:ext uri="{FF2B5EF4-FFF2-40B4-BE49-F238E27FC236}">
                <a16:creationId xmlns:a16="http://schemas.microsoft.com/office/drawing/2014/main" id="{82A190C0-71B7-E52A-95DD-EF1C0EA7E3DC}"/>
              </a:ext>
            </a:extLst>
          </p:cNvPr>
          <p:cNvPicPr>
            <a:picLocks noChangeAspect="1"/>
          </p:cNvPicPr>
          <p:nvPr/>
        </p:nvPicPr>
        <p:blipFill>
          <a:blip r:embed="rId6"/>
          <a:stretch>
            <a:fillRect/>
          </a:stretch>
        </p:blipFill>
        <p:spPr>
          <a:xfrm>
            <a:off x="5992462" y="5760720"/>
            <a:ext cx="2992948" cy="1097280"/>
          </a:xfrm>
          <a:prstGeom prst="rect">
            <a:avLst/>
          </a:prstGeom>
        </p:spPr>
      </p:pic>
      <p:sp>
        <p:nvSpPr>
          <p:cNvPr id="2" name="Rounded Rectangle 1">
            <a:extLst>
              <a:ext uri="{FF2B5EF4-FFF2-40B4-BE49-F238E27FC236}">
                <a16:creationId xmlns:a16="http://schemas.microsoft.com/office/drawing/2014/main" id="{088AE710-A8D0-B32D-3D8C-7490EB1DD2FC}"/>
              </a:ext>
            </a:extLst>
          </p:cNvPr>
          <p:cNvSpPr/>
          <p:nvPr/>
        </p:nvSpPr>
        <p:spPr>
          <a:xfrm>
            <a:off x="7339584" y="0"/>
            <a:ext cx="2474976" cy="633984"/>
          </a:xfrm>
          <a:prstGeom prst="roundRect">
            <a:avLst/>
          </a:prstGeom>
          <a:gradFill>
            <a:gsLst>
              <a:gs pos="0">
                <a:srgbClr val="FC7E54"/>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Tree>
    <p:extLst>
      <p:ext uri="{BB962C8B-B14F-4D97-AF65-F5344CB8AC3E}">
        <p14:creationId xmlns:p14="http://schemas.microsoft.com/office/powerpoint/2010/main" val="135449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6E16DCE8-F067-81C2-E626-8D4055958D54}"/>
              </a:ext>
            </a:extLst>
          </p:cNvPr>
          <p:cNvSpPr/>
          <p:nvPr/>
        </p:nvSpPr>
        <p:spPr>
          <a:xfrm>
            <a:off x="2389632" y="0"/>
            <a:ext cx="2474976" cy="633984"/>
          </a:xfrm>
          <a:prstGeom prst="roundRect">
            <a:avLst/>
          </a:prstGeom>
          <a:gradFill>
            <a:gsLst>
              <a:gs pos="75000">
                <a:schemeClr val="bg2"/>
              </a:gs>
              <a:gs pos="100000">
                <a:schemeClr val="bg1">
                  <a:lumMod val="75000"/>
                </a:schemeClr>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Prevalence</a:t>
            </a:r>
          </a:p>
        </p:txBody>
      </p:sp>
      <p:sp>
        <p:nvSpPr>
          <p:cNvPr id="10" name="Rounded Rectangle 9">
            <a:extLst>
              <a:ext uri="{FF2B5EF4-FFF2-40B4-BE49-F238E27FC236}">
                <a16:creationId xmlns:a16="http://schemas.microsoft.com/office/drawing/2014/main" id="{8E89E9F1-8D8B-16F3-9D8C-73E7CE72F769}"/>
              </a:ext>
            </a:extLst>
          </p:cNvPr>
          <p:cNvSpPr/>
          <p:nvPr/>
        </p:nvSpPr>
        <p:spPr>
          <a:xfrm>
            <a:off x="4864608" y="0"/>
            <a:ext cx="2474976"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Substance Use</a:t>
            </a:r>
          </a:p>
        </p:txBody>
      </p:sp>
      <p:sp>
        <p:nvSpPr>
          <p:cNvPr id="12" name="Rounded Rectangle 11">
            <a:extLst>
              <a:ext uri="{FF2B5EF4-FFF2-40B4-BE49-F238E27FC236}">
                <a16:creationId xmlns:a16="http://schemas.microsoft.com/office/drawing/2014/main" id="{71487E24-E5CE-589C-D04E-4F38352680EF}"/>
              </a:ext>
            </a:extLst>
          </p:cNvPr>
          <p:cNvSpPr/>
          <p:nvPr/>
        </p:nvSpPr>
        <p:spPr>
          <a:xfrm>
            <a:off x="9814560" y="0"/>
            <a:ext cx="2377440" cy="633984"/>
          </a:xfrm>
          <a:prstGeom prst="roundRect">
            <a:avLst/>
          </a:prstGeom>
          <a:gradFill>
            <a:gsLst>
              <a:gs pos="0">
                <a:schemeClr val="bg2"/>
              </a:gs>
              <a:gs pos="100000">
                <a:srgbClr val="C6C6C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p:txBody>
      </p:sp>
      <p:sp>
        <p:nvSpPr>
          <p:cNvPr id="13" name="Rounded Rectangle 12">
            <a:extLst>
              <a:ext uri="{FF2B5EF4-FFF2-40B4-BE49-F238E27FC236}">
                <a16:creationId xmlns:a16="http://schemas.microsoft.com/office/drawing/2014/main" id="{8B2C35CF-9070-6756-5FAD-F578329D7AC3}"/>
              </a:ext>
            </a:extLst>
          </p:cNvPr>
          <p:cNvSpPr/>
          <p:nvPr/>
        </p:nvSpPr>
        <p:spPr>
          <a:xfrm>
            <a:off x="0" y="0"/>
            <a:ext cx="2389632" cy="633984"/>
          </a:xfrm>
          <a:prstGeom prst="roundRect">
            <a:avLst/>
          </a:prstGeom>
          <a:gradFill>
            <a:gsLst>
              <a:gs pos="86000">
                <a:schemeClr val="bg2"/>
              </a:gs>
              <a:gs pos="86000">
                <a:schemeClr val="bg2"/>
              </a:gs>
            </a:gsLst>
            <a:lin ang="189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Impacts</a:t>
            </a:r>
          </a:p>
        </p:txBody>
      </p:sp>
      <p:pic>
        <p:nvPicPr>
          <p:cNvPr id="15" name="Picture 14">
            <a:extLst>
              <a:ext uri="{FF2B5EF4-FFF2-40B4-BE49-F238E27FC236}">
                <a16:creationId xmlns:a16="http://schemas.microsoft.com/office/drawing/2014/main" id="{082718B7-1992-4DF0-8332-19A96349F031}"/>
              </a:ext>
            </a:extLst>
          </p:cNvPr>
          <p:cNvPicPr>
            <a:picLocks noChangeAspect="1"/>
          </p:cNvPicPr>
          <p:nvPr/>
        </p:nvPicPr>
        <p:blipFill>
          <a:blip r:embed="rId2"/>
          <a:stretch>
            <a:fillRect/>
          </a:stretch>
        </p:blipFill>
        <p:spPr>
          <a:xfrm>
            <a:off x="6429374" y="3340100"/>
            <a:ext cx="5762626" cy="3538672"/>
          </a:xfrm>
          <a:prstGeom prst="rect">
            <a:avLst/>
          </a:prstGeom>
        </p:spPr>
      </p:pic>
      <p:pic>
        <p:nvPicPr>
          <p:cNvPr id="16" name="Picture 15">
            <a:extLst>
              <a:ext uri="{FF2B5EF4-FFF2-40B4-BE49-F238E27FC236}">
                <a16:creationId xmlns:a16="http://schemas.microsoft.com/office/drawing/2014/main" id="{D354E62D-A0E9-8F7B-B5BB-DB9412DFF674}"/>
              </a:ext>
            </a:extLst>
          </p:cNvPr>
          <p:cNvPicPr>
            <a:picLocks noChangeAspect="1"/>
          </p:cNvPicPr>
          <p:nvPr/>
        </p:nvPicPr>
        <p:blipFill>
          <a:blip r:embed="rId3"/>
          <a:stretch>
            <a:fillRect/>
          </a:stretch>
        </p:blipFill>
        <p:spPr>
          <a:xfrm>
            <a:off x="6429374" y="681038"/>
            <a:ext cx="5762626" cy="3048000"/>
          </a:xfrm>
          <a:prstGeom prst="rect">
            <a:avLst/>
          </a:prstGeom>
        </p:spPr>
      </p:pic>
      <p:pic>
        <p:nvPicPr>
          <p:cNvPr id="17" name="Content Placeholder 6">
            <a:extLst>
              <a:ext uri="{FF2B5EF4-FFF2-40B4-BE49-F238E27FC236}">
                <a16:creationId xmlns:a16="http://schemas.microsoft.com/office/drawing/2014/main" id="{24776091-75FE-0370-0212-A3BC9E15F6B8}"/>
              </a:ext>
            </a:extLst>
          </p:cNvPr>
          <p:cNvPicPr>
            <a:picLocks noChangeAspect="1"/>
          </p:cNvPicPr>
          <p:nvPr/>
        </p:nvPicPr>
        <p:blipFill>
          <a:blip r:embed="rId4"/>
          <a:stretch>
            <a:fillRect/>
          </a:stretch>
        </p:blipFill>
        <p:spPr>
          <a:xfrm>
            <a:off x="-1" y="633983"/>
            <a:ext cx="6429375" cy="6244789"/>
          </a:xfrm>
          <a:prstGeom prst="rect">
            <a:avLst/>
          </a:prstGeom>
        </p:spPr>
      </p:pic>
      <p:pic>
        <p:nvPicPr>
          <p:cNvPr id="18" name="Picture 17">
            <a:extLst>
              <a:ext uri="{FF2B5EF4-FFF2-40B4-BE49-F238E27FC236}">
                <a16:creationId xmlns:a16="http://schemas.microsoft.com/office/drawing/2014/main" id="{8E69EA95-A9F7-15E1-A968-C3F1A8B4799E}"/>
              </a:ext>
            </a:extLst>
          </p:cNvPr>
          <p:cNvPicPr>
            <a:picLocks noChangeAspect="1"/>
          </p:cNvPicPr>
          <p:nvPr/>
        </p:nvPicPr>
        <p:blipFill>
          <a:blip r:embed="rId5"/>
          <a:stretch>
            <a:fillRect/>
          </a:stretch>
        </p:blipFill>
        <p:spPr>
          <a:xfrm>
            <a:off x="0" y="5156467"/>
            <a:ext cx="2171700" cy="1722305"/>
          </a:xfrm>
          <a:prstGeom prst="rect">
            <a:avLst/>
          </a:prstGeom>
        </p:spPr>
      </p:pic>
      <p:sp>
        <p:nvSpPr>
          <p:cNvPr id="19" name="Rounded Rectangle 18">
            <a:extLst>
              <a:ext uri="{FF2B5EF4-FFF2-40B4-BE49-F238E27FC236}">
                <a16:creationId xmlns:a16="http://schemas.microsoft.com/office/drawing/2014/main" id="{F272A251-580C-46A2-0F13-3534687FCE5C}"/>
              </a:ext>
            </a:extLst>
          </p:cNvPr>
          <p:cNvSpPr/>
          <p:nvPr/>
        </p:nvSpPr>
        <p:spPr>
          <a:xfrm>
            <a:off x="7339584" y="0"/>
            <a:ext cx="2474976" cy="633984"/>
          </a:xfrm>
          <a:prstGeom prst="roundRect">
            <a:avLst/>
          </a:prstGeom>
          <a:gradFill>
            <a:gsLst>
              <a:gs pos="0">
                <a:srgbClr val="FC7E54"/>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Suicide</a:t>
            </a:r>
          </a:p>
        </p:txBody>
      </p:sp>
      <p:sp>
        <p:nvSpPr>
          <p:cNvPr id="2" name="TextBox 1">
            <a:extLst>
              <a:ext uri="{FF2B5EF4-FFF2-40B4-BE49-F238E27FC236}">
                <a16:creationId xmlns:a16="http://schemas.microsoft.com/office/drawing/2014/main" id="{DE48D7F2-F417-FC8A-3C5F-F5C3B6198FF6}"/>
              </a:ext>
            </a:extLst>
          </p:cNvPr>
          <p:cNvSpPr txBox="1"/>
          <p:nvPr/>
        </p:nvSpPr>
        <p:spPr>
          <a:xfrm>
            <a:off x="10269649" y="3912011"/>
            <a:ext cx="1467261" cy="369332"/>
          </a:xfrm>
          <a:prstGeom prst="rect">
            <a:avLst/>
          </a:prstGeom>
          <a:noFill/>
        </p:spPr>
        <p:txBody>
          <a:bodyPr wrap="none" rtlCol="0">
            <a:spAutoFit/>
          </a:bodyPr>
          <a:lstStyle/>
          <a:p>
            <a:r>
              <a:rPr lang="en-US" dirty="0"/>
              <a:t>Based on Age</a:t>
            </a:r>
          </a:p>
        </p:txBody>
      </p:sp>
      <p:sp>
        <p:nvSpPr>
          <p:cNvPr id="3" name="TextBox 2">
            <a:extLst>
              <a:ext uri="{FF2B5EF4-FFF2-40B4-BE49-F238E27FC236}">
                <a16:creationId xmlns:a16="http://schemas.microsoft.com/office/drawing/2014/main" id="{73BF9657-7D46-D701-FCB4-D0C5075F11FF}"/>
              </a:ext>
            </a:extLst>
          </p:cNvPr>
          <p:cNvSpPr txBox="1"/>
          <p:nvPr/>
        </p:nvSpPr>
        <p:spPr>
          <a:xfrm>
            <a:off x="9912372" y="753822"/>
            <a:ext cx="1824538" cy="369332"/>
          </a:xfrm>
          <a:prstGeom prst="rect">
            <a:avLst/>
          </a:prstGeom>
          <a:noFill/>
        </p:spPr>
        <p:txBody>
          <a:bodyPr wrap="none" rtlCol="0">
            <a:spAutoFit/>
          </a:bodyPr>
          <a:lstStyle/>
          <a:p>
            <a:r>
              <a:rPr lang="en-US" dirty="0"/>
              <a:t>Based on Ethnicity</a:t>
            </a:r>
          </a:p>
        </p:txBody>
      </p:sp>
    </p:spTree>
    <p:extLst>
      <p:ext uri="{BB962C8B-B14F-4D97-AF65-F5344CB8AC3E}">
        <p14:creationId xmlns:p14="http://schemas.microsoft.com/office/powerpoint/2010/main" val="37288412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{856B06B0-602F-694C-AA8C-BF11982EA0DC}tf10001073</Template>
  <TotalTime>4533</TotalTime>
  <Words>1068</Words>
  <Application>Microsoft Macintosh PowerPoint</Application>
  <PresentationFormat>Widescreen</PresentationFormat>
  <Paragraphs>95</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Gill Sans MT</vt:lpstr>
      <vt:lpstr>Söhne</vt:lpstr>
      <vt:lpstr>Tw Cen MT</vt:lpstr>
      <vt:lpstr>Droplet</vt:lpstr>
      <vt:lpstr>Parcel</vt:lpstr>
      <vt:lpstr>MENTAL HEALTH</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dc:title>
  <dc:creator>Pavithra Moorthy</dc:creator>
  <cp:lastModifiedBy>Pavithra Moorthy</cp:lastModifiedBy>
  <cp:revision>11</cp:revision>
  <dcterms:created xsi:type="dcterms:W3CDTF">2023-04-09T21:33:29Z</dcterms:created>
  <dcterms:modified xsi:type="dcterms:W3CDTF">2023-04-20T18:15:55Z</dcterms:modified>
</cp:coreProperties>
</file>