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aleway ExtraLight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37b07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37b07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2294a241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f2294a2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58fca5fa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7e58fca5fa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37b07a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37b07a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37b07a9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37b07a9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2294a2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2294a2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Predictions at the edge, there by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reducing money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spent on data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privacy concerns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58fca5fa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e58fca5fa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e58fca5fa_2_1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e58fca5fa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58fca5fa_2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e58fca5fa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58fca5fa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e58fca5fa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8fca5fa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e58fca5f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58fca5fa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7e58fca5fa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58fca5fa_2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7e58fca5fa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58fca5fa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e58fca5fa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58fca5fa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58fca5f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58fca5fa_2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e58fca5fa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4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sz="1200" i="1">
                <a:solidFill>
                  <a:srgbClr val="5C86B9"/>
                </a:solidFill>
              </a:defRPr>
            </a:lvl1pPr>
            <a:lvl2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92969" y="2270373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alatino"/>
              <a:buNone/>
              <a:defRPr sz="1900"/>
            </a:lvl1pPr>
            <a:lvl2pPr marL="914400" lvl="1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2pPr>
            <a:lvl3pPr marL="1371600" lvl="2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3pPr>
            <a:lvl4pPr marL="1828800" lvl="3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4pPr>
            <a:lvl5pPr marL="2286000" lvl="4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2" name="Google Shape;72;p17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sz="1200" i="1">
                <a:solidFill>
                  <a:srgbClr val="5C86B9"/>
                </a:solidFill>
              </a:defRPr>
            </a:lvl1pPr>
            <a:lvl2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2"/>
          </p:nvPr>
        </p:nvSpPr>
        <p:spPr>
          <a:xfrm>
            <a:off x="258961" y="-214312"/>
            <a:ext cx="86268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50031" y="3643313"/>
            <a:ext cx="86439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3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re">
  <p:cSld name="Title - Centr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285749" y="256505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0" name="Google Shape;80;p18"/>
          <p:cNvCxnSpPr/>
          <p:nvPr/>
        </p:nvCxnSpPr>
        <p:spPr>
          <a:xfrm>
            <a:off x="285749" y="259184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250031" y="1386334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9"/>
          <p:cNvCxnSpPr/>
          <p:nvPr/>
        </p:nvCxnSpPr>
        <p:spPr>
          <a:xfrm>
            <a:off x="285750" y="2779365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5" name="Google Shape;85;p19"/>
          <p:cNvCxnSpPr/>
          <p:nvPr/>
        </p:nvCxnSpPr>
        <p:spPr>
          <a:xfrm>
            <a:off x="285750" y="2806154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2803922" y="0"/>
            <a:ext cx="8102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250031" y="1017984"/>
            <a:ext cx="4089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250031" y="2853035"/>
            <a:ext cx="4089900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1"/>
          <p:cNvCxnSpPr/>
          <p:nvPr/>
        </p:nvCxnSpPr>
        <p:spPr>
          <a:xfrm>
            <a:off x="285750" y="1352847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6" name="Google Shape;96;p21"/>
          <p:cNvCxnSpPr/>
          <p:nvPr/>
        </p:nvCxnSpPr>
        <p:spPr>
          <a:xfrm>
            <a:off x="285750" y="1379636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7" name="Google Shape;97;p21"/>
          <p:cNvSpPr>
            <a:spLocks noGrp="1"/>
          </p:cNvSpPr>
          <p:nvPr>
            <p:ph type="pic" idx="2"/>
          </p:nvPr>
        </p:nvSpPr>
        <p:spPr>
          <a:xfrm>
            <a:off x="2134195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4089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4089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2pPr>
            <a:lvl3pPr marL="1371600" lvl="2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3pPr>
            <a:lvl4pPr marL="1828800" lvl="3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4pPr>
            <a:lvl5pPr marL="2286000" lvl="4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250031" y="234404"/>
            <a:ext cx="8643900" cy="4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>
            <a:spLocks noGrp="1"/>
          </p:cNvSpPr>
          <p:nvPr>
            <p:ph type="pic" idx="2"/>
          </p:nvPr>
        </p:nvSpPr>
        <p:spPr>
          <a:xfrm>
            <a:off x="4572000" y="2323951"/>
            <a:ext cx="43041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3"/>
          </p:nvPr>
        </p:nvSpPr>
        <p:spPr>
          <a:xfrm>
            <a:off x="4572000" y="227687"/>
            <a:ext cx="43041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4"/>
          </p:nvPr>
        </p:nvSpPr>
        <p:spPr>
          <a:xfrm>
            <a:off x="-2241352" y="234404"/>
            <a:ext cx="8179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>
            <a:spLocks noGrp="1"/>
          </p:cNvSpPr>
          <p:nvPr>
            <p:ph type="pic" idx="2"/>
          </p:nvPr>
        </p:nvSpPr>
        <p:spPr>
          <a:xfrm>
            <a:off x="-241102" y="0"/>
            <a:ext cx="9601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85749" y="1352847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2" name="Google Shape;52;p13"/>
          <p:cNvCxnSpPr/>
          <p:nvPr/>
        </p:nvCxnSpPr>
        <p:spPr>
          <a:xfrm>
            <a:off x="285749" y="1379636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ClkumtqaT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ddvsD79Zn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2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</a:t>
            </a:fld>
            <a:endParaRPr>
              <a:solidFill>
                <a:srgbClr val="314864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8" y="170213"/>
            <a:ext cx="43148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/>
        </p:nvSpPr>
        <p:spPr>
          <a:xfrm>
            <a:off x="2331225" y="1946860"/>
            <a:ext cx="63087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aleway ExtraLight"/>
                <a:ea typeface="Raleway ExtraLight"/>
                <a:cs typeface="Raleway ExtraLight"/>
                <a:sym typeface="Raleway ExtraLight"/>
              </a:rPr>
              <a:t>Peaky </a:t>
            </a:r>
            <a:r>
              <a:rPr lang="en" sz="7200" b="1">
                <a:latin typeface="Raleway"/>
                <a:ea typeface="Raleway"/>
                <a:cs typeface="Raleway"/>
                <a:sym typeface="Raleway"/>
              </a:rPr>
              <a:t>Blind</a:t>
            </a:r>
            <a:r>
              <a:rPr lang="en" sz="7200">
                <a:latin typeface="Raleway ExtraLight"/>
                <a:ea typeface="Raleway ExtraLight"/>
                <a:cs typeface="Raleway ExtraLight"/>
                <a:sym typeface="Raleway ExtraLight"/>
              </a:rPr>
              <a:t>ers</a:t>
            </a:r>
            <a:endParaRPr sz="72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" sz="3600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4294967295"/>
          </p:nvPr>
        </p:nvSpPr>
        <p:spPr>
          <a:xfrm>
            <a:off x="272224" y="958775"/>
            <a:ext cx="83985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Mobilenet_v2 backbone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Fully Connected Network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GradCAM Score matching for heatmaps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Better interpretability of models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Future: Self attention layers to remove CNN from the picture, thereby cutting model params by 10x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Progress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383025" y="1538225"/>
            <a:ext cx="7879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500550" y="1406700"/>
            <a:ext cx="8142900" cy="3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Accuracy of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68%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on a production data of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103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images for the base-model. Model was trained on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440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images.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A web-based system for interaction of doctors with clinics.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l="1951" b="7424"/>
          <a:stretch/>
        </p:blipFill>
        <p:spPr>
          <a:xfrm>
            <a:off x="2168725" y="3216300"/>
            <a:ext cx="4806525" cy="18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</a:t>
            </a:r>
            <a:r>
              <a:rPr lang="en" b="1"/>
              <a:t>Clinic</a:t>
            </a:r>
            <a:r>
              <a:rPr lang="en"/>
              <a:t> View)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36" name="Google Shape;236;p37" title="Peaky_clini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1686275"/>
            <a:ext cx="4572000" cy="3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</a:t>
            </a:r>
            <a:r>
              <a:rPr lang="en" b="1"/>
              <a:t>Doctor</a:t>
            </a:r>
            <a:r>
              <a:rPr lang="en"/>
              <a:t> View)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43" name="Google Shape;243;p38" title="Peaky_Doctor_cie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1433229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250050" y="656876"/>
            <a:ext cx="8643900" cy="827100"/>
          </a:xfrm>
          <a:prstGeom prst="rect">
            <a:avLst/>
          </a:prstGeom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Business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Plans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385125" y="1639950"/>
            <a:ext cx="7814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Profit sharing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, by helping in public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health care campaigns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, with local hospitals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Charging a very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nominal amount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for using the software at dispensaries.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“Your data is only your data </a:t>
            </a:r>
            <a:r>
              <a:rPr lang="en" sz="2400" i="1">
                <a:latin typeface="Palatino"/>
                <a:ea typeface="Palatino"/>
                <a:cs typeface="Palatino"/>
                <a:sym typeface="Palatino"/>
              </a:rPr>
              <a:t>none of our data ;-)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”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Directions: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4294967295"/>
          </p:nvPr>
        </p:nvSpPr>
        <p:spPr>
          <a:xfrm>
            <a:off x="299535" y="1485900"/>
            <a:ext cx="838567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b="1"/>
              <a:t>D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eploy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on edge devices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Predict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more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than 5 stage diabetic retinopathy, </a:t>
            </a:r>
            <a:r>
              <a:rPr lang="en"/>
              <a:t>like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other biological conditions based on the retinal image.</a:t>
            </a:r>
            <a:endParaRPr sz="2400" b="0" i="0" u="none" strike="noStrike" cap="non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b="1"/>
              <a:t>Split Learning </a:t>
            </a:r>
            <a:r>
              <a:rPr lang="en"/>
              <a:t>and</a:t>
            </a:r>
            <a:r>
              <a:rPr lang="en" b="1"/>
              <a:t> Differential Privacy</a:t>
            </a:r>
            <a:r>
              <a:rPr lang="en"/>
              <a:t> to preserve privacy.</a:t>
            </a: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1" i="0" u="none" strike="noStrike" cap="none">
                <a:solidFill>
                  <a:srgbClr val="000000"/>
                </a:solidFill>
              </a:rPr>
              <a:t>Weak Supervision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and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Meta Learning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algorithms can be used to deploy this for a larger set of images.</a:t>
            </a:r>
            <a:endParaRPr sz="900"/>
          </a:p>
        </p:txBody>
      </p:sp>
      <p:sp>
        <p:nvSpPr>
          <p:cNvPr id="257" name="Google Shape;257;p4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892969" y="2136427"/>
            <a:ext cx="7358063" cy="5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“Any significant advancement in computer science will be indistinguishable from magic!” </a:t>
            </a:r>
            <a:endParaRPr sz="900"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063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900"/>
              <a:buFont typeface="Arial"/>
              <a:buNone/>
            </a:pPr>
            <a:r>
              <a:rPr lang="en" sz="1900" i="1">
                <a:solidFill>
                  <a:srgbClr val="5C86B9"/>
                </a:solidFill>
              </a:rPr>
              <a:t>–Arthur C Clarke</a:t>
            </a:r>
            <a:endParaRPr sz="900"/>
          </a:p>
        </p:txBody>
      </p:sp>
      <p:sp>
        <p:nvSpPr>
          <p:cNvPr id="264" name="Google Shape;264;p41"/>
          <p:cNvSpPr txBox="1"/>
          <p:nvPr/>
        </p:nvSpPr>
        <p:spPr>
          <a:xfrm>
            <a:off x="2187551" y="1265413"/>
            <a:ext cx="4768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3600" i="0" u="none" strike="noStrike" cap="none">
                <a:solidFill>
                  <a:srgbClr val="32486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Thank You</a:t>
            </a:r>
            <a:endParaRPr sz="36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5" name="Google Shape;265;p4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892969" y="2136427"/>
            <a:ext cx="7358063" cy="5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“Eliminate needless blindness!” </a:t>
            </a:r>
            <a:endParaRPr sz="90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063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900"/>
              <a:buFont typeface="Arial"/>
              <a:buNone/>
            </a:pPr>
            <a:r>
              <a:rPr lang="en" sz="1900" i="1">
                <a:solidFill>
                  <a:srgbClr val="5C86B9"/>
                </a:solidFill>
              </a:rPr>
              <a:t>–Dr. Venkataswamy</a:t>
            </a:r>
            <a:endParaRPr sz="900"/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259749" y="4644554"/>
            <a:ext cx="8617151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9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37" cy="111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Diabetic Retinopathy Detection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469625" y="510750"/>
            <a:ext cx="3401700" cy="2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Pavitha Sri P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i="0" u="none" strike="noStrike" cap="none" dirty="0">
                <a:latin typeface="Raleway"/>
                <a:ea typeface="Raleway"/>
                <a:cs typeface="Raleway"/>
                <a:sym typeface="Raleway"/>
              </a:rPr>
              <a:t>71762132028</a:t>
            </a:r>
            <a:r>
              <a:rPr lang="en" sz="1500" i="0" u="none" strike="noStrike" cap="none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18722" cy="29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Retinopathy?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4294967295"/>
          </p:nvPr>
        </p:nvSpPr>
        <p:spPr>
          <a:xfrm>
            <a:off x="211111" y="1485900"/>
            <a:ext cx="8474102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Retinopathy is a condition wh</a:t>
            </a:r>
            <a:r>
              <a:rPr lang="en"/>
              <a:t>ic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h develops in the eye, which if not treated at early stages, could lead to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permanent blindness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major contributor towards this condition is diabetes and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delayed diagnosis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!!!</a:t>
            </a:r>
            <a:endParaRPr sz="900"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do we care?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4294967295"/>
          </p:nvPr>
        </p:nvSpPr>
        <p:spPr>
          <a:xfrm>
            <a:off x="284816" y="1485900"/>
            <a:ext cx="840039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India is said to be the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diabetic capital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 world by 2030 with over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80 million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people affected by it.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Unfortunately, more than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2/3rds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them are from the “</a:t>
            </a:r>
            <a:r>
              <a:rPr lang="en" sz="2400" b="0" i="1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subaltern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”.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If identified early, this is a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blindness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which can be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avoided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are we caring?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4294967295"/>
          </p:nvPr>
        </p:nvSpPr>
        <p:spPr>
          <a:xfrm>
            <a:off x="238179" y="1485900"/>
            <a:ext cx="8447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ML model on the edge, </a:t>
            </a:r>
            <a:r>
              <a:rPr lang="en"/>
              <a:t>w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ith foc</a:t>
            </a:r>
            <a:r>
              <a:rPr lang="en"/>
              <a:t>us on </a:t>
            </a:r>
            <a:r>
              <a:rPr lang="en" b="1"/>
              <a:t>privacy</a:t>
            </a:r>
            <a:r>
              <a:rPr lang="en"/>
              <a:t>, </a:t>
            </a:r>
            <a:r>
              <a:rPr lang="en" b="1"/>
              <a:t>scalability</a:t>
            </a:r>
            <a:r>
              <a:rPr lang="en"/>
              <a:t> and </a:t>
            </a:r>
            <a:r>
              <a:rPr lang="en" b="1"/>
              <a:t>interpretability</a:t>
            </a:r>
            <a:r>
              <a:rPr lang="en"/>
              <a:t>.</a:t>
            </a:r>
            <a:endParaRPr/>
          </a:p>
          <a:p>
            <a:pPr marL="330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Matching cases based on </a:t>
            </a:r>
            <a:r>
              <a:rPr lang="en" b="1"/>
              <a:t>severity</a:t>
            </a:r>
            <a:r>
              <a:rPr lang="en"/>
              <a:t> and </a:t>
            </a:r>
            <a:r>
              <a:rPr lang="en" b="1"/>
              <a:t>time</a:t>
            </a:r>
            <a:r>
              <a:rPr lang="en"/>
              <a:t> for immediate diagnosis.</a:t>
            </a:r>
            <a:endParaRPr sz="900"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0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our product intended for?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4294967295"/>
          </p:nvPr>
        </p:nvSpPr>
        <p:spPr>
          <a:xfrm>
            <a:off x="458787" y="1485900"/>
            <a:ext cx="8226426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 rural areas (Tier 4 cities)</a:t>
            </a:r>
            <a:r>
              <a:rPr lang="en"/>
              <a:t>, 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which ha</a:t>
            </a:r>
            <a:r>
              <a:rPr lang="en"/>
              <a:t>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small dispensaries and can afford a fun</a:t>
            </a:r>
            <a:r>
              <a:rPr lang="en"/>
              <a:t>d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us camera, but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don’t have expert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medical professionals available.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tool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for doctors to prioritise cases based on the severity of </a:t>
            </a:r>
            <a:r>
              <a:rPr lang="en"/>
              <a:t>the condition.</a:t>
            </a: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For anyone who wants to make healthcare affordable and accurate.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Technical Roadmap of the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>
            <a:off x="3138456" y="1765321"/>
            <a:ext cx="144607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33"/>
          <p:cNvSpPr txBox="1"/>
          <p:nvPr/>
        </p:nvSpPr>
        <p:spPr>
          <a:xfrm>
            <a:off x="409409" y="1613695"/>
            <a:ext cx="1949977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Gather datasets</a:t>
            </a:r>
            <a:endParaRPr sz="900"/>
          </a:p>
        </p:txBody>
      </p:sp>
      <p:sp>
        <p:nvSpPr>
          <p:cNvPr id="176" name="Google Shape;176;p33"/>
          <p:cNvSpPr txBox="1"/>
          <p:nvPr/>
        </p:nvSpPr>
        <p:spPr>
          <a:xfrm>
            <a:off x="4963375" y="1613695"/>
            <a:ext cx="3558124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Deep learning model</a:t>
            </a:r>
            <a:endParaRPr sz="900"/>
          </a:p>
        </p:txBody>
      </p:sp>
      <p:cxnSp>
        <p:nvCxnSpPr>
          <p:cNvPr id="177" name="Google Shape;177;p33"/>
          <p:cNvCxnSpPr/>
          <p:nvPr/>
        </p:nvCxnSpPr>
        <p:spPr>
          <a:xfrm>
            <a:off x="6742436" y="2010592"/>
            <a:ext cx="1" cy="31588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33"/>
          <p:cNvSpPr txBox="1"/>
          <p:nvPr/>
        </p:nvSpPr>
        <p:spPr>
          <a:xfrm>
            <a:off x="4631459" y="2420124"/>
            <a:ext cx="4221956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user interface for the app</a:t>
            </a:r>
            <a:endParaRPr sz="900"/>
          </a:p>
        </p:txBody>
      </p:sp>
      <p:cxnSp>
        <p:nvCxnSpPr>
          <p:cNvPr id="179" name="Google Shape;179;p33"/>
          <p:cNvCxnSpPr/>
          <p:nvPr/>
        </p:nvCxnSpPr>
        <p:spPr>
          <a:xfrm flipH="1">
            <a:off x="3138456" y="2571750"/>
            <a:ext cx="144607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33"/>
          <p:cNvSpPr txBox="1"/>
          <p:nvPr/>
        </p:nvSpPr>
        <p:spPr>
          <a:xfrm>
            <a:off x="-4331" y="2292876"/>
            <a:ext cx="2980137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Look at deployment strategies </a:t>
            </a:r>
            <a:endParaRPr sz="900"/>
          </a:p>
        </p:txBody>
      </p:sp>
      <p:sp>
        <p:nvSpPr>
          <p:cNvPr id="181" name="Google Shape;181;p33"/>
          <p:cNvSpPr/>
          <p:nvPr/>
        </p:nvSpPr>
        <p:spPr>
          <a:xfrm>
            <a:off x="106814" y="1555831"/>
            <a:ext cx="2962277" cy="41898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4653900" y="1555831"/>
            <a:ext cx="4204096" cy="41898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4640389" y="2362260"/>
            <a:ext cx="4204200" cy="4191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93303" y="2248858"/>
            <a:ext cx="2962277" cy="64578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3"/>
          <p:cNvCxnSpPr/>
          <p:nvPr/>
        </p:nvCxnSpPr>
        <p:spPr>
          <a:xfrm>
            <a:off x="1574441" y="2969184"/>
            <a:ext cx="1" cy="3032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33"/>
          <p:cNvSpPr txBox="1"/>
          <p:nvPr/>
        </p:nvSpPr>
        <p:spPr>
          <a:xfrm>
            <a:off x="-4331" y="3390996"/>
            <a:ext cx="3044149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Utilise the new data to make the model better</a:t>
            </a:r>
            <a:endParaRPr sz="900"/>
          </a:p>
        </p:txBody>
      </p:sp>
      <p:sp>
        <p:nvSpPr>
          <p:cNvPr id="187" name="Google Shape;187;p33"/>
          <p:cNvSpPr/>
          <p:nvPr/>
        </p:nvSpPr>
        <p:spPr>
          <a:xfrm>
            <a:off x="93303" y="3346978"/>
            <a:ext cx="2962277" cy="64578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371825" y="1927100"/>
            <a:ext cx="421500" cy="495900"/>
          </a:xfrm>
          <a:prstGeom prst="smileyFace">
            <a:avLst>
              <a:gd name="adj" fmla="val 4653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894925" y="2137925"/>
            <a:ext cx="7065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5674575" y="1794000"/>
            <a:ext cx="1407402" cy="1307502"/>
          </a:xfrm>
          <a:prstGeom prst="flowChartMultidocumen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Predictions available on dashboard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4923550" y="2258750"/>
            <a:ext cx="7065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4"/>
          <p:cNvSpPr/>
          <p:nvPr/>
        </p:nvSpPr>
        <p:spPr>
          <a:xfrm rot="5400000">
            <a:off x="7674975" y="1710350"/>
            <a:ext cx="254100" cy="1350900"/>
          </a:xfrm>
          <a:prstGeom prst="bentArrow">
            <a:avLst>
              <a:gd name="adj1" fmla="val 25000"/>
              <a:gd name="adj2" fmla="val 21949"/>
              <a:gd name="adj3" fmla="val 3291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8137925" y="2701925"/>
            <a:ext cx="532800" cy="5577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4"/>
          <p:cNvSpPr txBox="1"/>
          <p:nvPr/>
        </p:nvSpPr>
        <p:spPr>
          <a:xfrm rot="1261">
            <a:off x="257439" y="1610702"/>
            <a:ext cx="8181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Patient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7200900" y="2937375"/>
            <a:ext cx="818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Doctor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3" name="Google Shape;203;p34"/>
          <p:cNvSpPr/>
          <p:nvPr/>
        </p:nvSpPr>
        <p:spPr>
          <a:xfrm rot="10800000">
            <a:off x="3478800" y="4502050"/>
            <a:ext cx="4949100" cy="235500"/>
          </a:xfrm>
          <a:prstGeom prst="uturnArrow">
            <a:avLst>
              <a:gd name="adj1" fmla="val 25000"/>
              <a:gd name="adj2" fmla="val 25000"/>
              <a:gd name="adj3" fmla="val 0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5162475" y="4179875"/>
            <a:ext cx="3111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Send appointment request based on our analysis + doctors call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738125" y="2850575"/>
            <a:ext cx="818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Alert Patients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1703013" y="1520325"/>
            <a:ext cx="3344100" cy="2292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     Our system deployed in clinics.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032600" y="1821925"/>
            <a:ext cx="1115400" cy="7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Retinal Fundus Image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3230225" y="2204475"/>
            <a:ext cx="5328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925950" y="1819325"/>
            <a:ext cx="997500" cy="7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ML Model on the edge 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8348384" y="3310150"/>
            <a:ext cx="111900" cy="11919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3478825" y="3828838"/>
            <a:ext cx="111900" cy="657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" name="Google Shape;212;p34"/>
          <p:cNvCxnSpPr>
            <a:endCxn id="195" idx="4"/>
          </p:cNvCxnSpPr>
          <p:nvPr/>
        </p:nvCxnSpPr>
        <p:spPr>
          <a:xfrm rot="10800000">
            <a:off x="582575" y="2423000"/>
            <a:ext cx="15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4"/>
          <p:cNvCxnSpPr>
            <a:stCxn id="206" idx="1"/>
          </p:cNvCxnSpPr>
          <p:nvPr/>
        </p:nvCxnSpPr>
        <p:spPr>
          <a:xfrm flipH="1">
            <a:off x="559113" y="2666775"/>
            <a:ext cx="1143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A7A7A7"/>
      </a:dk2>
      <a:lt2>
        <a:srgbClr val="535353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(16:9)</PresentationFormat>
  <Paragraphs>88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Raleway ExtraLight</vt:lpstr>
      <vt:lpstr>Arial</vt:lpstr>
      <vt:lpstr>Palatino</vt:lpstr>
      <vt:lpstr>Raleway</vt:lpstr>
      <vt:lpstr>Times New Roman</vt:lpstr>
      <vt:lpstr>Simple Light</vt:lpstr>
      <vt:lpstr>Editorial</vt:lpstr>
      <vt:lpstr>PowerPoint Presentation</vt:lpstr>
      <vt:lpstr>PowerPoint Presentation</vt:lpstr>
      <vt:lpstr>Diabetic Retinopathy Detection</vt:lpstr>
      <vt:lpstr>What is Retinopathy?</vt:lpstr>
      <vt:lpstr>Why do we care?</vt:lpstr>
      <vt:lpstr>How are we caring?</vt:lpstr>
      <vt:lpstr>Who is our product intended for?</vt:lpstr>
      <vt:lpstr>Technical Roadmap of the System</vt:lpstr>
      <vt:lpstr>Process Overview</vt:lpstr>
      <vt:lpstr>Model Overview</vt:lpstr>
      <vt:lpstr>Current Progress</vt:lpstr>
      <vt:lpstr>Demo (Clinic View)</vt:lpstr>
      <vt:lpstr>Demo (Doctor View)</vt:lpstr>
      <vt:lpstr>Business Plans </vt:lpstr>
      <vt:lpstr>Future Directions: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Pavitha</dc:creator>
  <cp:lastModifiedBy>HP</cp:lastModifiedBy>
  <cp:revision>1</cp:revision>
  <dcterms:modified xsi:type="dcterms:W3CDTF">2023-12-16T19:08:23Z</dcterms:modified>
</cp:coreProperties>
</file>