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B5D2C-9F69-4230-A859-85CFE4076389}" v="4" dt="2025-03-28T15:52:19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ithira senthilkumar" userId="dbfd3c692a604aad" providerId="LiveId" clId="{C58B5D2C-9F69-4230-A859-85CFE4076389}"/>
    <pc:docChg chg="custSel addSld delSld modSld">
      <pc:chgData name="pavithira senthilkumar" userId="dbfd3c692a604aad" providerId="LiveId" clId="{C58B5D2C-9F69-4230-A859-85CFE4076389}" dt="2025-03-31T10:26:18.072" v="541" actId="20577"/>
      <pc:docMkLst>
        <pc:docMk/>
      </pc:docMkLst>
      <pc:sldChg chg="modSp mod">
        <pc:chgData name="pavithira senthilkumar" userId="dbfd3c692a604aad" providerId="LiveId" clId="{C58B5D2C-9F69-4230-A859-85CFE4076389}" dt="2025-03-31T10:26:18.072" v="541" actId="20577"/>
        <pc:sldMkLst>
          <pc:docMk/>
          <pc:sldMk cId="0" sldId="260"/>
        </pc:sldMkLst>
        <pc:spChg chg="mod">
          <ac:chgData name="pavithira senthilkumar" userId="dbfd3c692a604aad" providerId="LiveId" clId="{C58B5D2C-9F69-4230-A859-85CFE4076389}" dt="2025-03-31T10:26:18.072" v="541" actId="20577"/>
          <ac:spMkLst>
            <pc:docMk/>
            <pc:sldMk cId="0" sldId="260"/>
            <ac:spMk id="81" creationId="{00000000-0000-0000-0000-000000000000}"/>
          </ac:spMkLst>
        </pc:spChg>
      </pc:sldChg>
      <pc:sldChg chg="modSp mod">
        <pc:chgData name="pavithira senthilkumar" userId="dbfd3c692a604aad" providerId="LiveId" clId="{C58B5D2C-9F69-4230-A859-85CFE4076389}" dt="2025-03-26T17:51:59.077" v="501" actId="27636"/>
        <pc:sldMkLst>
          <pc:docMk/>
          <pc:sldMk cId="0" sldId="262"/>
        </pc:sldMkLst>
        <pc:spChg chg="mod">
          <ac:chgData name="pavithira senthilkumar" userId="dbfd3c692a604aad" providerId="LiveId" clId="{C58B5D2C-9F69-4230-A859-85CFE4076389}" dt="2025-03-26T17:51:59.077" v="501" actId="27636"/>
          <ac:spMkLst>
            <pc:docMk/>
            <pc:sldMk cId="0" sldId="262"/>
            <ac:spMk id="95" creationId="{00000000-0000-0000-0000-000000000000}"/>
          </ac:spMkLst>
        </pc:spChg>
      </pc:sldChg>
      <pc:sldChg chg="addSp modSp mod">
        <pc:chgData name="pavithira senthilkumar" userId="dbfd3c692a604aad" providerId="LiveId" clId="{C58B5D2C-9F69-4230-A859-85CFE4076389}" dt="2025-03-26T17:52:22.852" v="507" actId="20577"/>
        <pc:sldMkLst>
          <pc:docMk/>
          <pc:sldMk cId="0" sldId="263"/>
        </pc:sldMkLst>
        <pc:spChg chg="mod">
          <ac:chgData name="pavithira senthilkumar" userId="dbfd3c692a604aad" providerId="LiveId" clId="{C58B5D2C-9F69-4230-A859-85CFE4076389}" dt="2025-03-26T17:52:22.852" v="507" actId="20577"/>
          <ac:spMkLst>
            <pc:docMk/>
            <pc:sldMk cId="0" sldId="263"/>
            <ac:spMk id="102" creationId="{00000000-0000-0000-0000-000000000000}"/>
          </ac:spMkLst>
        </pc:spChg>
        <pc:picChg chg="add mod">
          <ac:chgData name="pavithira senthilkumar" userId="dbfd3c692a604aad" providerId="LiveId" clId="{C58B5D2C-9F69-4230-A859-85CFE4076389}" dt="2025-03-26T17:49:14.971" v="20" actId="1076"/>
          <ac:picMkLst>
            <pc:docMk/>
            <pc:sldMk cId="0" sldId="263"/>
            <ac:picMk id="2" creationId="{149733B7-5A37-A0F8-F0AD-730CE060C13D}"/>
          </ac:picMkLst>
        </pc:picChg>
        <pc:picChg chg="mod">
          <ac:chgData name="pavithira senthilkumar" userId="dbfd3c692a604aad" providerId="LiveId" clId="{C58B5D2C-9F69-4230-A859-85CFE4076389}" dt="2025-03-26T17:48:39.290" v="10" actId="1076"/>
          <ac:picMkLst>
            <pc:docMk/>
            <pc:sldMk cId="0" sldId="263"/>
            <ac:picMk id="103" creationId="{00000000-0000-0000-0000-000000000000}"/>
          </ac:picMkLst>
        </pc:picChg>
      </pc:sldChg>
      <pc:sldChg chg="addSp delSp modSp mod">
        <pc:chgData name="pavithira senthilkumar" userId="dbfd3c692a604aad" providerId="LiveId" clId="{C58B5D2C-9F69-4230-A859-85CFE4076389}" dt="2025-03-26T17:55:49.602" v="529" actId="478"/>
        <pc:sldMkLst>
          <pc:docMk/>
          <pc:sldMk cId="0" sldId="264"/>
        </pc:sldMkLst>
        <pc:spChg chg="mod">
          <ac:chgData name="pavithira senthilkumar" userId="dbfd3c692a604aad" providerId="LiveId" clId="{C58B5D2C-9F69-4230-A859-85CFE4076389}" dt="2025-03-26T17:48:18.679" v="3" actId="27636"/>
          <ac:spMkLst>
            <pc:docMk/>
            <pc:sldMk cId="0" sldId="264"/>
            <ac:spMk id="109" creationId="{00000000-0000-0000-0000-000000000000}"/>
          </ac:spMkLst>
        </pc:spChg>
        <pc:picChg chg="add mod">
          <ac:chgData name="pavithira senthilkumar" userId="dbfd3c692a604aad" providerId="LiveId" clId="{C58B5D2C-9F69-4230-A859-85CFE4076389}" dt="2025-03-26T17:55:47.232" v="528" actId="14100"/>
          <ac:picMkLst>
            <pc:docMk/>
            <pc:sldMk cId="0" sldId="264"/>
            <ac:picMk id="2" creationId="{9A23A671-776E-05E6-3067-15E8B4BCD73D}"/>
          </ac:picMkLst>
        </pc:picChg>
      </pc:sldChg>
      <pc:sldChg chg="modSp mod">
        <pc:chgData name="pavithira senthilkumar" userId="dbfd3c692a604aad" providerId="LiveId" clId="{C58B5D2C-9F69-4230-A859-85CFE4076389}" dt="2025-03-26T17:48:18.699" v="4" actId="27636"/>
        <pc:sldMkLst>
          <pc:docMk/>
          <pc:sldMk cId="0" sldId="265"/>
        </pc:sldMkLst>
        <pc:spChg chg="mod">
          <ac:chgData name="pavithira senthilkumar" userId="dbfd3c692a604aad" providerId="LiveId" clId="{C58B5D2C-9F69-4230-A859-85CFE4076389}" dt="2025-03-26T17:48:18.699" v="4" actId="27636"/>
          <ac:spMkLst>
            <pc:docMk/>
            <pc:sldMk cId="0" sldId="265"/>
            <ac:spMk id="116" creationId="{00000000-0000-0000-0000-000000000000}"/>
          </ac:spMkLst>
        </pc:spChg>
      </pc:sldChg>
      <pc:sldChg chg="addSp modSp mod">
        <pc:chgData name="pavithira senthilkumar" userId="dbfd3c692a604aad" providerId="LiveId" clId="{C58B5D2C-9F69-4230-A859-85CFE4076389}" dt="2025-03-28T15:52:35.887" v="538" actId="14100"/>
        <pc:sldMkLst>
          <pc:docMk/>
          <pc:sldMk cId="0" sldId="267"/>
        </pc:sldMkLst>
        <pc:spChg chg="mod">
          <ac:chgData name="pavithira senthilkumar" userId="dbfd3c692a604aad" providerId="LiveId" clId="{C58B5D2C-9F69-4230-A859-85CFE4076389}" dt="2025-03-28T15:52:14.730" v="530" actId="14100"/>
          <ac:spMkLst>
            <pc:docMk/>
            <pc:sldMk cId="0" sldId="267"/>
            <ac:spMk id="130" creationId="{00000000-0000-0000-0000-000000000000}"/>
          </ac:spMkLst>
        </pc:spChg>
        <pc:picChg chg="add mod">
          <ac:chgData name="pavithira senthilkumar" userId="dbfd3c692a604aad" providerId="LiveId" clId="{C58B5D2C-9F69-4230-A859-85CFE4076389}" dt="2025-03-28T15:52:35.887" v="538" actId="14100"/>
          <ac:picMkLst>
            <pc:docMk/>
            <pc:sldMk cId="0" sldId="267"/>
            <ac:picMk id="2" creationId="{E6DCECD6-D19D-160A-2047-CB2E848A0359}"/>
          </ac:picMkLst>
        </pc:picChg>
      </pc:sldChg>
      <pc:sldChg chg="addSp delSp modSp new del mod">
        <pc:chgData name="pavithira senthilkumar" userId="dbfd3c692a604aad" providerId="LiveId" clId="{C58B5D2C-9F69-4230-A859-85CFE4076389}" dt="2025-03-26T17:49:05.880" v="17" actId="2696"/>
        <pc:sldMkLst>
          <pc:docMk/>
          <pc:sldMk cId="179721698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e6b374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e6b374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0cac939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0cac939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0cac939b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0cac939b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cac939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0cac939b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0cac939b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0cac939b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cac939b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0cac939b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cac939b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0cac939b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e9c1e892d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e9c1e892d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9c1e89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9c1e89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69072c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69072c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bbacb94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bbacb94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bbacb9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bbacb9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ebbacb94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ebbacb94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bbacb94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ebbacb94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cac939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cac939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cac939b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cac939b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Chinook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Genre sales analysis</a:t>
            </a:r>
            <a:endParaRPr sz="2420"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47300" cy="3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Genre Trends: Rock Leads the Way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</a:rPr>
              <a:t>Rock</a:t>
            </a:r>
            <a:r>
              <a:rPr lang="en-GB" sz="1400">
                <a:solidFill>
                  <a:schemeClr val="dk1"/>
                </a:solidFill>
              </a:rPr>
              <a:t> continues to dominate, accounting for over 50% of total sales.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</a:rPr>
              <a:t>Alternative &amp; Punk</a:t>
            </a:r>
            <a:r>
              <a:rPr lang="en-GB" sz="1400">
                <a:solidFill>
                  <a:schemeClr val="dk1"/>
                </a:solidFill>
              </a:rPr>
              <a:t> and </a:t>
            </a:r>
            <a:r>
              <a:rPr lang="en-GB" sz="1400" b="1">
                <a:solidFill>
                  <a:schemeClr val="dk1"/>
                </a:solidFill>
              </a:rPr>
              <a:t>Metal</a:t>
            </a:r>
            <a:r>
              <a:rPr lang="en-GB" sz="1400">
                <a:solidFill>
                  <a:schemeClr val="dk1"/>
                </a:solidFill>
              </a:rPr>
              <a:t> genres also exhibit strong sales performance.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Strategic Recommendations: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Focus on </a:t>
            </a:r>
            <a:r>
              <a:rPr lang="en-GB" sz="1400" b="1">
                <a:solidFill>
                  <a:schemeClr val="dk1"/>
                </a:solidFill>
              </a:rPr>
              <a:t>stocking</a:t>
            </a:r>
            <a:r>
              <a:rPr lang="en-GB" sz="1400">
                <a:solidFill>
                  <a:schemeClr val="dk1"/>
                </a:solidFill>
              </a:rPr>
              <a:t> and </a:t>
            </a:r>
            <a:r>
              <a:rPr lang="en-GB" sz="1400" b="1">
                <a:solidFill>
                  <a:schemeClr val="dk1"/>
                </a:solidFill>
              </a:rPr>
              <a:t>marketing</a:t>
            </a:r>
            <a:r>
              <a:rPr lang="en-GB" sz="1400">
                <a:solidFill>
                  <a:schemeClr val="dk1"/>
                </a:solidFill>
              </a:rPr>
              <a:t> Rock, Alternative &amp; Punk, and Metal genres to cater to high-demand areas.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>
                <a:solidFill>
                  <a:schemeClr val="dk1"/>
                </a:solidFill>
              </a:rPr>
              <a:t>Roll out </a:t>
            </a:r>
            <a:r>
              <a:rPr lang="en-GB" sz="1400" b="1">
                <a:solidFill>
                  <a:schemeClr val="dk1"/>
                </a:solidFill>
              </a:rPr>
              <a:t>genre-targeted promotions</a:t>
            </a:r>
            <a:r>
              <a:rPr lang="en-GB" sz="1400">
                <a:solidFill>
                  <a:schemeClr val="dk1"/>
                </a:solidFill>
              </a:rPr>
              <a:t> to further enhance sales and customer interest in these top-performing categories.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17" name="Google Shape;117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350" y="1170125"/>
            <a:ext cx="3559249" cy="28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Product Affinity Analysis</a:t>
            </a:r>
            <a:endParaRPr sz="242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976925"/>
            <a:ext cx="54270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8575" algn="l" rtl="0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67" b="1">
                <a:solidFill>
                  <a:schemeClr val="dk1"/>
                </a:solidFill>
              </a:rPr>
              <a:t>Frequently Purchased Together:</a:t>
            </a:r>
            <a:endParaRPr sz="5667" b="1">
              <a:solidFill>
                <a:schemeClr val="dk1"/>
              </a:solidFill>
            </a:endParaRPr>
          </a:p>
          <a:p>
            <a:pPr marL="914400" lvl="1" indent="-25082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091"/>
              <a:buChar char="○"/>
            </a:pPr>
            <a:r>
              <a:rPr lang="en-GB" sz="5167">
                <a:solidFill>
                  <a:schemeClr val="dk1"/>
                </a:solidFill>
              </a:rPr>
              <a:t>  </a:t>
            </a:r>
            <a:r>
              <a:rPr lang="en-GB" sz="5667">
                <a:solidFill>
                  <a:schemeClr val="dk1"/>
                </a:solidFill>
              </a:rPr>
              <a:t>If customers who buy </a:t>
            </a:r>
            <a:r>
              <a:rPr lang="en-GB" sz="5667" i="1">
                <a:solidFill>
                  <a:schemeClr val="dk1"/>
                </a:solidFill>
              </a:rPr>
              <a:t>Mezmerize</a:t>
            </a:r>
            <a:r>
              <a:rPr lang="en-GB" sz="5667">
                <a:solidFill>
                  <a:schemeClr val="dk1"/>
                </a:solidFill>
              </a:rPr>
              <a:t> (Metal) also often purchase </a:t>
            </a:r>
            <a:r>
              <a:rPr lang="en-GB" sz="5667" i="1">
                <a:solidFill>
                  <a:schemeClr val="dk1"/>
                </a:solidFill>
              </a:rPr>
              <a:t>Ace of Spades</a:t>
            </a:r>
            <a:r>
              <a:rPr lang="en-GB" sz="5667">
                <a:solidFill>
                  <a:schemeClr val="dk1"/>
                </a:solidFill>
              </a:rPr>
              <a:t> (Metal), these albums have a strong affinity.</a:t>
            </a:r>
            <a:endParaRPr sz="5667">
              <a:solidFill>
                <a:schemeClr val="dk1"/>
              </a:solidFill>
            </a:endParaRPr>
          </a:p>
          <a:p>
            <a:pPr marL="457200" lvl="0" indent="-31857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67" b="1">
                <a:solidFill>
                  <a:schemeClr val="dk1"/>
                </a:solidFill>
              </a:rPr>
              <a:t>Genre-Based Affinity:</a:t>
            </a:r>
            <a:endParaRPr sz="5667" b="1">
              <a:solidFill>
                <a:schemeClr val="dk1"/>
              </a:solidFill>
            </a:endParaRPr>
          </a:p>
          <a:p>
            <a:pPr marL="914400" lvl="1" indent="-25082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091"/>
              <a:buChar char="○"/>
            </a:pPr>
            <a:r>
              <a:rPr lang="en-GB" sz="5167">
                <a:solidFill>
                  <a:schemeClr val="dk1"/>
                </a:solidFill>
              </a:rPr>
              <a:t>     </a:t>
            </a:r>
            <a:r>
              <a:rPr lang="en-GB" sz="5667">
                <a:solidFill>
                  <a:schemeClr val="dk1"/>
                </a:solidFill>
              </a:rPr>
              <a:t>Customers who purchase </a:t>
            </a:r>
            <a:r>
              <a:rPr lang="en-GB" sz="5667" i="1">
                <a:solidFill>
                  <a:schemeClr val="dk1"/>
                </a:solidFill>
              </a:rPr>
              <a:t>Dark Side of the Moon</a:t>
            </a:r>
            <a:r>
              <a:rPr lang="en-GB" sz="5667">
                <a:solidFill>
                  <a:schemeClr val="dk1"/>
                </a:solidFill>
              </a:rPr>
              <a:t> (Rock) might also buy </a:t>
            </a:r>
            <a:r>
              <a:rPr lang="en-GB" sz="5667" i="1">
                <a:solidFill>
                  <a:schemeClr val="dk1"/>
                </a:solidFill>
              </a:rPr>
              <a:t>The Doors</a:t>
            </a:r>
            <a:r>
              <a:rPr lang="en-GB" sz="5667">
                <a:solidFill>
                  <a:schemeClr val="dk1"/>
                </a:solidFill>
              </a:rPr>
              <a:t> or </a:t>
            </a:r>
            <a:r>
              <a:rPr lang="en-GB" sz="5667" i="1">
                <a:solidFill>
                  <a:schemeClr val="dk1"/>
                </a:solidFill>
              </a:rPr>
              <a:t>Are You Experienced?</a:t>
            </a:r>
            <a:r>
              <a:rPr lang="en-GB" sz="5667">
                <a:solidFill>
                  <a:schemeClr val="dk1"/>
                </a:solidFill>
              </a:rPr>
              <a:t> (Rock) due to genre similarities.</a:t>
            </a:r>
            <a:endParaRPr sz="5667">
              <a:solidFill>
                <a:schemeClr val="dk1"/>
              </a:solidFill>
            </a:endParaRPr>
          </a:p>
          <a:p>
            <a:pPr marL="457200" lvl="0" indent="-31857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5667" b="1">
                <a:solidFill>
                  <a:schemeClr val="dk1"/>
                </a:solidFill>
              </a:rPr>
              <a:t>Artist-Based Affinity:</a:t>
            </a:r>
            <a:endParaRPr sz="5667" b="1">
              <a:solidFill>
                <a:schemeClr val="dk1"/>
              </a:solidFill>
            </a:endParaRPr>
          </a:p>
          <a:p>
            <a:pPr marL="914400" lvl="1" indent="-250825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091"/>
              <a:buChar char="○"/>
            </a:pPr>
            <a:r>
              <a:rPr lang="en-GB" sz="5167">
                <a:solidFill>
                  <a:schemeClr val="dk1"/>
                </a:solidFill>
              </a:rPr>
              <a:t> 	</a:t>
            </a:r>
            <a:r>
              <a:rPr lang="en-GB" sz="5667">
                <a:solidFill>
                  <a:schemeClr val="dk1"/>
                </a:solidFill>
              </a:rPr>
              <a:t>A customer buying </a:t>
            </a:r>
            <a:r>
              <a:rPr lang="en-GB" sz="5667" i="1">
                <a:solidFill>
                  <a:schemeClr val="dk1"/>
                </a:solidFill>
              </a:rPr>
              <a:t>The Best of The Who</a:t>
            </a:r>
            <a:r>
              <a:rPr lang="en-GB" sz="5667">
                <a:solidFill>
                  <a:schemeClr val="dk1"/>
                </a:solidFill>
              </a:rPr>
              <a:t> could be recommended </a:t>
            </a:r>
            <a:r>
              <a:rPr lang="en-GB" sz="5667" i="1">
                <a:solidFill>
                  <a:schemeClr val="dk1"/>
                </a:solidFill>
              </a:rPr>
              <a:t>My Generation - The Very Best of The Who</a:t>
            </a:r>
            <a:r>
              <a:rPr lang="en-GB" sz="5667">
                <a:solidFill>
                  <a:schemeClr val="dk1"/>
                </a:solidFill>
              </a:rPr>
              <a:t> based on their affinity for the artist.</a:t>
            </a:r>
            <a:endParaRPr sz="5667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4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983" b="1">
                <a:solidFill>
                  <a:schemeClr val="dk1"/>
                </a:solidFill>
              </a:rPr>
              <a:t>Recommendations:</a:t>
            </a:r>
            <a:endParaRPr sz="5983" b="1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883">
                <a:solidFill>
                  <a:schemeClr val="dk1"/>
                </a:solidFill>
              </a:rPr>
              <a:t>●</a:t>
            </a:r>
            <a:r>
              <a:rPr lang="en-GB" sz="5383">
                <a:solidFill>
                  <a:schemeClr val="dk1"/>
                </a:solidFill>
              </a:rPr>
              <a:t>      </a:t>
            </a:r>
            <a:r>
              <a:rPr lang="en-GB" sz="5883">
                <a:solidFill>
                  <a:schemeClr val="dk1"/>
                </a:solidFill>
              </a:rPr>
              <a:t>Cross-Selling: Suggest albums from the same genre or artist based on what customers have already purchased.</a:t>
            </a:r>
            <a:endParaRPr sz="5883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883">
                <a:solidFill>
                  <a:schemeClr val="dk1"/>
                </a:solidFill>
              </a:rPr>
              <a:t>●</a:t>
            </a:r>
            <a:r>
              <a:rPr lang="en-GB" sz="5383">
                <a:solidFill>
                  <a:schemeClr val="dk1"/>
                </a:solidFill>
              </a:rPr>
              <a:t>  	</a:t>
            </a:r>
            <a:r>
              <a:rPr lang="en-GB" sz="5883">
                <a:solidFill>
                  <a:schemeClr val="dk1"/>
                </a:solidFill>
              </a:rPr>
              <a:t>Personalized Suggestions: Offer complementary albums or artists to increase purchases, e.g., "If you like </a:t>
            </a:r>
            <a:r>
              <a:rPr lang="en-GB" sz="5883" i="1">
                <a:solidFill>
                  <a:schemeClr val="dk1"/>
                </a:solidFill>
              </a:rPr>
              <a:t>Mezmerize</a:t>
            </a:r>
            <a:r>
              <a:rPr lang="en-GB" sz="5883">
                <a:solidFill>
                  <a:schemeClr val="dk1"/>
                </a:solidFill>
              </a:rPr>
              <a:t>, check out </a:t>
            </a:r>
            <a:r>
              <a:rPr lang="en-GB" sz="5883" i="1">
                <a:solidFill>
                  <a:schemeClr val="dk1"/>
                </a:solidFill>
              </a:rPr>
              <a:t>Ace of Spades</a:t>
            </a:r>
            <a:r>
              <a:rPr lang="en-GB" sz="5883">
                <a:solidFill>
                  <a:schemeClr val="dk1"/>
                </a:solidFill>
              </a:rPr>
              <a:t>."</a:t>
            </a:r>
            <a:endParaRPr sz="5883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100" y="1170125"/>
            <a:ext cx="3100500" cy="2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GB" sz="3200">
                <a:solidFill>
                  <a:srgbClr val="E48312"/>
                </a:solidFill>
              </a:rPr>
              <a:t>                  </a:t>
            </a:r>
            <a:r>
              <a:rPr lang="en-GB" sz="3200"/>
              <a:t>Customer Risk Profiling</a:t>
            </a:r>
            <a:endParaRPr sz="3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17107" cy="3329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505" b="1" dirty="0">
                <a:solidFill>
                  <a:schemeClr val="dk1"/>
                </a:solidFill>
              </a:rPr>
              <a:t>Customers Who Have Stopped Purchasing:</a:t>
            </a:r>
            <a:endParaRPr sz="1505" b="1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GB" sz="99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420" b="1" dirty="0">
                <a:solidFill>
                  <a:schemeClr val="dk1"/>
                </a:solidFill>
              </a:rPr>
              <a:t>Declining Purchase Frequency</a:t>
            </a:r>
            <a:r>
              <a:rPr lang="en-GB" sz="1420" dirty="0">
                <a:solidFill>
                  <a:schemeClr val="dk1"/>
                </a:solidFill>
              </a:rPr>
              <a:t>: Many customers reduce purchases before stopping completely. E.g., customers with low purchase frequency (like customer 9, with just 37.62 in spending) are at risk.</a:t>
            </a:r>
            <a:endParaRPr sz="142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GB" sz="99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420" b="1" dirty="0">
                <a:solidFill>
                  <a:schemeClr val="dk1"/>
                </a:solidFill>
              </a:rPr>
              <a:t>Low Spending</a:t>
            </a:r>
            <a:r>
              <a:rPr lang="en-GB" sz="1420" dirty="0">
                <a:solidFill>
                  <a:schemeClr val="dk1"/>
                </a:solidFill>
              </a:rPr>
              <a:t>: Customers with a significant drop in total spending, like customer 14 (spending just $29.70), may signal they’ve stopped purchasing.</a:t>
            </a:r>
            <a:endParaRPr sz="142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GB" sz="99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420" b="1" dirty="0">
                <a:solidFill>
                  <a:schemeClr val="dk1"/>
                </a:solidFill>
              </a:rPr>
              <a:t>Inactivity</a:t>
            </a:r>
            <a:r>
              <a:rPr lang="en-GB" sz="1420" dirty="0">
                <a:solidFill>
                  <a:schemeClr val="dk1"/>
                </a:solidFill>
              </a:rPr>
              <a:t>: Customers not purchasing recently (e.g., customers like 14 who have been inactive for months) are likely to churn.</a:t>
            </a:r>
            <a:endParaRPr sz="142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142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</a:t>
            </a:r>
            <a:r>
              <a:rPr lang="en-GB" sz="995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r>
              <a:rPr lang="en-GB" sz="1420" b="1" dirty="0">
                <a:solidFill>
                  <a:schemeClr val="dk1"/>
                </a:solidFill>
              </a:rPr>
              <a:t>Engagement Drop</a:t>
            </a:r>
            <a:r>
              <a:rPr lang="en-GB" sz="1420" dirty="0">
                <a:solidFill>
                  <a:schemeClr val="dk1"/>
                </a:solidFill>
              </a:rPr>
              <a:t>: Customers with poor engagement, such as those who don’t open emails or engage with promotions, are more likely to stop purchasing.</a:t>
            </a:r>
            <a:br>
              <a:rPr lang="en-GB" sz="1420" dirty="0">
                <a:solidFill>
                  <a:schemeClr val="dk1"/>
                </a:solidFill>
              </a:rPr>
            </a:br>
            <a:br>
              <a:rPr lang="en-GB" sz="1420" dirty="0">
                <a:solidFill>
                  <a:schemeClr val="dk1"/>
                </a:solidFill>
              </a:rPr>
            </a:br>
            <a:br>
              <a:rPr lang="en-GB" sz="1420" dirty="0">
                <a:solidFill>
                  <a:schemeClr val="dk1"/>
                </a:solidFill>
              </a:rPr>
            </a:br>
            <a:endParaRPr sz="142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929" dirty="0"/>
          </a:p>
        </p:txBody>
      </p:sp>
      <p:pic>
        <p:nvPicPr>
          <p:cNvPr id="2" name="Picture 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E6DCECD6-D19D-160A-2047-CB2E848A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07" y="1539240"/>
            <a:ext cx="3332313" cy="2522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234175"/>
            <a:ext cx="5399100" cy="43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Recommendations: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 b="1">
                <a:solidFill>
                  <a:schemeClr val="dk1"/>
                </a:solidFill>
              </a:rPr>
              <a:t>Loyalty Programs</a:t>
            </a:r>
            <a:r>
              <a:rPr lang="en-GB" sz="1400">
                <a:solidFill>
                  <a:schemeClr val="dk1"/>
                </a:solidFill>
              </a:rPr>
              <a:t>: Implement loyalty programs to reward long-term customers, especially those with a long tenure but lower recent spending, to retain them and encourage more frequent purchases.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 b="1">
                <a:solidFill>
                  <a:schemeClr val="dk1"/>
                </a:solidFill>
              </a:rPr>
              <a:t>Re-engagement Campaigns</a:t>
            </a:r>
            <a:r>
              <a:rPr lang="en-GB" sz="1400">
                <a:solidFill>
                  <a:schemeClr val="dk1"/>
                </a:solidFill>
              </a:rPr>
              <a:t>: Target inactive customers with personalized offers like discounts and reminders to encourage them to return and make a purchase.</a:t>
            </a:r>
            <a:br>
              <a:rPr lang="en-GB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GB" sz="1400" b="1">
                <a:solidFill>
                  <a:schemeClr val="dk1"/>
                </a:solidFill>
              </a:rPr>
              <a:t>Segmented Offers</a:t>
            </a:r>
            <a:r>
              <a:rPr lang="en-GB" sz="1400">
                <a:solidFill>
                  <a:schemeClr val="dk1"/>
                </a:solidFill>
              </a:rPr>
              <a:t>: Offer exclusive rewards to high-value customers while creating targeted promotions to incentivize lower-value customers to increase their spending.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700" y="152400"/>
            <a:ext cx="3122900" cy="39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454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Recommendations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61000" cy="3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 b="1">
                <a:solidFill>
                  <a:schemeClr val="dk1"/>
                </a:solidFill>
              </a:rPr>
              <a:t>Implement Loyalty Programs</a:t>
            </a:r>
            <a:r>
              <a:rPr lang="en-GB" sz="5600">
                <a:solidFill>
                  <a:schemeClr val="dk1"/>
                </a:solidFill>
              </a:rPr>
              <a:t>: Establish loyalty programs that reward long-term customers, fostering stronger relationships and encouraging repeat purchases.</a:t>
            </a:r>
            <a:br>
              <a:rPr lang="en-GB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 b="1">
                <a:solidFill>
                  <a:schemeClr val="dk1"/>
                </a:solidFill>
              </a:rPr>
              <a:t>Personalized Customer Engagement</a:t>
            </a:r>
            <a:r>
              <a:rPr lang="en-GB" sz="5600">
                <a:solidFill>
                  <a:schemeClr val="dk1"/>
                </a:solidFill>
              </a:rPr>
              <a:t>: Use targeted marketing and personalized recommendations to enhance the customer experience, driving higher engagement and retention.</a:t>
            </a:r>
            <a:br>
              <a:rPr lang="en-GB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 b="1">
                <a:solidFill>
                  <a:schemeClr val="dk1"/>
                </a:solidFill>
              </a:rPr>
              <a:t>Enhance Customer Service</a:t>
            </a:r>
            <a:r>
              <a:rPr lang="en-GB" sz="5600">
                <a:solidFill>
                  <a:schemeClr val="dk1"/>
                </a:solidFill>
              </a:rPr>
              <a:t>: Deliver exceptional customer service to build lasting trust and loyalty, ensuring customers feel valued and are more likely to remain loyal.</a:t>
            </a:r>
            <a:br>
              <a:rPr lang="en-GB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 b="1">
                <a:solidFill>
                  <a:schemeClr val="dk1"/>
                </a:solidFill>
              </a:rPr>
              <a:t>Prioritize High-Value Customers</a:t>
            </a:r>
            <a:r>
              <a:rPr lang="en-GB" sz="5600">
                <a:solidFill>
                  <a:schemeClr val="dk1"/>
                </a:solidFill>
              </a:rPr>
              <a:t>: Focus on identifying and nurturing long-term, high-value customers, offering them exclusive benefits and personalized experiences to strengthen their loyalty.</a:t>
            </a:r>
            <a:br>
              <a:rPr lang="en-GB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5600" b="1">
                <a:solidFill>
                  <a:schemeClr val="dk1"/>
                </a:solidFill>
              </a:rPr>
              <a:t>Explore New Markets and Localized Strategies</a:t>
            </a:r>
            <a:r>
              <a:rPr lang="en-GB" sz="5600">
                <a:solidFill>
                  <a:schemeClr val="dk1"/>
                </a:solidFill>
              </a:rPr>
              <a:t>: Identify new growth opportunities by targeting emerging markets, and tailor marketing efforts to local preferences through strategic partnerships and localized campaigns.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Conclusion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Enhancing Customer Retention: </a:t>
            </a:r>
            <a:r>
              <a:rPr lang="en-GB" sz="2900">
                <a:solidFill>
                  <a:schemeClr val="dk1"/>
                </a:solidFill>
              </a:rPr>
              <a:t>Implement loyalty programs and personalized marketing strategies to foster stronger connections and retain customers over time.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Maximizing High-Value Customers: </a:t>
            </a:r>
            <a:r>
              <a:rPr lang="en-GB" sz="2900">
                <a:solidFill>
                  <a:schemeClr val="dk1"/>
                </a:solidFill>
              </a:rPr>
              <a:t>Offer exclusive incentives to long-term, high-value customers, reinforcing their loyalty and encouraging continued engagement.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Ensure Data Integrity: </a:t>
            </a:r>
            <a:r>
              <a:rPr lang="en-GB" sz="2900">
                <a:solidFill>
                  <a:schemeClr val="dk1"/>
                </a:solidFill>
              </a:rPr>
              <a:t>Prioritize maintaining accurate and up-to-date data to generate reliable insights that drive informed decision-making.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Tailored Marketing Approaches:</a:t>
            </a:r>
            <a:r>
              <a:rPr lang="en-GB" sz="2900">
                <a:solidFill>
                  <a:schemeClr val="dk1"/>
                </a:solidFill>
              </a:rPr>
              <a:t> Develop region-specific campaigns that cater to local preferences, maximizing the relevance and impact of marketing efforts.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Expand Data Collection: </a:t>
            </a:r>
            <a:r>
              <a:rPr lang="en-GB" sz="2900">
                <a:solidFill>
                  <a:schemeClr val="dk1"/>
                </a:solidFill>
              </a:rPr>
              <a:t>Focus on gathering demographic data to refine customer targeting and deliver more personalized marketing initiatives.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 b="1">
                <a:solidFill>
                  <a:schemeClr val="dk1"/>
                </a:solidFill>
              </a:rPr>
              <a:t>Final Thought: </a:t>
            </a:r>
            <a:r>
              <a:rPr lang="en-GB" sz="2900">
                <a:solidFill>
                  <a:schemeClr val="dk1"/>
                </a:solidFill>
              </a:rPr>
              <a:t>By leveraging these strategies, Chinook can optimize its operations, strengthen customer relationships, and drive sustainable growth, positioning itself for long-term success in an increasingly competitive market.</a:t>
            </a:r>
            <a:endParaRPr sz="2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sz="168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8750" y="85725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48375" y="1417700"/>
            <a:ext cx="56589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Introduction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lang="en-GB" sz="18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Objectives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Data Overview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Methodology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Analysis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Recommendation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Conclusion</a:t>
            </a:r>
            <a:endParaRPr sz="18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58525" y="403650"/>
            <a:ext cx="41454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4425" y="1045738"/>
            <a:ext cx="2796950" cy="3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Introduction</a:t>
            </a:r>
            <a:endParaRPr sz="242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As a prominent name in the music industry, Chinook brings entertainment to listeners worldwide. Offering a diverse array of music genres, Chinook connects with audiences through its global network of service points, delivering quality music across the globe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25" y="2453100"/>
            <a:ext cx="2911475" cy="1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7725" y="2499860"/>
            <a:ext cx="2698624" cy="186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Problem Statement</a:t>
            </a:r>
            <a:endParaRPr sz="242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to analyze music record sales data to gain insights and make recommendations for the company's strategy in the physical music marke</a:t>
            </a:r>
            <a:r>
              <a:rPr lang="en-GB">
                <a:solidFill>
                  <a:schemeClr val="dk1"/>
                </a:solidFill>
              </a:rPr>
              <a:t>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150" y="1899313"/>
            <a:ext cx="55054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Objectives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behavior across regions.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purchasing trends and churn rates.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top-performing genres, artists, and albums.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strategies for customer retention and revenue growth</a:t>
            </a:r>
            <a:r>
              <a:rPr lang="en-GB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Data Overview</a:t>
            </a:r>
            <a:endParaRPr sz="242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458400" y="1152475"/>
            <a:ext cx="4852800" cy="3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286405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47159"/>
              <a:buChar char="●"/>
            </a:pPr>
            <a:r>
              <a:rPr lang="en-GB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provided consists of 11 tables containing information regarding the past performance of Chinook music store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6405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47159"/>
              <a:buChar char="●"/>
            </a:pPr>
            <a:r>
              <a:rPr lang="en-GB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251 albums, 130 artists, 25 genres and 59 customers across 24 countries the data is quite vast.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6405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47159"/>
              <a:buChar char="●"/>
            </a:pPr>
            <a:r>
              <a:rPr lang="en-GB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invoice table contains all the data of transactions by a customer.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86405" algn="l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47159"/>
              <a:buChar char="●"/>
            </a:pPr>
            <a:r>
              <a:rPr lang="en-GB" sz="22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table contains the information regarding the customer base of Chinook.</a:t>
            </a:r>
            <a:endParaRPr sz="22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250" y="108000"/>
            <a:ext cx="3968199" cy="496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Methodology</a:t>
            </a:r>
            <a:endParaRPr sz="242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Schema: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Understood the database structure (tables, relationships), which is 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Essential for efficient data navigation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Queries: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simple queries to explore the </a:t>
            </a:r>
            <a:r>
              <a:rPr lang="en-GB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data.Identified</a:t>
            </a: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areas for further analysis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and prepped data for </a:t>
            </a:r>
            <a:r>
              <a:rPr lang="en-GB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accuracy,ensured</a:t>
            </a: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reliable analysis.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Queries: 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advanced queries to find hidden patterns (e.g., churn rate, customer segmentation) and gained valuable business insights.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200" y="104200"/>
            <a:ext cx="2593100" cy="21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Demographic Analysis</a:t>
            </a:r>
            <a:endParaRPr sz="2420"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58951" cy="2962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 b="1" dirty="0">
                <a:solidFill>
                  <a:schemeClr val="dk1"/>
                </a:solidFill>
              </a:rPr>
              <a:t>North America</a:t>
            </a:r>
            <a:r>
              <a:rPr lang="en-GB" sz="6400" dirty="0">
                <a:solidFill>
                  <a:schemeClr val="dk1"/>
                </a:solidFill>
              </a:rPr>
              <a:t>: Dominated by </a:t>
            </a:r>
            <a:r>
              <a:rPr lang="en-GB" sz="6400" b="1" dirty="0">
                <a:solidFill>
                  <a:schemeClr val="dk1"/>
                </a:solidFill>
              </a:rPr>
              <a:t>USA</a:t>
            </a:r>
            <a:r>
              <a:rPr lang="en-GB" sz="6400" dirty="0">
                <a:solidFill>
                  <a:schemeClr val="dk1"/>
                </a:solidFill>
              </a:rPr>
              <a:t> and </a:t>
            </a:r>
            <a:r>
              <a:rPr lang="en-GB" sz="6400" b="1" dirty="0">
                <a:solidFill>
                  <a:schemeClr val="dk1"/>
                </a:solidFill>
              </a:rPr>
              <a:t>Canada</a:t>
            </a:r>
            <a:r>
              <a:rPr lang="en-GB" sz="6400" dirty="0">
                <a:solidFill>
                  <a:schemeClr val="dk1"/>
                </a:solidFill>
              </a:rPr>
              <a:t>, indicating strong customer presence.</a:t>
            </a: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400" b="1" dirty="0">
                <a:solidFill>
                  <a:schemeClr val="dk1"/>
                </a:solidFill>
              </a:rPr>
              <a:t>Europe</a:t>
            </a:r>
            <a:r>
              <a:rPr lang="en-GB" sz="6400" dirty="0">
                <a:solidFill>
                  <a:schemeClr val="dk1"/>
                </a:solidFill>
              </a:rPr>
              <a:t>: Growing markets in </a:t>
            </a:r>
            <a:r>
              <a:rPr lang="en-GB" sz="6400" b="1" dirty="0">
                <a:solidFill>
                  <a:schemeClr val="dk1"/>
                </a:solidFill>
              </a:rPr>
              <a:t>Germany</a:t>
            </a:r>
            <a:r>
              <a:rPr lang="en-GB" sz="6400" dirty="0">
                <a:solidFill>
                  <a:schemeClr val="dk1"/>
                </a:solidFill>
              </a:rPr>
              <a:t> and </a:t>
            </a:r>
            <a:r>
              <a:rPr lang="en-GB" sz="6400" b="1" dirty="0">
                <a:solidFill>
                  <a:schemeClr val="dk1"/>
                </a:solidFill>
              </a:rPr>
              <a:t>France</a:t>
            </a:r>
            <a:r>
              <a:rPr lang="en-GB" sz="6400" dirty="0">
                <a:solidFill>
                  <a:schemeClr val="dk1"/>
                </a:solidFill>
              </a:rPr>
              <a:t>, while smaller countries show emerging .</a:t>
            </a: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6400" b="1" dirty="0">
                <a:solidFill>
                  <a:schemeClr val="dk1"/>
                </a:solidFill>
              </a:rPr>
              <a:t>Emerging Regions</a:t>
            </a:r>
            <a:r>
              <a:rPr lang="en-GB" sz="6400" dirty="0">
                <a:solidFill>
                  <a:schemeClr val="dk1"/>
                </a:solidFill>
              </a:rPr>
              <a:t>: </a:t>
            </a:r>
            <a:r>
              <a:rPr lang="en-GB" sz="6400" b="1" dirty="0">
                <a:solidFill>
                  <a:schemeClr val="dk1"/>
                </a:solidFill>
              </a:rPr>
              <a:t>Brazil</a:t>
            </a:r>
            <a:r>
              <a:rPr lang="en-GB" sz="6400" dirty="0">
                <a:solidFill>
                  <a:schemeClr val="dk1"/>
                </a:solidFill>
              </a:rPr>
              <a:t> and </a:t>
            </a:r>
            <a:r>
              <a:rPr lang="en-GB" sz="6400" b="1" dirty="0">
                <a:solidFill>
                  <a:schemeClr val="dk1"/>
                </a:solidFill>
              </a:rPr>
              <a:t>India</a:t>
            </a:r>
            <a:r>
              <a:rPr lang="en-GB" sz="6400" dirty="0">
                <a:solidFill>
                  <a:schemeClr val="dk1"/>
                </a:solidFill>
              </a:rPr>
              <a:t> stand out in South America and Asia, respectively.</a:t>
            </a:r>
            <a:endParaRPr sz="6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                                                                                   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                                                                                                               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IN"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000" dirty="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(USA sales percentage)</a:t>
            </a:r>
            <a:endParaRPr sz="1000" dirty="0"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100" y="552868"/>
            <a:ext cx="2206751" cy="1755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colorful circle with text&#10;&#10;AI-generated content may be incorrect.">
            <a:extLst>
              <a:ext uri="{FF2B5EF4-FFF2-40B4-BE49-F238E27FC236}">
                <a16:creationId xmlns:a16="http://schemas.microsoft.com/office/drawing/2014/main" id="{149733B7-5A37-A0F8-F0AD-730CE060C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954" y="2689716"/>
            <a:ext cx="2711276" cy="200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Churn Rate Analysis</a:t>
            </a:r>
            <a:endParaRPr sz="2420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Yearly Churn Trend:</a:t>
            </a:r>
            <a:endParaRPr sz="16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</a:rPr>
              <a:t>2018</a:t>
            </a:r>
            <a:r>
              <a:rPr lang="en-GB" sz="1400">
                <a:solidFill>
                  <a:schemeClr val="dk1"/>
                </a:solidFill>
              </a:rPr>
              <a:t>: 4 customers churned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</a:rPr>
              <a:t>2019</a:t>
            </a:r>
            <a:r>
              <a:rPr lang="en-GB" sz="1400">
                <a:solidFill>
                  <a:schemeClr val="dk1"/>
                </a:solidFill>
              </a:rPr>
              <a:t>: 5 customers churned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 b="1">
                <a:solidFill>
                  <a:schemeClr val="dk1"/>
                </a:solidFill>
              </a:rPr>
              <a:t>2020</a:t>
            </a:r>
            <a:r>
              <a:rPr lang="en-GB" sz="1400">
                <a:solidFill>
                  <a:schemeClr val="dk1"/>
                </a:solidFill>
              </a:rPr>
              <a:t>: 1 customer churned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>
                <a:solidFill>
                  <a:schemeClr val="dk1"/>
                </a:solidFill>
              </a:rPr>
              <a:t>Analysis: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The churn data reveals a </a:t>
            </a:r>
            <a:r>
              <a:rPr lang="en-GB" sz="1400" b="1">
                <a:solidFill>
                  <a:schemeClr val="dk1"/>
                </a:solidFill>
              </a:rPr>
              <a:t>declining trend</a:t>
            </a:r>
            <a:r>
              <a:rPr lang="en-GB" sz="1400">
                <a:solidFill>
                  <a:schemeClr val="dk1"/>
                </a:solidFill>
              </a:rPr>
              <a:t> in customer attrition over the past few years, with the highest churn rate in </a:t>
            </a:r>
            <a:r>
              <a:rPr lang="en-GB" sz="1400" b="1">
                <a:solidFill>
                  <a:schemeClr val="dk1"/>
                </a:solidFill>
              </a:rPr>
              <a:t>2019</a:t>
            </a:r>
            <a:r>
              <a:rPr lang="en-GB" sz="1400">
                <a:solidFill>
                  <a:schemeClr val="dk1"/>
                </a:solidFill>
              </a:rPr>
              <a:t> followed by a significant drop in </a:t>
            </a:r>
            <a:r>
              <a:rPr lang="en-GB" sz="1400" b="1">
                <a:solidFill>
                  <a:schemeClr val="dk1"/>
                </a:solidFill>
              </a:rPr>
              <a:t>2020</a:t>
            </a:r>
            <a:r>
              <a:rPr lang="en-GB" sz="1400">
                <a:solidFill>
                  <a:schemeClr val="dk1"/>
                </a:solidFill>
              </a:rPr>
              <a:t>. This could suggest an improvement in customer retention efforts in 2020.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2" name="Picture 1" descr="A graph of blue lines with black text&#10;&#10;AI-generated content may be incorrect.">
            <a:extLst>
              <a:ext uri="{FF2B5EF4-FFF2-40B4-BE49-F238E27FC236}">
                <a16:creationId xmlns:a16="http://schemas.microsoft.com/office/drawing/2014/main" id="{9A23A671-776E-05E6-3067-15E8B4BCD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189" y="1266670"/>
            <a:ext cx="3788111" cy="275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1091</Words>
  <Application>Microsoft Office PowerPoint</Application>
  <PresentationFormat>On-screen Show (16:9)</PresentationFormat>
  <Paragraphs>98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Lato</vt:lpstr>
      <vt:lpstr>Calibri</vt:lpstr>
      <vt:lpstr>Arial</vt:lpstr>
      <vt:lpstr>Times New Roman</vt:lpstr>
      <vt:lpstr>Simple Light</vt:lpstr>
      <vt:lpstr>Chinook Project</vt:lpstr>
      <vt:lpstr>PowerPoint Presentation</vt:lpstr>
      <vt:lpstr>Introduction</vt:lpstr>
      <vt:lpstr>Problem Statement</vt:lpstr>
      <vt:lpstr>   Objectives</vt:lpstr>
      <vt:lpstr>Data Overview</vt:lpstr>
      <vt:lpstr>Methodology</vt:lpstr>
      <vt:lpstr>Demographic Analysis</vt:lpstr>
      <vt:lpstr>Churn Rate Analysis</vt:lpstr>
      <vt:lpstr>Genre sales analysis</vt:lpstr>
      <vt:lpstr>Product Affinity Analysis</vt:lpstr>
      <vt:lpstr>                  Customer Risk Profiling </vt:lpstr>
      <vt:lpstr>PowerPoint Presentation</vt:lpstr>
      <vt:lpstr>                              Recommendations </vt:lpstr>
      <vt:lpstr>                                   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pavithira senthilkumar</cp:lastModifiedBy>
  <cp:revision>1</cp:revision>
  <dcterms:modified xsi:type="dcterms:W3CDTF">2025-03-31T10:26:27Z</dcterms:modified>
</cp:coreProperties>
</file>