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71"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9DE13-8B53-415F-9EC3-F4047B80EC46}" type="datetimeFigureOut">
              <a:rPr lang="en-IN" smtClean="0"/>
              <a:t>25-03-2025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351B3-E420-44CC-96FB-8201708BB207}" type="slidenum">
              <a:rPr lang="en-IN" smtClean="0"/>
              <a:t>‹#›</a:t>
            </a:fld>
            <a:endParaRPr lang="en-IN"/>
          </a:p>
        </p:txBody>
      </p:sp>
    </p:spTree>
    <p:extLst>
      <p:ext uri="{BB962C8B-B14F-4D97-AF65-F5344CB8AC3E}">
        <p14:creationId xmlns:p14="http://schemas.microsoft.com/office/powerpoint/2010/main" val="71846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1E351B3-E420-44CC-96FB-8201708BB207}" type="slidenum">
              <a:rPr lang="en-IN" smtClean="0"/>
              <a:t>1</a:t>
            </a:fld>
            <a:endParaRPr lang="en-IN"/>
          </a:p>
        </p:txBody>
      </p:sp>
    </p:spTree>
    <p:extLst>
      <p:ext uri="{BB962C8B-B14F-4D97-AF65-F5344CB8AC3E}">
        <p14:creationId xmlns:p14="http://schemas.microsoft.com/office/powerpoint/2010/main" val="94276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1E351B3-E420-44CC-96FB-8201708BB207}" type="slidenum">
              <a:rPr lang="en-IN" smtClean="0"/>
              <a:t>2</a:t>
            </a:fld>
            <a:endParaRPr lang="en-IN"/>
          </a:p>
        </p:txBody>
      </p:sp>
    </p:spTree>
    <p:extLst>
      <p:ext uri="{BB962C8B-B14F-4D97-AF65-F5344CB8AC3E}">
        <p14:creationId xmlns:p14="http://schemas.microsoft.com/office/powerpoint/2010/main" val="126512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6CA4B0-5397-494A-A63D-4D5557767D9C}" type="datetime1">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415646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5D7916-5EFF-42FA-BEDF-BC8DB40CFB40}" type="datetime1">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268148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114828-0B1C-477A-A932-670D03BCBD70}" type="datetime1">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211857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1D0C1-0923-4523-8DBE-51705313C49E}" type="datetime1">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378289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61B44-E1E1-4CC5-A992-043333FC034B}" type="datetime1">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334693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1842F-409D-49BD-9004-30FD3F494692}" type="datetime1">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176050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00D9C9-2177-4479-B027-45F57AAEC3AD}" type="datetime1">
              <a:rPr lang="en-IN" smtClean="0"/>
              <a:t>25-03-2025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208721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86CD47-5335-4D42-A6A4-F8D2CA50692A}" type="datetime1">
              <a:rPr lang="en-IN" smtClean="0"/>
              <a:t>25-03-2025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424252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013A6-6177-4B4F-8195-82E07D55C522}" type="datetime1">
              <a:rPr lang="en-IN" smtClean="0"/>
              <a:t>25-03-2025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384432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A4D18-3900-4E4F-8F52-A6715D6A1FFE}" type="datetime1">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362832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70DB2-2888-494F-B2AD-23806030B768}" type="datetime1">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8314-D59E-41E3-B266-61C0D31E75AC}" type="slidenum">
              <a:rPr lang="en-IN" smtClean="0"/>
              <a:t>‹#›</a:t>
            </a:fld>
            <a:endParaRPr lang="en-IN"/>
          </a:p>
        </p:txBody>
      </p:sp>
    </p:spTree>
    <p:extLst>
      <p:ext uri="{BB962C8B-B14F-4D97-AF65-F5344CB8AC3E}">
        <p14:creationId xmlns:p14="http://schemas.microsoft.com/office/powerpoint/2010/main" val="127285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4F5B8-F99F-442A-AF1E-C0B8D17F59D0}" type="datetime1">
              <a:rPr lang="en-IN" smtClean="0"/>
              <a:t>25-03-2025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48314-D59E-41E3-B266-61C0D31E75AC}" type="slidenum">
              <a:rPr lang="en-IN" smtClean="0"/>
              <a:t>‹#›</a:t>
            </a:fld>
            <a:endParaRPr lang="en-IN"/>
          </a:p>
        </p:txBody>
      </p:sp>
    </p:spTree>
    <p:extLst>
      <p:ext uri="{BB962C8B-B14F-4D97-AF65-F5344CB8AC3E}">
        <p14:creationId xmlns:p14="http://schemas.microsoft.com/office/powerpoint/2010/main" val="353551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zoho.com/backstage/thegreenroom/thank-you-emails.html#:~:text=I%20wanted%20to%20thank%20you,feedback%20here%20%5Binsert%20link%5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                    Digital Marketing</a:t>
            </a:r>
            <a:br>
              <a:rPr lang="en-US" dirty="0" smtClean="0"/>
            </a:br>
            <a:r>
              <a:rPr lang="en-US" dirty="0" smtClean="0"/>
              <a:t>                           </a:t>
            </a:r>
            <a:r>
              <a:rPr lang="en-US" sz="3200" dirty="0" smtClean="0"/>
              <a:t>Project Work</a:t>
            </a:r>
            <a:endParaRPr lang="en-IN" sz="3200" dirty="0"/>
          </a:p>
        </p:txBody>
      </p:sp>
      <p:sp>
        <p:nvSpPr>
          <p:cNvPr id="9" name="Content Placeholder 8"/>
          <p:cNvSpPr>
            <a:spLocks noGrp="1"/>
          </p:cNvSpPr>
          <p:nvPr>
            <p:ph idx="1"/>
          </p:nvPr>
        </p:nvSpPr>
        <p:spPr>
          <a:xfrm>
            <a:off x="708339" y="1825625"/>
            <a:ext cx="10645462" cy="2269857"/>
          </a:xfrm>
        </p:spPr>
        <p:txBody>
          <a:bodyPr/>
          <a:lstStyle/>
          <a:p>
            <a:r>
              <a:rPr lang="en-US" dirty="0" smtClean="0"/>
              <a:t>Project Title: Comprehension Digital Marketing  For Hyundai Motor                             Company</a:t>
            </a:r>
          </a:p>
          <a:p>
            <a:r>
              <a:rPr lang="en-US" dirty="0" smtClean="0"/>
              <a:t>Name: </a:t>
            </a:r>
            <a:r>
              <a:rPr lang="en-US" dirty="0" err="1" smtClean="0"/>
              <a:t>Gopisetty</a:t>
            </a:r>
            <a:r>
              <a:rPr lang="en-US" dirty="0" smtClean="0"/>
              <a:t> </a:t>
            </a:r>
            <a:r>
              <a:rPr lang="en-US" dirty="0" err="1" smtClean="0"/>
              <a:t>Pavithra</a:t>
            </a:r>
            <a:endParaRPr lang="en-US" dirty="0" smtClean="0"/>
          </a:p>
          <a:p>
            <a:r>
              <a:rPr lang="en-US" dirty="0" smtClean="0"/>
              <a:t>Team ID: LTVIP2025MID25263</a:t>
            </a:r>
            <a:endParaRPr lang="en-IN" dirty="0"/>
          </a:p>
        </p:txBody>
      </p:sp>
      <p:sp>
        <p:nvSpPr>
          <p:cNvPr id="10" name="Slide Number Placeholder 9"/>
          <p:cNvSpPr>
            <a:spLocks noGrp="1"/>
          </p:cNvSpPr>
          <p:nvPr>
            <p:ph type="sldNum" sz="quarter" idx="12"/>
          </p:nvPr>
        </p:nvSpPr>
        <p:spPr/>
        <p:txBody>
          <a:bodyPr/>
          <a:lstStyle/>
          <a:p>
            <a:fld id="{8B948314-D59E-41E3-B266-61C0D31E75AC}" type="slidenum">
              <a:rPr lang="en-IN" smtClean="0"/>
              <a:t>1</a:t>
            </a:fld>
            <a:endParaRPr lang="en-IN"/>
          </a:p>
        </p:txBody>
      </p:sp>
    </p:spTree>
    <p:extLst>
      <p:ext uri="{BB962C8B-B14F-4D97-AF65-F5344CB8AC3E}">
        <p14:creationId xmlns:p14="http://schemas.microsoft.com/office/powerpoint/2010/main" val="318890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Comprehension digital Marketing For Hyundai</a:t>
            </a:r>
            <a:br>
              <a:rPr lang="en-US" dirty="0" smtClean="0"/>
            </a:br>
            <a:r>
              <a:rPr lang="en-US" dirty="0" smtClean="0"/>
              <a:t>     Motor Company</a:t>
            </a:r>
            <a:endParaRPr lang="en-IN"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smtClean="0"/>
              <a:t>Brand study, competitor Analysis &amp; Buyer’s/Audience persona </a:t>
            </a:r>
            <a:r>
              <a:rPr lang="en-US" sz="1600" dirty="0" smtClean="0"/>
              <a:t>Hyundai </a:t>
            </a:r>
            <a:r>
              <a:rPr lang="en-US" sz="1600" dirty="0"/>
              <a:t>Motor Company, a global automotive giant, </a:t>
            </a:r>
            <a:r>
              <a:rPr lang="en-US" sz="1600" dirty="0" smtClean="0"/>
              <a:t>aims for "Modern Premium" positioning, focusing on value, comfort, and technology for its target audience of middle to upper-income professionals and young.</a:t>
            </a:r>
          </a:p>
          <a:p>
            <a:pPr marL="0" indent="0">
              <a:buNone/>
            </a:pPr>
            <a:endParaRPr lang="en-US" dirty="0" smtClean="0"/>
          </a:p>
        </p:txBody>
      </p:sp>
      <p:pic>
        <p:nvPicPr>
          <p:cNvPr id="6" name="Picture 5"/>
          <p:cNvPicPr>
            <a:picLocks noChangeAspect="1"/>
          </p:cNvPicPr>
          <p:nvPr/>
        </p:nvPicPr>
        <p:blipFill>
          <a:blip r:embed="rId3"/>
          <a:stretch>
            <a:fillRect/>
          </a:stretch>
        </p:blipFill>
        <p:spPr>
          <a:xfrm>
            <a:off x="838200" y="2756078"/>
            <a:ext cx="10881575" cy="3760631"/>
          </a:xfrm>
          <a:prstGeom prst="rect">
            <a:avLst/>
          </a:prstGeom>
        </p:spPr>
      </p:pic>
      <p:sp>
        <p:nvSpPr>
          <p:cNvPr id="2" name="Slide Number Placeholder 1"/>
          <p:cNvSpPr>
            <a:spLocks noGrp="1"/>
          </p:cNvSpPr>
          <p:nvPr>
            <p:ph type="sldNum" sz="quarter" idx="12"/>
          </p:nvPr>
        </p:nvSpPr>
        <p:spPr/>
        <p:txBody>
          <a:bodyPr/>
          <a:lstStyle/>
          <a:p>
            <a:fld id="{8B948314-D59E-41E3-B266-61C0D31E75AC}" type="slidenum">
              <a:rPr lang="en-IN" smtClean="0"/>
              <a:t>2</a:t>
            </a:fld>
            <a:endParaRPr lang="en-IN"/>
          </a:p>
        </p:txBody>
      </p:sp>
    </p:spTree>
    <p:extLst>
      <p:ext uri="{BB962C8B-B14F-4D97-AF65-F5344CB8AC3E}">
        <p14:creationId xmlns:p14="http://schemas.microsoft.com/office/powerpoint/2010/main" val="194653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657" y="365125"/>
            <a:ext cx="11194143" cy="766989"/>
          </a:xfrm>
        </p:spPr>
        <p:txBody>
          <a:bodyPr>
            <a:normAutofit fontScale="90000"/>
          </a:bodyPr>
          <a:lstStyle/>
          <a:p>
            <a:r>
              <a:rPr lang="en-US" dirty="0" smtClean="0"/>
              <a:t>Research Brand Analysis</a:t>
            </a:r>
            <a:br>
              <a:rPr lang="en-US" dirty="0" smtClean="0"/>
            </a:br>
            <a:endParaRPr lang="en-IN" dirty="0"/>
          </a:p>
        </p:txBody>
      </p:sp>
      <p:sp>
        <p:nvSpPr>
          <p:cNvPr id="7" name="Content Placeholder 6"/>
          <p:cNvSpPr>
            <a:spLocks noGrp="1"/>
          </p:cNvSpPr>
          <p:nvPr>
            <p:ph idx="1"/>
          </p:nvPr>
        </p:nvSpPr>
        <p:spPr>
          <a:xfrm>
            <a:off x="159657" y="769256"/>
            <a:ext cx="11887199" cy="6088744"/>
          </a:xfrm>
        </p:spPr>
        <p:txBody>
          <a:bodyPr>
            <a:normAutofit fontScale="92500" lnSpcReduction="10000"/>
          </a:bodyPr>
          <a:lstStyle/>
          <a:p>
            <a:r>
              <a:rPr lang="en-US" sz="2000" dirty="0"/>
              <a:t>Hyundai Motor Company's brand identity revolves around "Modern Premium" and "Progress for Humanity," aiming to deliver new experiences and values to consumers, emphasizing innovation, sustainability, and a people-first approach. </a:t>
            </a:r>
            <a:endParaRPr lang="en-US" sz="2000" dirty="0" smtClean="0"/>
          </a:p>
          <a:p>
            <a:pPr marL="0" indent="0">
              <a:buNone/>
            </a:pPr>
            <a:r>
              <a:rPr lang="en-US" sz="3600" dirty="0" smtClean="0"/>
              <a:t>Competitor Analysis</a:t>
            </a:r>
          </a:p>
          <a:p>
            <a:r>
              <a:rPr lang="en-US" sz="1800" dirty="0"/>
              <a:t>Hyundai Motor Company faces competition from global giants like Volkswagen, Toyota, General Motors, and Ford, as well as regional players like </a:t>
            </a:r>
            <a:r>
              <a:rPr lang="en-US" sz="1800" dirty="0" err="1"/>
              <a:t>Maruti</a:t>
            </a:r>
            <a:r>
              <a:rPr lang="en-US" sz="1800" dirty="0"/>
              <a:t> Suzuki and Tata Motors, with each company vying for market share through </a:t>
            </a:r>
            <a:r>
              <a:rPr lang="en-US" sz="1800" dirty="0" smtClean="0"/>
              <a:t>diverse   strategies </a:t>
            </a:r>
            <a:r>
              <a:rPr lang="en-US" sz="1800" dirty="0"/>
              <a:t>and product offerings. </a:t>
            </a:r>
            <a:endParaRPr lang="en-US" sz="1800" dirty="0" smtClean="0"/>
          </a:p>
          <a:p>
            <a:pPr marL="0" indent="0">
              <a:buNone/>
            </a:pPr>
            <a:r>
              <a:rPr lang="en-US" sz="3600" dirty="0" smtClean="0"/>
              <a:t>Buyer’s /</a:t>
            </a:r>
            <a:r>
              <a:rPr lang="en-US" sz="3600" dirty="0" err="1" smtClean="0"/>
              <a:t>Audiencce”s</a:t>
            </a:r>
            <a:r>
              <a:rPr lang="en-US" sz="3600" dirty="0" smtClean="0"/>
              <a:t> Persona</a:t>
            </a:r>
          </a:p>
          <a:p>
            <a:r>
              <a:rPr lang="en-US" sz="1800" dirty="0"/>
              <a:t>Hyundai's target audience, or buyer persona, is generally </a:t>
            </a:r>
            <a:r>
              <a:rPr lang="en-US" sz="1800" dirty="0" smtClean="0"/>
              <a:t>career-oriented, upwardly mobile consumers who seek a blend of style, reliability, and value, often with a focus on modern premium features and a positive customer experience.</a:t>
            </a:r>
            <a:endParaRPr lang="en-IN" sz="1800" dirty="0" smtClean="0"/>
          </a:p>
          <a:p>
            <a:pPr>
              <a:buFont typeface="Wingdings" panose="05000000000000000000" pitchFamily="2" charset="2"/>
              <a:buChar char="Ø"/>
            </a:pPr>
            <a:r>
              <a:rPr lang="en-US" sz="4800" dirty="0" smtClean="0"/>
              <a:t>SEO &amp; Keyword Research</a:t>
            </a:r>
          </a:p>
          <a:p>
            <a:pPr marL="0" indent="0">
              <a:buNone/>
            </a:pPr>
            <a:r>
              <a:rPr lang="en-IN" sz="3600" dirty="0"/>
              <a:t>For Hyundai Motor Company's SEO and keyword research, focus on keywords related to their core offerings (vehicles, technology, and future mobility), their brand positioning (modern premium), and specific models like IONIQ 5, IONIQ 6, and SANTA FE. </a:t>
            </a:r>
            <a:endParaRPr lang="en-US" sz="3600" dirty="0" smtClean="0"/>
          </a:p>
        </p:txBody>
      </p:sp>
      <p:sp>
        <p:nvSpPr>
          <p:cNvPr id="2" name="Slide Number Placeholder 1"/>
          <p:cNvSpPr>
            <a:spLocks noGrp="1"/>
          </p:cNvSpPr>
          <p:nvPr>
            <p:ph type="sldNum" sz="quarter" idx="12"/>
          </p:nvPr>
        </p:nvSpPr>
        <p:spPr/>
        <p:txBody>
          <a:bodyPr/>
          <a:lstStyle/>
          <a:p>
            <a:fld id="{8B948314-D59E-41E3-B266-61C0D31E75AC}" type="slidenum">
              <a:rPr lang="en-IN" smtClean="0"/>
              <a:t>3</a:t>
            </a:fld>
            <a:endParaRPr lang="en-IN"/>
          </a:p>
        </p:txBody>
      </p:sp>
    </p:spTree>
    <p:extLst>
      <p:ext uri="{BB962C8B-B14F-4D97-AF65-F5344CB8AC3E}">
        <p14:creationId xmlns:p14="http://schemas.microsoft.com/office/powerpoint/2010/main" val="84162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44725"/>
          </a:xfrm>
        </p:spPr>
        <p:txBody>
          <a:bodyPr/>
          <a:lstStyle/>
          <a:p>
            <a:r>
              <a:rPr lang="en-US" dirty="0" smtClean="0"/>
              <a:t>         </a:t>
            </a:r>
            <a:endParaRPr lang="en-IN" dirty="0"/>
          </a:p>
        </p:txBody>
      </p:sp>
      <p:sp>
        <p:nvSpPr>
          <p:cNvPr id="3" name="Content Placeholder 2"/>
          <p:cNvSpPr>
            <a:spLocks noGrp="1"/>
          </p:cNvSpPr>
          <p:nvPr>
            <p:ph idx="1"/>
          </p:nvPr>
        </p:nvSpPr>
        <p:spPr>
          <a:xfrm>
            <a:off x="495300" y="4082103"/>
            <a:ext cx="11296650" cy="2456809"/>
          </a:xfrm>
        </p:spPr>
        <p:txBody>
          <a:bodyPr>
            <a:normAutofit fontScale="92500" lnSpcReduction="10000"/>
          </a:bodyPr>
          <a:lstStyle/>
          <a:p>
            <a:pPr marL="0" indent="0">
              <a:buNone/>
            </a:pPr>
            <a:r>
              <a:rPr lang="en-US" sz="3600" dirty="0" smtClean="0"/>
              <a:t>SEO Addict</a:t>
            </a:r>
          </a:p>
          <a:p>
            <a:pPr fontAlgn="ctr"/>
            <a:r>
              <a:rPr lang="en-US" dirty="0"/>
              <a:t>To perform an SEO audit for Hyundai Motor Company, focus on website structure, content optimization, keyword research, technical SEO, and link building strategies, while also considering local SEO and customer experience. </a:t>
            </a:r>
            <a:endParaRPr lang="en-US" dirty="0" smtClean="0"/>
          </a:p>
          <a:p>
            <a:pPr marL="0" indent="0" fontAlgn="ctr">
              <a:buNone/>
            </a:pPr>
            <a:r>
              <a:rPr lang="en-US" dirty="0"/>
              <a:t/>
            </a:r>
            <a:br>
              <a:rPr lang="en-US" dirty="0"/>
            </a:br>
            <a:endParaRPr lang="en-IN" dirty="0"/>
          </a:p>
        </p:txBody>
      </p:sp>
      <p:pic>
        <p:nvPicPr>
          <p:cNvPr id="5" name="Picture 4"/>
          <p:cNvPicPr>
            <a:picLocks noChangeAspect="1"/>
          </p:cNvPicPr>
          <p:nvPr/>
        </p:nvPicPr>
        <p:blipFill>
          <a:blip r:embed="rId2"/>
          <a:stretch>
            <a:fillRect/>
          </a:stretch>
        </p:blipFill>
        <p:spPr>
          <a:xfrm>
            <a:off x="495300" y="365125"/>
            <a:ext cx="11296650" cy="3716978"/>
          </a:xfrm>
          <a:prstGeom prst="rect">
            <a:avLst/>
          </a:prstGeom>
        </p:spPr>
      </p:pic>
      <p:sp>
        <p:nvSpPr>
          <p:cNvPr id="4" name="Slide Number Placeholder 3"/>
          <p:cNvSpPr>
            <a:spLocks noGrp="1"/>
          </p:cNvSpPr>
          <p:nvPr>
            <p:ph type="sldNum" sz="quarter" idx="12"/>
          </p:nvPr>
        </p:nvSpPr>
        <p:spPr/>
        <p:txBody>
          <a:bodyPr/>
          <a:lstStyle/>
          <a:p>
            <a:fld id="{8B948314-D59E-41E3-B266-61C0D31E75AC}" type="slidenum">
              <a:rPr lang="en-IN" smtClean="0"/>
              <a:t>4</a:t>
            </a:fld>
            <a:endParaRPr lang="en-IN"/>
          </a:p>
        </p:txBody>
      </p:sp>
    </p:spTree>
    <p:extLst>
      <p:ext uri="{BB962C8B-B14F-4D97-AF65-F5344CB8AC3E}">
        <p14:creationId xmlns:p14="http://schemas.microsoft.com/office/powerpoint/2010/main" val="336921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013083"/>
            <a:ext cx="6096000" cy="646331"/>
          </a:xfrm>
          <a:prstGeom prst="rect">
            <a:avLst/>
          </a:prstGeom>
        </p:spPr>
        <p:txBody>
          <a:bodyPr>
            <a:spAutoFit/>
          </a:bodyPr>
          <a:lstStyle/>
          <a:p>
            <a:pPr fontAlgn="ctr"/>
            <a:endParaRPr lang="en-IN" dirty="0"/>
          </a:p>
          <a:p>
            <a:endParaRPr lang="en-IN" b="0" i="0" dirty="0" smtClean="0">
              <a:solidFill>
                <a:srgbClr val="EEF0FF"/>
              </a:solidFill>
              <a:effectLst/>
              <a:latin typeface="Google Sans"/>
            </a:endParaRPr>
          </a:p>
        </p:txBody>
      </p:sp>
      <p:sp>
        <p:nvSpPr>
          <p:cNvPr id="5" name="Title 4"/>
          <p:cNvSpPr>
            <a:spLocks noGrp="1"/>
          </p:cNvSpPr>
          <p:nvPr>
            <p:ph type="title"/>
          </p:nvPr>
        </p:nvSpPr>
        <p:spPr>
          <a:xfrm>
            <a:off x="0" y="155583"/>
            <a:ext cx="11176000" cy="2857500"/>
          </a:xfrm>
        </p:spPr>
        <p:txBody>
          <a:bodyPr>
            <a:normAutofit fontScale="90000"/>
          </a:bodyPr>
          <a:lstStyle/>
          <a:p>
            <a:pPr fontAlgn="ctr"/>
            <a:r>
              <a:rPr lang="en-US" dirty="0" smtClean="0"/>
              <a:t>Keyword research</a:t>
            </a:r>
            <a:br>
              <a:rPr lang="en-US" dirty="0" smtClean="0"/>
            </a:br>
            <a:r>
              <a:rPr lang="en-IN" sz="1800" dirty="0"/>
              <a:t>For keyword research about Hyundai Motor Company, focus on terms related to Hyundai's products (e.g., specific models), technology (e.g., EVs, hydrogen), and its global presence (e.g., India, global expansion). </a:t>
            </a:r>
            <a:r>
              <a:rPr lang="en-IN" sz="1800" dirty="0" smtClean="0"/>
              <a:t/>
            </a:r>
            <a:br>
              <a:rPr lang="en-IN" sz="1800" dirty="0" smtClean="0"/>
            </a:br>
            <a:r>
              <a:rPr lang="en-IN" sz="3600" dirty="0" smtClean="0"/>
              <a:t>On Page Optimization</a:t>
            </a:r>
            <a:r>
              <a:rPr lang="en-IN" sz="3600" dirty="0"/>
              <a:t/>
            </a:r>
            <a:br>
              <a:rPr lang="en-IN" sz="3600" dirty="0"/>
            </a:br>
            <a:r>
              <a:rPr lang="en-IN" sz="1800" dirty="0"/>
              <a:t/>
            </a:r>
            <a:br>
              <a:rPr lang="en-IN" sz="1800" dirty="0"/>
            </a:br>
            <a:r>
              <a:rPr lang="en-US" sz="1800" dirty="0"/>
              <a:t>Hyundai Motor Company, a global automotive leader, </a:t>
            </a:r>
            <a:r>
              <a:rPr lang="en-US" sz="1800" dirty="0" smtClean="0"/>
              <a:t>aims to optimize its on-page content and website structure for better user experience and search engine visibility, focusing on areas like keyword research, internal linking, and information architecture.</a:t>
            </a:r>
            <a:br>
              <a:rPr lang="en-US" sz="1800" dirty="0" smtClean="0"/>
            </a:br>
            <a:r>
              <a:rPr lang="en-US" sz="3600" dirty="0" smtClean="0"/>
              <a:t/>
            </a:r>
            <a:br>
              <a:rPr lang="en-US" sz="3600" dirty="0" smtClean="0"/>
            </a:br>
            <a:r>
              <a:rPr lang="en-US" dirty="0" smtClean="0">
                <a:latin typeface="Arial Rounded MT Bold" panose="020F0704030504030204" pitchFamily="34" charset="0"/>
              </a:rPr>
              <a:t>Content Ideas And Marketing </a:t>
            </a:r>
            <a:r>
              <a:rPr lang="en-US" dirty="0" err="1" smtClean="0">
                <a:latin typeface="Arial Rounded MT Bold" panose="020F0704030504030204" pitchFamily="34" charset="0"/>
              </a:rPr>
              <a:t>Strategires</a:t>
            </a:r>
            <a:endParaRPr lang="en-IN" dirty="0">
              <a:latin typeface="Arial Rounded MT Bold" panose="020F0704030504030204" pitchFamily="34" charset="0"/>
            </a:endParaRPr>
          </a:p>
        </p:txBody>
      </p:sp>
      <p:sp>
        <p:nvSpPr>
          <p:cNvPr id="6" name="Content Placeholder 5"/>
          <p:cNvSpPr>
            <a:spLocks noGrp="1"/>
          </p:cNvSpPr>
          <p:nvPr>
            <p:ph idx="1"/>
          </p:nvPr>
        </p:nvSpPr>
        <p:spPr>
          <a:xfrm>
            <a:off x="4572000" y="2815771"/>
            <a:ext cx="7300686" cy="4151085"/>
          </a:xfrm>
        </p:spPr>
        <p:txBody>
          <a:bodyPr>
            <a:normAutofit/>
          </a:bodyPr>
          <a:lstStyle/>
          <a:p>
            <a:pPr marL="0" indent="0">
              <a:buNone/>
            </a:pPr>
            <a:endParaRPr lang="en-IN" dirty="0"/>
          </a:p>
          <a:p>
            <a:pPr fontAlgn="ctr"/>
            <a:r>
              <a:rPr lang="en-US" dirty="0"/>
              <a:t>For Hyundai Motor Company, focus on content showcasing their "Smart Mobility Solution Provider" vision, highlighting EV models like the locally produced electric SUV, and emphasizing their commitment to a new hydrogen business, while also targeting middle to upper-income professionals and corporates. </a:t>
            </a:r>
            <a:br>
              <a:rPr lang="en-US" dirty="0"/>
            </a:br>
            <a:endParaRPr lang="en-IN" dirty="0"/>
          </a:p>
        </p:txBody>
      </p:sp>
      <p:pic>
        <p:nvPicPr>
          <p:cNvPr id="7" name="Picture 6"/>
          <p:cNvPicPr>
            <a:picLocks noChangeAspect="1"/>
          </p:cNvPicPr>
          <p:nvPr/>
        </p:nvPicPr>
        <p:blipFill>
          <a:blip r:embed="rId2"/>
          <a:stretch>
            <a:fillRect/>
          </a:stretch>
        </p:blipFill>
        <p:spPr>
          <a:xfrm>
            <a:off x="0" y="3659414"/>
            <a:ext cx="4572000" cy="2857500"/>
          </a:xfrm>
          <a:prstGeom prst="rect">
            <a:avLst/>
          </a:prstGeom>
        </p:spPr>
      </p:pic>
      <p:sp>
        <p:nvSpPr>
          <p:cNvPr id="2" name="Slide Number Placeholder 1"/>
          <p:cNvSpPr>
            <a:spLocks noGrp="1"/>
          </p:cNvSpPr>
          <p:nvPr>
            <p:ph type="sldNum" sz="quarter" idx="12"/>
          </p:nvPr>
        </p:nvSpPr>
        <p:spPr/>
        <p:txBody>
          <a:bodyPr/>
          <a:lstStyle/>
          <a:p>
            <a:fld id="{8B948314-D59E-41E3-B266-61C0D31E75AC}" type="slidenum">
              <a:rPr lang="en-IN" smtClean="0"/>
              <a:t>5</a:t>
            </a:fld>
            <a:endParaRPr lang="en-IN"/>
          </a:p>
        </p:txBody>
      </p:sp>
    </p:spTree>
    <p:extLst>
      <p:ext uri="{BB962C8B-B14F-4D97-AF65-F5344CB8AC3E}">
        <p14:creationId xmlns:p14="http://schemas.microsoft.com/office/powerpoint/2010/main" val="258664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9" y="1149684"/>
            <a:ext cx="10515600" cy="3301546"/>
          </a:xfrm>
        </p:spPr>
        <p:txBody>
          <a:bodyPr>
            <a:normAutofit fontScale="90000"/>
          </a:bodyPr>
          <a:lstStyle/>
          <a:p>
            <a:pPr fontAlgn="ctr"/>
            <a:r>
              <a:rPr lang="en-US" sz="4000" dirty="0" smtClean="0"/>
              <a:t>Content Idea Generation &amp; Strategy</a:t>
            </a:r>
            <a:br>
              <a:rPr lang="en-US" sz="4000" dirty="0" smtClean="0"/>
            </a:br>
            <a:r>
              <a:rPr lang="en-US" sz="1800" dirty="0"/>
              <a:t>Hyundai Motor is making significant strides in its quest to become a global top-tier player in the EV market. By 2030, Hyundai Motor aims to add 1 million units of production capacity to sell 5.55 million vehicles globally. The company plans to lead the automotive </a:t>
            </a:r>
            <a:r>
              <a:rPr lang="en-US" sz="1800" dirty="0" smtClean="0"/>
              <a:t>industry.</a:t>
            </a:r>
            <a:br>
              <a:rPr lang="en-US" sz="1800" dirty="0" smtClean="0"/>
            </a:br>
            <a:r>
              <a:rPr lang="en-US" sz="4000" dirty="0" smtClean="0"/>
              <a:t>Marketing Strategies</a:t>
            </a:r>
            <a:br>
              <a:rPr lang="en-US" sz="4000" dirty="0" smtClean="0"/>
            </a:br>
            <a:r>
              <a:rPr lang="en-US" sz="1800" dirty="0"/>
              <a:t/>
            </a:r>
            <a:br>
              <a:rPr lang="en-US" sz="1800" dirty="0"/>
            </a:br>
            <a:r>
              <a:rPr lang="en-US" sz="2000" dirty="0"/>
              <a:t>Hyundai Motor Company's marketing strategies, particularly in India, focus on differentiated marketing, targeting middle to upper-income professionals and young consumers, and tailoring offerings to specific regional needs. They also emphasize a customer-centric approach, aiming to provide quality time and transition into a smart mobility solution provider. </a:t>
            </a:r>
            <a:br>
              <a:rPr lang="en-US" sz="2000" dirty="0"/>
            </a:br>
            <a:r>
              <a:rPr lang="en-US" dirty="0"/>
              <a:t/>
            </a:r>
            <a:br>
              <a:rPr lang="en-US" dirty="0"/>
            </a:br>
            <a:r>
              <a:rPr lang="en-US" dirty="0"/>
              <a:t/>
            </a:r>
            <a:br>
              <a:rPr lang="en-US" dirty="0"/>
            </a:br>
            <a:r>
              <a:rPr lang="en-US" dirty="0"/>
              <a:t/>
            </a:r>
            <a:br>
              <a:rPr lang="en-US" dirty="0"/>
            </a:br>
            <a:r>
              <a:rPr lang="en-US" dirty="0" smtClean="0"/>
              <a:t/>
            </a:r>
            <a:br>
              <a:rPr lang="en-US" dirty="0" smtClean="0"/>
            </a:br>
            <a:endParaRPr lang="en-IN" dirty="0"/>
          </a:p>
        </p:txBody>
      </p:sp>
      <p:sp>
        <p:nvSpPr>
          <p:cNvPr id="3" name="Content Placeholder 2"/>
          <p:cNvSpPr>
            <a:spLocks noGrp="1"/>
          </p:cNvSpPr>
          <p:nvPr>
            <p:ph idx="1"/>
          </p:nvPr>
        </p:nvSpPr>
        <p:spPr>
          <a:xfrm>
            <a:off x="157559" y="3001991"/>
            <a:ext cx="11574366" cy="3674853"/>
          </a:xfrm>
        </p:spPr>
        <p:txBody>
          <a:bodyPr>
            <a:normAutofit/>
          </a:bodyPr>
          <a:lstStyle/>
          <a:p>
            <a:pPr>
              <a:buFont typeface="Wingdings" panose="05000000000000000000" pitchFamily="2" charset="2"/>
              <a:buChar char="Ø"/>
            </a:pPr>
            <a:r>
              <a:rPr lang="en-US" sz="4000" dirty="0" smtClean="0"/>
              <a:t>Content Creation And </a:t>
            </a:r>
            <a:r>
              <a:rPr lang="en-US" sz="4000" dirty="0" err="1" smtClean="0"/>
              <a:t>Curation</a:t>
            </a:r>
            <a:endParaRPr lang="en-US" sz="4000" dirty="0" smtClean="0"/>
          </a:p>
          <a:p>
            <a:pPr marL="0" indent="0">
              <a:buNone/>
            </a:pPr>
            <a:endParaRPr lang="en-IN" sz="4000" dirty="0"/>
          </a:p>
        </p:txBody>
      </p:sp>
      <p:pic>
        <p:nvPicPr>
          <p:cNvPr id="4" name="Picture 3"/>
          <p:cNvPicPr>
            <a:picLocks noChangeAspect="1"/>
          </p:cNvPicPr>
          <p:nvPr/>
        </p:nvPicPr>
        <p:blipFill>
          <a:blip r:embed="rId2"/>
          <a:stretch>
            <a:fillRect/>
          </a:stretch>
        </p:blipFill>
        <p:spPr>
          <a:xfrm>
            <a:off x="760266" y="3640348"/>
            <a:ext cx="10368951" cy="2829463"/>
          </a:xfrm>
          <a:prstGeom prst="rect">
            <a:avLst/>
          </a:prstGeom>
        </p:spPr>
      </p:pic>
      <p:sp>
        <p:nvSpPr>
          <p:cNvPr id="5" name="Slide Number Placeholder 4"/>
          <p:cNvSpPr>
            <a:spLocks noGrp="1"/>
          </p:cNvSpPr>
          <p:nvPr>
            <p:ph type="sldNum" sz="quarter" idx="12"/>
          </p:nvPr>
        </p:nvSpPr>
        <p:spPr/>
        <p:txBody>
          <a:bodyPr/>
          <a:lstStyle/>
          <a:p>
            <a:fld id="{8B948314-D59E-41E3-B266-61C0D31E75AC}" type="slidenum">
              <a:rPr lang="en-IN" smtClean="0"/>
              <a:t>6</a:t>
            </a:fld>
            <a:endParaRPr lang="en-IN"/>
          </a:p>
        </p:txBody>
      </p:sp>
    </p:spTree>
    <p:extLst>
      <p:ext uri="{BB962C8B-B14F-4D97-AF65-F5344CB8AC3E}">
        <p14:creationId xmlns:p14="http://schemas.microsoft.com/office/powerpoint/2010/main" val="94772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21" y="621102"/>
            <a:ext cx="10922479" cy="1069586"/>
          </a:xfrm>
        </p:spPr>
        <p:txBody>
          <a:bodyPr>
            <a:noAutofit/>
          </a:bodyPr>
          <a:lstStyle/>
          <a:p>
            <a:r>
              <a:rPr lang="en-US" sz="2000" dirty="0"/>
              <a:t>To assist with the launch of the new incentive and engagement </a:t>
            </a:r>
            <a:r>
              <a:rPr lang="en-US" sz="2000" dirty="0" err="1"/>
              <a:t>programme</a:t>
            </a:r>
            <a:r>
              <a:rPr lang="en-US" sz="2000" dirty="0"/>
              <a:t>. Momentum has developed a private Facebook Group. With the aim of facilitating light-hearted engagement between dealership employees. This is an alternate way of looking at Facebook for Business. However, the concept is fairly simple; ensuring Hyundai employees habitually visit the group and engage with the information to redeem rewards and training.</a:t>
            </a:r>
            <a:br>
              <a:rPr lang="en-US" sz="2000" dirty="0"/>
            </a:br>
            <a:r>
              <a:rPr lang="en-US" sz="2000" dirty="0" smtClean="0"/>
              <a:t/>
            </a:r>
            <a:br>
              <a:rPr lang="en-US" sz="2000" dirty="0" smtClean="0"/>
            </a:br>
            <a:endParaRPr lang="en-IN" sz="2000" dirty="0"/>
          </a:p>
        </p:txBody>
      </p:sp>
      <p:sp>
        <p:nvSpPr>
          <p:cNvPr id="3" name="Content Placeholder 2"/>
          <p:cNvSpPr>
            <a:spLocks noGrp="1"/>
          </p:cNvSpPr>
          <p:nvPr>
            <p:ph idx="1"/>
          </p:nvPr>
        </p:nvSpPr>
        <p:spPr>
          <a:xfrm>
            <a:off x="431321" y="1690688"/>
            <a:ext cx="10922479" cy="4486275"/>
          </a:xfrm>
        </p:spPr>
        <p:txBody>
          <a:bodyPr>
            <a:normAutofit/>
          </a:bodyPr>
          <a:lstStyle/>
          <a:p>
            <a:pPr marL="0" indent="0">
              <a:buNone/>
            </a:pPr>
            <a:r>
              <a:rPr lang="en-US" sz="4000" dirty="0" smtClean="0"/>
              <a:t>Post Creation</a:t>
            </a:r>
            <a:endParaRPr lang="en-IN" sz="4000" dirty="0"/>
          </a:p>
          <a:p>
            <a:pPr marL="0" indent="0">
              <a:buNone/>
            </a:pPr>
            <a:r>
              <a:rPr lang="en-US" sz="1600" dirty="0"/>
              <a:t>Hyundai Motor Company, </a:t>
            </a:r>
            <a:r>
              <a:rPr lang="en-US" sz="1600" dirty="0" smtClean="0"/>
              <a:t>founded in 1967 by Chung </a:t>
            </a:r>
            <a:r>
              <a:rPr lang="en-US" sz="1600" dirty="0" err="1" smtClean="0"/>
              <a:t>Ju-yung</a:t>
            </a:r>
            <a:r>
              <a:rPr lang="en-US" sz="1600" dirty="0"/>
              <a:t>, has evolved from a Korean automotive pioneer to a global leader, known for its innovation and "Progress for Humanity" vision, including the development of the Pony and advancements in hydrogen fuel cell </a:t>
            </a:r>
            <a:r>
              <a:rPr lang="en-US" sz="1600" dirty="0" smtClean="0"/>
              <a:t>technology.</a:t>
            </a:r>
          </a:p>
          <a:p>
            <a:pPr marL="0" indent="0">
              <a:buNone/>
            </a:pPr>
            <a:r>
              <a:rPr lang="en-US" sz="3600" dirty="0" smtClean="0"/>
              <a:t>Designs/Video Editing</a:t>
            </a:r>
          </a:p>
          <a:p>
            <a:r>
              <a:rPr lang="en-US" sz="1600" dirty="0"/>
              <a:t>Instead of maintaining a consistent family look across the (entire) lineup,</a:t>
            </a:r>
            <a:br>
              <a:rPr lang="en-US" sz="1600" dirty="0"/>
            </a:br>
            <a:r>
              <a:rPr lang="en-US" sz="1600" dirty="0"/>
              <a:t>we offer a variety of designs that cater to customers' unique lifestyles and preferences,</a:t>
            </a:r>
            <a:br>
              <a:rPr lang="en-US" sz="1600" dirty="0"/>
            </a:br>
            <a:r>
              <a:rPr lang="en-US" sz="1600" dirty="0"/>
              <a:t>similar to the diverse chess pieces on a chessboard.</a:t>
            </a:r>
            <a:br>
              <a:rPr lang="en-US" sz="1600" dirty="0"/>
            </a:br>
            <a:r>
              <a:rPr lang="en-US" sz="1600" dirty="0"/>
              <a:t/>
            </a:r>
            <a:br>
              <a:rPr lang="en-US" sz="1600" dirty="0"/>
            </a:br>
            <a:r>
              <a:rPr lang="en-US" sz="1600" dirty="0"/>
              <a:t>Hyundai cars may vary in appearance, but design details like pixel lights</a:t>
            </a:r>
            <a:br>
              <a:rPr lang="en-US" sz="1600" dirty="0"/>
            </a:br>
            <a:r>
              <a:rPr lang="en-US" sz="1600" dirty="0"/>
              <a:t>present them as a cohesive group while maintaining their individual</a:t>
            </a:r>
            <a:br>
              <a:rPr lang="en-US" sz="1600" dirty="0"/>
            </a:br>
            <a:r>
              <a:rPr lang="en-US" sz="1600" dirty="0"/>
              <a:t>roles and personalities</a:t>
            </a:r>
            <a:r>
              <a:rPr lang="en-US" sz="1600" dirty="0" smtClean="0"/>
              <a:t>.</a:t>
            </a:r>
          </a:p>
          <a:p>
            <a:pPr marL="0" indent="0">
              <a:buNone/>
            </a:pPr>
            <a:endParaRPr lang="en-US" sz="3600" dirty="0" smtClean="0"/>
          </a:p>
        </p:txBody>
      </p:sp>
      <p:sp>
        <p:nvSpPr>
          <p:cNvPr id="4" name="Slide Number Placeholder 3"/>
          <p:cNvSpPr>
            <a:spLocks noGrp="1"/>
          </p:cNvSpPr>
          <p:nvPr>
            <p:ph type="sldNum" sz="quarter" idx="12"/>
          </p:nvPr>
        </p:nvSpPr>
        <p:spPr/>
        <p:txBody>
          <a:bodyPr/>
          <a:lstStyle/>
          <a:p>
            <a:fld id="{8B948314-D59E-41E3-B266-61C0D31E75AC}" type="slidenum">
              <a:rPr lang="en-IN" smtClean="0"/>
              <a:t>7</a:t>
            </a:fld>
            <a:endParaRPr lang="en-IN"/>
          </a:p>
        </p:txBody>
      </p:sp>
    </p:spTree>
    <p:extLst>
      <p:ext uri="{BB962C8B-B14F-4D97-AF65-F5344CB8AC3E}">
        <p14:creationId xmlns:p14="http://schemas.microsoft.com/office/powerpoint/2010/main" val="381890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2" y="-1483743"/>
            <a:ext cx="11628407" cy="8341743"/>
          </a:xfrm>
        </p:spPr>
        <p:txBody>
          <a:bodyPr>
            <a:normAutofit/>
          </a:bodyPr>
          <a:lstStyle/>
          <a:p>
            <a:pPr fontAlgn="ctr"/>
            <a:r>
              <a:rPr lang="en-US" dirty="0" smtClean="0"/>
              <a:t>Social Media Ad Campaigns</a:t>
            </a:r>
            <a:r>
              <a:rPr lang="en-IN" dirty="0"/>
              <a:t/>
            </a:r>
            <a:br>
              <a:rPr lang="en-IN" dirty="0"/>
            </a:br>
            <a:r>
              <a:rPr lang="en-US" sz="1800" dirty="0"/>
              <a:t>Instead of maintaining a consistent family look across the (entire) lineup,</a:t>
            </a:r>
            <a:br>
              <a:rPr lang="en-US" sz="1800" dirty="0"/>
            </a:br>
            <a:r>
              <a:rPr lang="en-US" sz="1800" dirty="0"/>
              <a:t>we offer a variety of designs that cater to customers' unique lifestyles and preferences,</a:t>
            </a:r>
            <a:br>
              <a:rPr lang="en-US" sz="1800" dirty="0"/>
            </a:br>
            <a:r>
              <a:rPr lang="en-US" sz="1800" dirty="0"/>
              <a:t>similar to the diverse chess pieces on a chessboard</a:t>
            </a:r>
            <a:r>
              <a:rPr lang="en-US" sz="1800" dirty="0" smtClean="0"/>
              <a:t>.</a:t>
            </a:r>
            <a:br>
              <a:rPr lang="en-US" sz="1800" dirty="0" smtClean="0"/>
            </a:br>
            <a:r>
              <a:rPr lang="en-US" sz="1800" dirty="0" smtClean="0"/>
              <a:t/>
            </a:r>
            <a:br>
              <a:rPr lang="en-US" sz="1800" dirty="0" smtClean="0"/>
            </a:br>
            <a:r>
              <a:rPr lang="en-US" sz="4000" dirty="0" smtClean="0"/>
              <a:t>Email Ad Campaigns</a:t>
            </a:r>
            <a:br>
              <a:rPr lang="en-US" sz="4000" dirty="0" smtClean="0"/>
            </a:br>
            <a:r>
              <a:rPr lang="en-US" sz="2000" dirty="0"/>
              <a:t>Hyundai Motor Company uses diverse email ad campaigns, including those focused on new vehicle launches, customer service, sustainability, and brand awareness, often leveraging AI and highlighting their "Progress for Humanity" vision. </a:t>
            </a:r>
            <a:r>
              <a:rPr lang="en-US" sz="2000" dirty="0" smtClean="0"/>
              <a:t/>
            </a:r>
            <a:br>
              <a:rPr lang="en-US" sz="2000" dirty="0" smtClean="0"/>
            </a:br>
            <a:r>
              <a:rPr lang="en-US" sz="2000" dirty="0"/>
              <a:t/>
            </a:r>
            <a:br>
              <a:rPr lang="en-US" sz="2000" dirty="0"/>
            </a:br>
            <a:r>
              <a:rPr lang="en-US" sz="2000" dirty="0"/>
              <a:t>https://youtu.be/p3ACp_GlJCI?si=YtFkRN-wr9dD5nJe</a:t>
            </a:r>
            <a:br>
              <a:rPr lang="en-US" sz="2000" dirty="0"/>
            </a:br>
            <a:r>
              <a:rPr lang="en-US" sz="4000" dirty="0" smtClean="0"/>
              <a:t/>
            </a:r>
            <a:br>
              <a:rPr lang="en-US" sz="4000" dirty="0" smtClean="0"/>
            </a:br>
            <a:r>
              <a:rPr lang="en-US" sz="4000" dirty="0"/>
              <a:t/>
            </a:r>
            <a:br>
              <a:rPr lang="en-US" sz="4000" dirty="0"/>
            </a:br>
            <a:r>
              <a:rPr lang="en-US" sz="1800" dirty="0"/>
              <a:t/>
            </a:r>
            <a:br>
              <a:rPr lang="en-US" sz="1800" dirty="0"/>
            </a:br>
            <a:r>
              <a:rPr lang="en-US" sz="1800" dirty="0"/>
              <a:t/>
            </a:r>
            <a:br>
              <a:rPr lang="en-US" sz="1800" dirty="0"/>
            </a:br>
            <a:endParaRPr lang="en-IN" sz="1800" dirty="0"/>
          </a:p>
        </p:txBody>
      </p:sp>
      <p:sp>
        <p:nvSpPr>
          <p:cNvPr id="3" name="Content Placeholder 2"/>
          <p:cNvSpPr>
            <a:spLocks noGrp="1"/>
          </p:cNvSpPr>
          <p:nvPr>
            <p:ph idx="1"/>
          </p:nvPr>
        </p:nvSpPr>
        <p:spPr>
          <a:xfrm>
            <a:off x="5710686" y="3312543"/>
            <a:ext cx="6193767" cy="3381555"/>
          </a:xfrm>
        </p:spPr>
        <p:txBody>
          <a:bodyPr>
            <a:normAutofit fontScale="62500" lnSpcReduction="20000"/>
          </a:bodyPr>
          <a:lstStyle/>
          <a:p>
            <a:endParaRPr lang="en-US" sz="4100" dirty="0" smtClean="0"/>
          </a:p>
          <a:p>
            <a:r>
              <a:rPr lang="en-US" sz="4100" dirty="0" smtClean="0"/>
              <a:t>I </a:t>
            </a:r>
            <a:r>
              <a:rPr lang="en-US" sz="4100" dirty="0"/>
              <a:t>wanted to thank you for being a speaker at [</a:t>
            </a:r>
            <a:r>
              <a:rPr lang="en-US" sz="4100" dirty="0" err="1"/>
              <a:t>eventName</a:t>
            </a:r>
            <a:r>
              <a:rPr lang="en-US" sz="4100" dirty="0"/>
              <a:t>]. Your presentation on [topic] was received very well by our audience. Many attendees also mentioned that it was one of the highlights of the event. To give you an idea of the feedback we received, I have compiled some of the attendee feedback here </a:t>
            </a:r>
          </a:p>
          <a:p>
            <a:r>
              <a:rPr lang="en-US" dirty="0">
                <a:hlinkClick r:id="rId2"/>
              </a:rPr>
              <a:t/>
            </a:r>
            <a:br>
              <a:rPr lang="en-US" dirty="0">
                <a:hlinkClick r:id="rId2"/>
              </a:rPr>
            </a:br>
            <a:endParaRPr lang="en-IN" dirty="0"/>
          </a:p>
        </p:txBody>
      </p:sp>
      <p:pic>
        <p:nvPicPr>
          <p:cNvPr id="4" name="Picture 3"/>
          <p:cNvPicPr>
            <a:picLocks noChangeAspect="1"/>
          </p:cNvPicPr>
          <p:nvPr/>
        </p:nvPicPr>
        <p:blipFill>
          <a:blip r:embed="rId3"/>
          <a:stretch>
            <a:fillRect/>
          </a:stretch>
        </p:blipFill>
        <p:spPr>
          <a:xfrm>
            <a:off x="511834" y="4146996"/>
            <a:ext cx="5198852" cy="2374573"/>
          </a:xfrm>
          <a:prstGeom prst="rect">
            <a:avLst/>
          </a:prstGeom>
        </p:spPr>
      </p:pic>
      <p:sp>
        <p:nvSpPr>
          <p:cNvPr id="5" name="Slide Number Placeholder 4"/>
          <p:cNvSpPr>
            <a:spLocks noGrp="1"/>
          </p:cNvSpPr>
          <p:nvPr>
            <p:ph type="sldNum" sz="quarter" idx="12"/>
          </p:nvPr>
        </p:nvSpPr>
        <p:spPr/>
        <p:txBody>
          <a:bodyPr/>
          <a:lstStyle/>
          <a:p>
            <a:fld id="{8B948314-D59E-41E3-B266-61C0D31E75AC}" type="slidenum">
              <a:rPr lang="en-IN" smtClean="0"/>
              <a:t>8</a:t>
            </a:fld>
            <a:endParaRPr lang="en-IN"/>
          </a:p>
        </p:txBody>
      </p:sp>
    </p:spTree>
    <p:extLst>
      <p:ext uri="{BB962C8B-B14F-4D97-AF65-F5344CB8AC3E}">
        <p14:creationId xmlns:p14="http://schemas.microsoft.com/office/powerpoint/2010/main" val="3674725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234</Words>
  <Application>Microsoft Office PowerPoint</Application>
  <PresentationFormat>Widescreen</PresentationFormat>
  <Paragraphs>42</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Rounded MT Bold</vt:lpstr>
      <vt:lpstr>Calibri</vt:lpstr>
      <vt:lpstr>Calibri Light</vt:lpstr>
      <vt:lpstr>Google Sans</vt:lpstr>
      <vt:lpstr>Wingdings</vt:lpstr>
      <vt:lpstr>Office Theme</vt:lpstr>
      <vt:lpstr>                    Digital Marketing                            Project Work</vt:lpstr>
      <vt:lpstr>Comprehension digital Marketing For Hyundai      Motor Company</vt:lpstr>
      <vt:lpstr>Research Brand Analysis </vt:lpstr>
      <vt:lpstr>         </vt:lpstr>
      <vt:lpstr>Keyword research For keyword research about Hyundai Motor Company, focus on terms related to Hyundai's products (e.g., specific models), technology (e.g., EVs, hydrogen), and its global presence (e.g., India, global expansion).  On Page Optimization  Hyundai Motor Company, a global automotive leader, aims to optimize its on-page content and website structure for better user experience and search engine visibility, focusing on areas like keyword research, internal linking, and information architecture.  Content Ideas And Marketing Strategires</vt:lpstr>
      <vt:lpstr>Content Idea Generation &amp; Strategy Hyundai Motor is making significant strides in its quest to become a global top-tier player in the EV market. By 2030, Hyundai Motor aims to add 1 million units of production capacity to sell 5.55 million vehicles globally. The company plans to lead the automotive industry. Marketing Strategies  Hyundai Motor Company's marketing strategies, particularly in India, focus on differentiated marketing, targeting middle to upper-income professionals and young consumers, and tailoring offerings to specific regional needs. They also emphasize a customer-centric approach, aiming to provide quality time and transition into a smart mobility solution provider.      </vt:lpstr>
      <vt:lpstr>To assist with the launch of the new incentive and engagement programme. Momentum has developed a private Facebook Group. With the aim of facilitating light-hearted engagement between dealership employees. This is an alternate way of looking at Facebook for Business. However, the concept is fairly simple; ensuring Hyundai employees habitually visit the group and engage with the information to redeem rewards and training.  </vt:lpstr>
      <vt:lpstr>Social Media Ad Campaigns Instead of maintaining a consistent family look across the (entire) lineup, we offer a variety of designs that cater to customers' unique lifestyles and preferences, similar to the diverse chess pieces on a chessboard.  Email Ad Campaigns Hyundai Motor Company uses diverse email ad campaigns, including those focused on new vehicle launches, customer service, sustainability, and brand awareness, often leveraging AI and highlighting their "Progress for Humanity" vision.   https://youtu.be/p3ACp_GlJCI?si=YtFkRN-wr9dD5nJe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Comprehension digital Marketing For Hyundai      Motor Company</dc:title>
  <dc:creator>divyagopisetty269@gmail.com</dc:creator>
  <cp:lastModifiedBy>divyagopisetty269@gmail.com</cp:lastModifiedBy>
  <cp:revision>18</cp:revision>
  <dcterms:created xsi:type="dcterms:W3CDTF">2025-03-18T11:48:47Z</dcterms:created>
  <dcterms:modified xsi:type="dcterms:W3CDTF">2025-03-25T11:42:52Z</dcterms:modified>
</cp:coreProperties>
</file>