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9"/>
  </p:notesMasterIdLst>
  <p:sldIdLst>
    <p:sldId id="292" r:id="rId5"/>
    <p:sldId id="1305" r:id="rId6"/>
    <p:sldId id="352" r:id="rId7"/>
    <p:sldId id="1300" r:id="rId8"/>
    <p:sldId id="1284" r:id="rId9"/>
    <p:sldId id="1285" r:id="rId10"/>
    <p:sldId id="1303" r:id="rId11"/>
    <p:sldId id="1310" r:id="rId12"/>
    <p:sldId id="1286" r:id="rId13"/>
    <p:sldId id="1287" r:id="rId14"/>
    <p:sldId id="1292" r:id="rId15"/>
    <p:sldId id="1307" r:id="rId16"/>
    <p:sldId id="1308" r:id="rId17"/>
    <p:sldId id="1311" r:id="rId18"/>
    <p:sldId id="1293" r:id="rId19"/>
    <p:sldId id="1309" r:id="rId20"/>
    <p:sldId id="1294" r:id="rId21"/>
    <p:sldId id="1306" r:id="rId22"/>
    <p:sldId id="1295" r:id="rId23"/>
    <p:sldId id="1296" r:id="rId24"/>
    <p:sldId id="1312" r:id="rId25"/>
    <p:sldId id="1297" r:id="rId26"/>
    <p:sldId id="1288" r:id="rId27"/>
    <p:sldId id="1249" r:id="rId28"/>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89871" autoAdjust="0"/>
  </p:normalViewPr>
  <p:slideViewPr>
    <p:cSldViewPr snapToGrid="0">
      <p:cViewPr varScale="1">
        <p:scale>
          <a:sx n="86" d="100"/>
          <a:sy n="86" d="100"/>
        </p:scale>
        <p:origin x="978"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PAVITHRA M</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au311121104042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Loyola-ICAM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a:extLst>
              <a:ext uri="{FF2B5EF4-FFF2-40B4-BE49-F238E27FC236}">
                <a16:creationId xmlns:a16="http://schemas.microsoft.com/office/drawing/2014/main" id="{F2F952B6-4921-47FB-9DBB-2C984BBEB0C0}"/>
              </a:ext>
            </a:extLst>
          </p:cNvPr>
          <p:cNvSpPr/>
          <p:nvPr/>
        </p:nvSpPr>
        <p:spPr>
          <a:xfrm>
            <a:off x="590107" y="1115658"/>
            <a:ext cx="7963786" cy="3416320"/>
          </a:xfrm>
          <a:prstGeom prst="rect">
            <a:avLst/>
          </a:prstGeom>
        </p:spPr>
        <p:txBody>
          <a:bodyPr wrap="square">
            <a:spAutoFit/>
          </a:bodyPr>
          <a:lstStyle/>
          <a:p>
            <a:pPr marL="285750" indent="-285750">
              <a:buFont typeface="Arial" panose="020B0604020202020204" pitchFamily="34" charset="0"/>
              <a:buChar char="•"/>
            </a:pPr>
            <a:r>
              <a:rPr lang="en-US" sz="1800" dirty="0">
                <a:solidFill>
                  <a:srgbClr val="213264"/>
                </a:solidFill>
                <a:latin typeface="Söhne"/>
              </a:rPr>
              <a:t>This project integrates recommendation systems and data modeling techniques to enhance user experience and platform performance. Collaborative filtering and content-based algorithms power personalized playlist suggestions and song recommendations based on user interactions.</a:t>
            </a:r>
          </a:p>
          <a:p>
            <a:pPr marL="285750" indent="-285750">
              <a:buFont typeface="Arial" panose="020B0604020202020204" pitchFamily="34" charset="0"/>
              <a:buChar char="•"/>
            </a:pPr>
            <a:r>
              <a:rPr lang="en-US" sz="1800" dirty="0">
                <a:solidFill>
                  <a:srgbClr val="213264"/>
                </a:solidFill>
                <a:latin typeface="Söhne"/>
              </a:rPr>
              <a:t>Relational databases efficiently manage user data, song metadata, and interactions, ensuring swift access to music-related information. Key performance metrics like user engagement and song popularity guide continuous platform optimization.</a:t>
            </a:r>
          </a:p>
          <a:p>
            <a:pPr marL="285750" indent="-285750">
              <a:buFont typeface="Arial" panose="020B0604020202020204" pitchFamily="34" charset="0"/>
              <a:buChar char="•"/>
            </a:pPr>
            <a:r>
              <a:rPr lang="en-US" sz="1800" dirty="0">
                <a:solidFill>
                  <a:srgbClr val="213264"/>
                </a:solidFill>
                <a:latin typeface="Söhne"/>
              </a:rPr>
              <a:t>Results demonstrate improved user engagement and satisfaction, with personalized recommendations driving longer user sessions and higher retention rates. The implemented modeling techniques contribute to a dynamic music platform, offering seamless music discovery and sharing experiences.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0" y="450879"/>
            <a:ext cx="8832300" cy="451933"/>
          </a:xfrm>
        </p:spPr>
        <p:txBody>
          <a:bodyPr/>
          <a:lstStyle/>
          <a:p>
            <a:pPr algn="ctr"/>
            <a:r>
              <a:rPr lang="en-US" sz="1800" b="1" dirty="0">
                <a:latin typeface="Söhne"/>
              </a:rPr>
              <a:t>Home 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a:extLst>
              <a:ext uri="{FF2B5EF4-FFF2-40B4-BE49-F238E27FC236}">
                <a16:creationId xmlns:a16="http://schemas.microsoft.com/office/drawing/2014/main" id="{CC2645A7-8457-425C-A84B-1055745B1A01}"/>
              </a:ext>
            </a:extLst>
          </p:cNvPr>
          <p:cNvPicPr>
            <a:picLocks noChangeAspect="1"/>
          </p:cNvPicPr>
          <p:nvPr/>
        </p:nvPicPr>
        <p:blipFill>
          <a:blip r:embed="rId2"/>
          <a:stretch>
            <a:fillRect/>
          </a:stretch>
        </p:blipFill>
        <p:spPr>
          <a:xfrm>
            <a:off x="311700" y="902813"/>
            <a:ext cx="8696832" cy="424068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1E846-E405-48CE-964B-F2D685DFF216}"/>
              </a:ext>
            </a:extLst>
          </p:cNvPr>
          <p:cNvSpPr>
            <a:spLocks noGrp="1"/>
          </p:cNvSpPr>
          <p:nvPr>
            <p:ph type="title"/>
          </p:nvPr>
        </p:nvSpPr>
        <p:spPr>
          <a:xfrm>
            <a:off x="3735126" y="131789"/>
            <a:ext cx="2808000" cy="755700"/>
          </a:xfrm>
        </p:spPr>
        <p:txBody>
          <a:bodyPr/>
          <a:lstStyle/>
          <a:p>
            <a:r>
              <a:rPr lang="en-US" sz="1800" b="1" dirty="0">
                <a:latin typeface="Söhne"/>
              </a:rPr>
              <a:t>Signup Page</a:t>
            </a:r>
            <a:endParaRPr lang="en-IN" sz="1800" b="1" dirty="0">
              <a:latin typeface="Söhne"/>
            </a:endParaRPr>
          </a:p>
        </p:txBody>
      </p:sp>
      <p:sp>
        <p:nvSpPr>
          <p:cNvPr id="3" name="Text Placeholder 2">
            <a:extLst>
              <a:ext uri="{FF2B5EF4-FFF2-40B4-BE49-F238E27FC236}">
                <a16:creationId xmlns:a16="http://schemas.microsoft.com/office/drawing/2014/main" id="{7DDE3CD3-F966-4018-B0F1-3993C87B3E2B}"/>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C918D493-D090-4826-B3C3-3FBACF0D6896}"/>
              </a:ext>
            </a:extLst>
          </p:cNvPr>
          <p:cNvPicPr>
            <a:picLocks noChangeAspect="1"/>
          </p:cNvPicPr>
          <p:nvPr/>
        </p:nvPicPr>
        <p:blipFill>
          <a:blip r:embed="rId2"/>
          <a:stretch>
            <a:fillRect/>
          </a:stretch>
        </p:blipFill>
        <p:spPr>
          <a:xfrm>
            <a:off x="311700" y="887490"/>
            <a:ext cx="8520600" cy="4124222"/>
          </a:xfrm>
          <a:prstGeom prst="rect">
            <a:avLst/>
          </a:prstGeom>
        </p:spPr>
      </p:pic>
    </p:spTree>
    <p:extLst>
      <p:ext uri="{BB962C8B-B14F-4D97-AF65-F5344CB8AC3E}">
        <p14:creationId xmlns:p14="http://schemas.microsoft.com/office/powerpoint/2010/main" val="7553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68D7-0358-4B2E-91F2-2567C4CCE491}"/>
              </a:ext>
            </a:extLst>
          </p:cNvPr>
          <p:cNvSpPr>
            <a:spLocks noGrp="1"/>
          </p:cNvSpPr>
          <p:nvPr>
            <p:ph type="title"/>
          </p:nvPr>
        </p:nvSpPr>
        <p:spPr>
          <a:xfrm>
            <a:off x="3802032" y="158565"/>
            <a:ext cx="2808000" cy="755700"/>
          </a:xfrm>
        </p:spPr>
        <p:txBody>
          <a:bodyPr/>
          <a:lstStyle/>
          <a:p>
            <a:r>
              <a:rPr lang="en-US" sz="1800" b="1" dirty="0">
                <a:latin typeface="Söhne"/>
              </a:rPr>
              <a:t>Login Page</a:t>
            </a:r>
            <a:endParaRPr lang="en-IN" sz="1800" b="1" dirty="0">
              <a:latin typeface="Söhne"/>
            </a:endParaRPr>
          </a:p>
        </p:txBody>
      </p:sp>
      <p:sp>
        <p:nvSpPr>
          <p:cNvPr id="3" name="Text Placeholder 2">
            <a:extLst>
              <a:ext uri="{FF2B5EF4-FFF2-40B4-BE49-F238E27FC236}">
                <a16:creationId xmlns:a16="http://schemas.microsoft.com/office/drawing/2014/main" id="{3ED6C7D3-2A01-40D7-B92E-C67565F0230F}"/>
              </a:ext>
            </a:extLst>
          </p:cNvPr>
          <p:cNvSpPr>
            <a:spLocks noGrp="1"/>
          </p:cNvSpPr>
          <p:nvPr>
            <p:ph type="body" idx="1"/>
          </p:nvPr>
        </p:nvSpPr>
        <p:spPr/>
        <p:txBody>
          <a:bodyPr/>
          <a:lstStyle/>
          <a:p>
            <a:endParaRPr lang="en-IN"/>
          </a:p>
        </p:txBody>
      </p:sp>
      <p:pic>
        <p:nvPicPr>
          <p:cNvPr id="6" name="Picture 5">
            <a:extLst>
              <a:ext uri="{FF2B5EF4-FFF2-40B4-BE49-F238E27FC236}">
                <a16:creationId xmlns:a16="http://schemas.microsoft.com/office/drawing/2014/main" id="{C83A65C6-36E6-49E7-A49C-B4F2EAE645F6}"/>
              </a:ext>
            </a:extLst>
          </p:cNvPr>
          <p:cNvPicPr>
            <a:picLocks noChangeAspect="1"/>
          </p:cNvPicPr>
          <p:nvPr/>
        </p:nvPicPr>
        <p:blipFill>
          <a:blip r:embed="rId2"/>
          <a:stretch>
            <a:fillRect/>
          </a:stretch>
        </p:blipFill>
        <p:spPr>
          <a:xfrm>
            <a:off x="311700" y="1014760"/>
            <a:ext cx="8520600" cy="3970175"/>
          </a:xfrm>
          <a:prstGeom prst="rect">
            <a:avLst/>
          </a:prstGeom>
        </p:spPr>
      </p:pic>
    </p:spTree>
    <p:extLst>
      <p:ext uri="{BB962C8B-B14F-4D97-AF65-F5344CB8AC3E}">
        <p14:creationId xmlns:p14="http://schemas.microsoft.com/office/powerpoint/2010/main" val="384970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950C9-C365-4AB3-B727-060717A4B901}"/>
              </a:ext>
            </a:extLst>
          </p:cNvPr>
          <p:cNvSpPr>
            <a:spLocks noGrp="1"/>
          </p:cNvSpPr>
          <p:nvPr>
            <p:ph type="title"/>
          </p:nvPr>
        </p:nvSpPr>
        <p:spPr>
          <a:xfrm>
            <a:off x="3489798" y="154156"/>
            <a:ext cx="2808000" cy="755700"/>
          </a:xfrm>
        </p:spPr>
        <p:txBody>
          <a:bodyPr/>
          <a:lstStyle/>
          <a:p>
            <a:r>
              <a:rPr lang="en-US" sz="1800" b="1" dirty="0">
                <a:latin typeface="Söhne"/>
              </a:rPr>
              <a:t>Drop Down Menu</a:t>
            </a:r>
            <a:endParaRPr lang="en-IN" sz="1800" b="1" dirty="0">
              <a:latin typeface="Söhne"/>
            </a:endParaRPr>
          </a:p>
        </p:txBody>
      </p:sp>
      <p:pic>
        <p:nvPicPr>
          <p:cNvPr id="4" name="Picture 3">
            <a:extLst>
              <a:ext uri="{FF2B5EF4-FFF2-40B4-BE49-F238E27FC236}">
                <a16:creationId xmlns:a16="http://schemas.microsoft.com/office/drawing/2014/main" id="{6A6E57A1-9972-4D87-9F88-7FAC2E8531AB}"/>
              </a:ext>
            </a:extLst>
          </p:cNvPr>
          <p:cNvPicPr>
            <a:picLocks noChangeAspect="1"/>
          </p:cNvPicPr>
          <p:nvPr/>
        </p:nvPicPr>
        <p:blipFill>
          <a:blip r:embed="rId2"/>
          <a:stretch>
            <a:fillRect/>
          </a:stretch>
        </p:blipFill>
        <p:spPr>
          <a:xfrm>
            <a:off x="367990" y="909856"/>
            <a:ext cx="8530683" cy="4079488"/>
          </a:xfrm>
          <a:prstGeom prst="rect">
            <a:avLst/>
          </a:prstGeom>
        </p:spPr>
      </p:pic>
    </p:spTree>
    <p:extLst>
      <p:ext uri="{BB962C8B-B14F-4D97-AF65-F5344CB8AC3E}">
        <p14:creationId xmlns:p14="http://schemas.microsoft.com/office/powerpoint/2010/main" val="358547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501806" y="378108"/>
            <a:ext cx="7886430" cy="666517"/>
          </a:xfrm>
        </p:spPr>
        <p:txBody>
          <a:bodyPr/>
          <a:lstStyle/>
          <a:p>
            <a:pPr algn="ctr"/>
            <a:r>
              <a:rPr lang="en-US" sz="1800" b="1" dirty="0">
                <a:latin typeface="Söhne"/>
              </a:rPr>
              <a:t>All Songs Page</a:t>
            </a:r>
          </a:p>
        </p:txBody>
      </p:sp>
      <p:pic>
        <p:nvPicPr>
          <p:cNvPr id="5" name="Picture 4">
            <a:extLst>
              <a:ext uri="{FF2B5EF4-FFF2-40B4-BE49-F238E27FC236}">
                <a16:creationId xmlns:a16="http://schemas.microsoft.com/office/drawing/2014/main" id="{7BD2AC44-E691-4F48-9CB8-9DFCC9E9D378}"/>
              </a:ext>
            </a:extLst>
          </p:cNvPr>
          <p:cNvPicPr>
            <a:picLocks noChangeAspect="1"/>
          </p:cNvPicPr>
          <p:nvPr/>
        </p:nvPicPr>
        <p:blipFill>
          <a:blip r:embed="rId2"/>
          <a:stretch>
            <a:fillRect/>
          </a:stretch>
        </p:blipFill>
        <p:spPr>
          <a:xfrm>
            <a:off x="345688" y="1044625"/>
            <a:ext cx="8552985" cy="396039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7475-628E-4FFB-9C4E-0DE14A7E1AC0}"/>
              </a:ext>
            </a:extLst>
          </p:cNvPr>
          <p:cNvSpPr>
            <a:spLocks noGrp="1"/>
          </p:cNvSpPr>
          <p:nvPr>
            <p:ph type="title"/>
          </p:nvPr>
        </p:nvSpPr>
        <p:spPr>
          <a:xfrm>
            <a:off x="3505575" y="209520"/>
            <a:ext cx="4133010" cy="905602"/>
          </a:xfrm>
        </p:spPr>
        <p:txBody>
          <a:bodyPr/>
          <a:lstStyle/>
          <a:p>
            <a:r>
              <a:rPr lang="en-US" sz="1800" b="1" dirty="0">
                <a:latin typeface="Söhne"/>
              </a:rPr>
              <a:t>Listen Song Page</a:t>
            </a:r>
            <a:endParaRPr lang="en-IN" sz="1800" b="1" dirty="0">
              <a:latin typeface="Söhne"/>
            </a:endParaRPr>
          </a:p>
        </p:txBody>
      </p:sp>
      <p:pic>
        <p:nvPicPr>
          <p:cNvPr id="5" name="Picture 4">
            <a:extLst>
              <a:ext uri="{FF2B5EF4-FFF2-40B4-BE49-F238E27FC236}">
                <a16:creationId xmlns:a16="http://schemas.microsoft.com/office/drawing/2014/main" id="{34E6FE7A-77A1-4FD9-828A-222743F84921}"/>
              </a:ext>
            </a:extLst>
          </p:cNvPr>
          <p:cNvPicPr>
            <a:picLocks noChangeAspect="1"/>
          </p:cNvPicPr>
          <p:nvPr/>
        </p:nvPicPr>
        <p:blipFill>
          <a:blip r:embed="rId2"/>
          <a:stretch>
            <a:fillRect/>
          </a:stretch>
        </p:blipFill>
        <p:spPr>
          <a:xfrm>
            <a:off x="457110" y="869795"/>
            <a:ext cx="8229330" cy="4120452"/>
          </a:xfrm>
          <a:prstGeom prst="rect">
            <a:avLst/>
          </a:prstGeom>
        </p:spPr>
      </p:pic>
    </p:spTree>
    <p:extLst>
      <p:ext uri="{BB962C8B-B14F-4D97-AF65-F5344CB8AC3E}">
        <p14:creationId xmlns:p14="http://schemas.microsoft.com/office/powerpoint/2010/main" val="1321501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545151" y="423127"/>
            <a:ext cx="7886430" cy="632649"/>
          </a:xfrm>
        </p:spPr>
        <p:txBody>
          <a:bodyPr/>
          <a:lstStyle/>
          <a:p>
            <a:pPr algn="ctr"/>
            <a:r>
              <a:rPr lang="en-US" sz="1800" b="1" dirty="0">
                <a:latin typeface="Söhne"/>
              </a:rPr>
              <a:t>Upload Your Music Page</a:t>
            </a:r>
          </a:p>
        </p:txBody>
      </p:sp>
      <p:pic>
        <p:nvPicPr>
          <p:cNvPr id="3" name="Picture 2">
            <a:extLst>
              <a:ext uri="{FF2B5EF4-FFF2-40B4-BE49-F238E27FC236}">
                <a16:creationId xmlns:a16="http://schemas.microsoft.com/office/drawing/2014/main" id="{9C83E223-8DCD-4D0A-AB27-0B97720CDA4B}"/>
              </a:ext>
            </a:extLst>
          </p:cNvPr>
          <p:cNvPicPr>
            <a:picLocks noChangeAspect="1"/>
          </p:cNvPicPr>
          <p:nvPr/>
        </p:nvPicPr>
        <p:blipFill>
          <a:blip r:embed="rId2"/>
          <a:stretch>
            <a:fillRect/>
          </a:stretch>
        </p:blipFill>
        <p:spPr>
          <a:xfrm>
            <a:off x="545151" y="892098"/>
            <a:ext cx="8264312" cy="413942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FD2D-752F-47AE-A74A-9E9E48ABB12A}"/>
              </a:ext>
            </a:extLst>
          </p:cNvPr>
          <p:cNvSpPr>
            <a:spLocks noGrp="1"/>
          </p:cNvSpPr>
          <p:nvPr>
            <p:ph type="title"/>
          </p:nvPr>
        </p:nvSpPr>
        <p:spPr>
          <a:xfrm>
            <a:off x="93302" y="251478"/>
            <a:ext cx="7886430" cy="993870"/>
          </a:xfrm>
        </p:spPr>
        <p:txBody>
          <a:bodyPr/>
          <a:lstStyle/>
          <a:p>
            <a:r>
              <a:rPr lang="en-US" sz="1800" b="1" dirty="0">
                <a:latin typeface="Söhne"/>
              </a:rPr>
              <a:t>                                                                  Your Channel Page</a:t>
            </a:r>
            <a:endParaRPr lang="en-IN" sz="1800" b="1" dirty="0">
              <a:latin typeface="Söhne"/>
            </a:endParaRPr>
          </a:p>
        </p:txBody>
      </p:sp>
      <p:pic>
        <p:nvPicPr>
          <p:cNvPr id="7" name="Picture 6">
            <a:extLst>
              <a:ext uri="{FF2B5EF4-FFF2-40B4-BE49-F238E27FC236}">
                <a16:creationId xmlns:a16="http://schemas.microsoft.com/office/drawing/2014/main" id="{24F21490-6D1A-4DFC-9BA3-2D35242CA75E}"/>
              </a:ext>
            </a:extLst>
          </p:cNvPr>
          <p:cNvPicPr>
            <a:picLocks noChangeAspect="1"/>
          </p:cNvPicPr>
          <p:nvPr/>
        </p:nvPicPr>
        <p:blipFill>
          <a:blip r:embed="rId2"/>
          <a:stretch>
            <a:fillRect/>
          </a:stretch>
        </p:blipFill>
        <p:spPr>
          <a:xfrm>
            <a:off x="457110" y="957150"/>
            <a:ext cx="8352353" cy="4027786"/>
          </a:xfrm>
          <a:prstGeom prst="rect">
            <a:avLst/>
          </a:prstGeom>
        </p:spPr>
      </p:pic>
    </p:spTree>
    <p:extLst>
      <p:ext uri="{BB962C8B-B14F-4D97-AF65-F5344CB8AC3E}">
        <p14:creationId xmlns:p14="http://schemas.microsoft.com/office/powerpoint/2010/main" val="5219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90117" y="435182"/>
            <a:ext cx="7886430" cy="624183"/>
          </a:xfrm>
        </p:spPr>
        <p:txBody>
          <a:bodyPr/>
          <a:lstStyle/>
          <a:p>
            <a:pPr algn="ctr"/>
            <a:r>
              <a:rPr lang="en-US" sz="1800" b="1" dirty="0">
                <a:latin typeface="Söhne"/>
              </a:rPr>
              <a:t>Watch Later Page</a:t>
            </a:r>
          </a:p>
        </p:txBody>
      </p:sp>
      <p:pic>
        <p:nvPicPr>
          <p:cNvPr id="4" name="Picture 3">
            <a:extLst>
              <a:ext uri="{FF2B5EF4-FFF2-40B4-BE49-F238E27FC236}">
                <a16:creationId xmlns:a16="http://schemas.microsoft.com/office/drawing/2014/main" id="{F806A5FD-82E4-4ED4-B200-B863EB7704AE}"/>
              </a:ext>
            </a:extLst>
          </p:cNvPr>
          <p:cNvPicPr>
            <a:picLocks noChangeAspect="1"/>
          </p:cNvPicPr>
          <p:nvPr/>
        </p:nvPicPr>
        <p:blipFill>
          <a:blip r:embed="rId2"/>
          <a:stretch>
            <a:fillRect/>
          </a:stretch>
        </p:blipFill>
        <p:spPr>
          <a:xfrm>
            <a:off x="301083" y="1059365"/>
            <a:ext cx="8664498" cy="389237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505897" y="420934"/>
            <a:ext cx="7886430" cy="649583"/>
          </a:xfrm>
        </p:spPr>
        <p:txBody>
          <a:bodyPr/>
          <a:lstStyle/>
          <a:p>
            <a:pPr algn="ctr"/>
            <a:r>
              <a:rPr lang="en-US" sz="1800" b="1" dirty="0">
                <a:latin typeface="Söhne"/>
              </a:rPr>
              <a:t>History Page</a:t>
            </a:r>
          </a:p>
        </p:txBody>
      </p:sp>
      <p:pic>
        <p:nvPicPr>
          <p:cNvPr id="5" name="Picture 4">
            <a:extLst>
              <a:ext uri="{FF2B5EF4-FFF2-40B4-BE49-F238E27FC236}">
                <a16:creationId xmlns:a16="http://schemas.microsoft.com/office/drawing/2014/main" id="{7D5EC4C3-B5E9-40CC-94D4-4B1D6718ABE1}"/>
              </a:ext>
            </a:extLst>
          </p:cNvPr>
          <p:cNvPicPr>
            <a:picLocks noChangeAspect="1"/>
          </p:cNvPicPr>
          <p:nvPr/>
        </p:nvPicPr>
        <p:blipFill>
          <a:blip r:embed="rId2"/>
          <a:stretch>
            <a:fillRect/>
          </a:stretch>
        </p:blipFill>
        <p:spPr>
          <a:xfrm>
            <a:off x="256478" y="970156"/>
            <a:ext cx="8642195" cy="401989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5279-76D7-4F33-8F11-84B7B7AEF99B}"/>
              </a:ext>
            </a:extLst>
          </p:cNvPr>
          <p:cNvSpPr>
            <a:spLocks noGrp="1"/>
          </p:cNvSpPr>
          <p:nvPr>
            <p:ph type="title"/>
          </p:nvPr>
        </p:nvSpPr>
        <p:spPr>
          <a:xfrm>
            <a:off x="3743054" y="332640"/>
            <a:ext cx="2326513" cy="747630"/>
          </a:xfrm>
        </p:spPr>
        <p:txBody>
          <a:bodyPr/>
          <a:lstStyle/>
          <a:p>
            <a:r>
              <a:rPr lang="en-US" sz="1800" b="1" dirty="0">
                <a:latin typeface="Söhne"/>
              </a:rPr>
              <a:t>Search Bar</a:t>
            </a:r>
            <a:endParaRPr lang="en-IN" sz="1800" b="1" dirty="0">
              <a:latin typeface="Söhne"/>
            </a:endParaRPr>
          </a:p>
        </p:txBody>
      </p:sp>
      <p:sp>
        <p:nvSpPr>
          <p:cNvPr id="3" name="Subtitle 2">
            <a:extLst>
              <a:ext uri="{FF2B5EF4-FFF2-40B4-BE49-F238E27FC236}">
                <a16:creationId xmlns:a16="http://schemas.microsoft.com/office/drawing/2014/main" id="{A18AAE59-AE81-48A8-8AC0-008448A8E67E}"/>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0F1F444E-6AFA-4989-B008-7E11AD5CA74F}"/>
              </a:ext>
            </a:extLst>
          </p:cNvPr>
          <p:cNvPicPr>
            <a:picLocks noChangeAspect="1"/>
          </p:cNvPicPr>
          <p:nvPr/>
        </p:nvPicPr>
        <p:blipFill>
          <a:blip r:embed="rId2"/>
          <a:stretch>
            <a:fillRect/>
          </a:stretch>
        </p:blipFill>
        <p:spPr>
          <a:xfrm>
            <a:off x="457110" y="957150"/>
            <a:ext cx="8318900" cy="4021092"/>
          </a:xfrm>
          <a:prstGeom prst="rect">
            <a:avLst/>
          </a:prstGeom>
        </p:spPr>
      </p:pic>
    </p:spTree>
    <p:extLst>
      <p:ext uri="{BB962C8B-B14F-4D97-AF65-F5344CB8AC3E}">
        <p14:creationId xmlns:p14="http://schemas.microsoft.com/office/powerpoint/2010/main" val="1627377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a:extLst>
              <a:ext uri="{FF2B5EF4-FFF2-40B4-BE49-F238E27FC236}">
                <a16:creationId xmlns:a16="http://schemas.microsoft.com/office/drawing/2014/main" id="{F422A4EE-259D-481A-B0A5-52F712DF256C}"/>
              </a:ext>
            </a:extLst>
          </p:cNvPr>
          <p:cNvSpPr/>
          <p:nvPr/>
        </p:nvSpPr>
        <p:spPr>
          <a:xfrm>
            <a:off x="507090" y="993657"/>
            <a:ext cx="8389168" cy="3416320"/>
          </a:xfrm>
          <a:prstGeom prst="rect">
            <a:avLst/>
          </a:prstGeom>
        </p:spPr>
        <p:txBody>
          <a:bodyPr wrap="square">
            <a:spAutoFit/>
          </a:bodyPr>
          <a:lstStyle/>
          <a:p>
            <a:pPr>
              <a:buFont typeface="+mj-lt"/>
              <a:buAutoNum type="arabicPeriod"/>
            </a:pPr>
            <a:r>
              <a:rPr lang="en-US" sz="1800" b="1" dirty="0">
                <a:solidFill>
                  <a:srgbClr val="213264"/>
                </a:solidFill>
                <a:latin typeface="Söhne"/>
              </a:rPr>
              <a:t>Social Integration:</a:t>
            </a:r>
            <a:r>
              <a:rPr lang="en-US" sz="1800" dirty="0">
                <a:solidFill>
                  <a:srgbClr val="213264"/>
                </a:solidFill>
                <a:latin typeface="Söhne"/>
              </a:rPr>
              <a:t> Incorporate social media sharing and login features for enhanced user engagement.</a:t>
            </a:r>
          </a:p>
          <a:p>
            <a:pPr>
              <a:buFont typeface="+mj-lt"/>
              <a:buAutoNum type="arabicPeriod"/>
            </a:pPr>
            <a:r>
              <a:rPr lang="en-US" sz="1800" b="1" dirty="0">
                <a:solidFill>
                  <a:srgbClr val="213264"/>
                </a:solidFill>
                <a:latin typeface="Söhne"/>
              </a:rPr>
              <a:t>User-Generated Content:</a:t>
            </a:r>
            <a:r>
              <a:rPr lang="en-US" sz="1800" dirty="0">
                <a:solidFill>
                  <a:srgbClr val="213264"/>
                </a:solidFill>
                <a:latin typeface="Söhne"/>
              </a:rPr>
              <a:t> Allow users to contribute reviews, ratings, and playlists to foster community engagement.</a:t>
            </a:r>
          </a:p>
          <a:p>
            <a:pPr>
              <a:buFont typeface="+mj-lt"/>
              <a:buAutoNum type="arabicPeriod"/>
            </a:pPr>
            <a:r>
              <a:rPr lang="en-US" sz="1800" b="1" dirty="0">
                <a:solidFill>
                  <a:srgbClr val="213264"/>
                </a:solidFill>
                <a:latin typeface="Söhne"/>
              </a:rPr>
              <a:t>Expanded Music Catalog:</a:t>
            </a:r>
            <a:r>
              <a:rPr lang="en-US" sz="1800" dirty="0">
                <a:solidFill>
                  <a:srgbClr val="213264"/>
                </a:solidFill>
                <a:latin typeface="Söhne"/>
              </a:rPr>
              <a:t> Partner with independent artists and labels to diversify the music library.</a:t>
            </a:r>
          </a:p>
          <a:p>
            <a:pPr>
              <a:buFont typeface="+mj-lt"/>
              <a:buAutoNum type="arabicPeriod"/>
            </a:pPr>
            <a:r>
              <a:rPr lang="en-US" sz="1800" b="1" dirty="0">
                <a:solidFill>
                  <a:srgbClr val="213264"/>
                </a:solidFill>
                <a:latin typeface="Söhne"/>
              </a:rPr>
              <a:t>Personalized User Profiles:</a:t>
            </a:r>
            <a:r>
              <a:rPr lang="en-US" sz="1800" dirty="0">
                <a:solidFill>
                  <a:srgbClr val="213264"/>
                </a:solidFill>
                <a:latin typeface="Söhne"/>
              </a:rPr>
              <a:t> Develop personalized profiles for users to track their activity and receive tailored recommendations.</a:t>
            </a:r>
          </a:p>
          <a:p>
            <a:pPr>
              <a:buFont typeface="+mj-lt"/>
              <a:buAutoNum type="arabicPeriod"/>
            </a:pPr>
            <a:r>
              <a:rPr lang="en-US" sz="1800" b="1" dirty="0">
                <a:solidFill>
                  <a:srgbClr val="213264"/>
                </a:solidFill>
                <a:latin typeface="Söhne"/>
              </a:rPr>
              <a:t>Mobile App Development:</a:t>
            </a:r>
            <a:r>
              <a:rPr lang="en-US" sz="1800" dirty="0">
                <a:solidFill>
                  <a:srgbClr val="213264"/>
                </a:solidFill>
                <a:latin typeface="Söhne"/>
              </a:rPr>
              <a:t> Create dedicated mobile apps for iOS and Android for on-the-go access.</a:t>
            </a:r>
          </a:p>
          <a:p>
            <a:pPr>
              <a:buFont typeface="+mj-lt"/>
              <a:buAutoNum type="arabicPeriod"/>
            </a:pPr>
            <a:r>
              <a:rPr lang="en-US" sz="1800" b="1" dirty="0">
                <a:solidFill>
                  <a:srgbClr val="213264"/>
                </a:solidFill>
                <a:latin typeface="Söhne"/>
              </a:rPr>
              <a:t>Integration with Smart Devices:</a:t>
            </a:r>
            <a:r>
              <a:rPr lang="en-US" sz="1800" dirty="0">
                <a:solidFill>
                  <a:srgbClr val="213264"/>
                </a:solidFill>
                <a:latin typeface="Söhne"/>
              </a:rPr>
              <a:t> Enable control of the platform via smart speakers and virtual assistants.</a:t>
            </a:r>
          </a:p>
        </p:txBody>
      </p:sp>
    </p:spTree>
    <p:extLst>
      <p:ext uri="{BB962C8B-B14F-4D97-AF65-F5344CB8AC3E}">
        <p14:creationId xmlns:p14="http://schemas.microsoft.com/office/powerpoint/2010/main" val="132312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a:extLst>
              <a:ext uri="{FF2B5EF4-FFF2-40B4-BE49-F238E27FC236}">
                <a16:creationId xmlns:a16="http://schemas.microsoft.com/office/drawing/2014/main" id="{8BED3356-48C4-4E40-A859-6BCC434F07E1}"/>
              </a:ext>
            </a:extLst>
          </p:cNvPr>
          <p:cNvSpPr/>
          <p:nvPr/>
        </p:nvSpPr>
        <p:spPr>
          <a:xfrm>
            <a:off x="492236" y="1041592"/>
            <a:ext cx="8325124" cy="2308324"/>
          </a:xfrm>
          <a:prstGeom prst="rect">
            <a:avLst/>
          </a:prstGeom>
        </p:spPr>
        <p:txBody>
          <a:bodyPr wrap="square">
            <a:spAutoFit/>
          </a:bodyPr>
          <a:lstStyle/>
          <a:p>
            <a:r>
              <a:rPr lang="en-US" sz="1800" dirty="0">
                <a:solidFill>
                  <a:srgbClr val="213264"/>
                </a:solidFill>
                <a:latin typeface="Söhne"/>
              </a:rPr>
              <a:t>In conclusion, this music website represents a paradigm shift in online music engagement, offering a plethora of innovative features tailored to both music enthusiasts and emerging artists. For users, curated trending songs and personalized playlists ensure effortless music discovery and enjoyment. Meanwhile, artists can leverage the platform to showcase their original compositions, complete with detailed metadata and download options for users. With its intuitive interface and diverse functionality, this platform sets a new standard for digital music platforms, fostering a dynamic community of music lovers and creators alike.</a:t>
            </a:r>
          </a:p>
        </p:txBody>
      </p:sp>
    </p:spTree>
    <p:extLst>
      <p:ext uri="{BB962C8B-B14F-4D97-AF65-F5344CB8AC3E}">
        <p14:creationId xmlns:p14="http://schemas.microsoft.com/office/powerpoint/2010/main" val="2018878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Rectangle 1">
            <a:extLst>
              <a:ext uri="{FF2B5EF4-FFF2-40B4-BE49-F238E27FC236}">
                <a16:creationId xmlns:a16="http://schemas.microsoft.com/office/drawing/2014/main" id="{B1F3413B-F201-4E70-8FF0-CBA86543DA30}"/>
              </a:ext>
            </a:extLst>
          </p:cNvPr>
          <p:cNvSpPr/>
          <p:nvPr/>
        </p:nvSpPr>
        <p:spPr>
          <a:xfrm>
            <a:off x="584790" y="1135832"/>
            <a:ext cx="7123814" cy="3139321"/>
          </a:xfrm>
          <a:prstGeom prst="rect">
            <a:avLst/>
          </a:prstGeom>
        </p:spPr>
        <p:txBody>
          <a:bodyPr wrap="square">
            <a:spAutoFit/>
          </a:bodyPr>
          <a:lstStyle/>
          <a:p>
            <a:r>
              <a:rPr lang="en-US" sz="1800" dirty="0">
                <a:solidFill>
                  <a:srgbClr val="002060"/>
                </a:solidFill>
                <a:latin typeface="Söhne"/>
              </a:rPr>
              <a:t>This project is a comprehensive music website designed to cater to music enthusiasts worldwide. The platform offers a range of features aimed at providing an immersive and enjoyable music experience. Users can explore trending songs, play tracks directly on the platform, and curate their personal playlists by adding songs to a watch later list. Additionally, the website allows artists to upload their own music, complete with details such as song name, tags, and movie information. Users also have the option to download songs for offline listening. With its user-friendly interface and diverse range of functionalities, this music website aims to become a go-to destination for music lovers to discover, enjoy, and share their favorite tunes.</a:t>
            </a:r>
            <a:endParaRPr lang="en-IN" sz="1800" dirty="0">
              <a:solidFill>
                <a:srgbClr val="002060"/>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a:extLst>
              <a:ext uri="{FF2B5EF4-FFF2-40B4-BE49-F238E27FC236}">
                <a16:creationId xmlns:a16="http://schemas.microsoft.com/office/drawing/2014/main" id="{A93727A6-C13F-4D0D-B358-28C0A26A12A8}"/>
              </a:ext>
            </a:extLst>
          </p:cNvPr>
          <p:cNvSpPr/>
          <p:nvPr/>
        </p:nvSpPr>
        <p:spPr>
          <a:xfrm>
            <a:off x="637953" y="1092046"/>
            <a:ext cx="7442791" cy="1477328"/>
          </a:xfrm>
          <a:prstGeom prst="rect">
            <a:avLst/>
          </a:prstGeom>
        </p:spPr>
        <p:txBody>
          <a:bodyPr wrap="square">
            <a:spAutoFit/>
          </a:bodyPr>
          <a:lstStyle/>
          <a:p>
            <a:r>
              <a:rPr lang="en-US" sz="1800" dirty="0">
                <a:solidFill>
                  <a:srgbClr val="213264"/>
                </a:solidFill>
                <a:latin typeface="Söhne"/>
              </a:rPr>
              <a:t>The contemporary music landscape presents challenges for both music enthusiasts and artists alike. Listeners often struggle to discover trending songs and manage their music collections efficiently. Additionally, aspiring artists face hurdles in sharing their music with a wider audience and monetizing their creations effectively.</a:t>
            </a:r>
            <a:endParaRPr lang="en-IN" sz="1800" dirty="0">
              <a:solidFill>
                <a:srgbClr val="213264"/>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a:extLst>
              <a:ext uri="{FF2B5EF4-FFF2-40B4-BE49-F238E27FC236}">
                <a16:creationId xmlns:a16="http://schemas.microsoft.com/office/drawing/2014/main" id="{3985978B-77ED-4BA0-A1E5-178964D288BF}"/>
              </a:ext>
            </a:extLst>
          </p:cNvPr>
          <p:cNvSpPr/>
          <p:nvPr/>
        </p:nvSpPr>
        <p:spPr>
          <a:xfrm>
            <a:off x="569374" y="1118587"/>
            <a:ext cx="7734654" cy="3416320"/>
          </a:xfrm>
          <a:prstGeom prst="rect">
            <a:avLst/>
          </a:prstGeom>
        </p:spPr>
        <p:txBody>
          <a:bodyPr wrap="square">
            <a:spAutoFit/>
          </a:bodyPr>
          <a:lstStyle/>
          <a:p>
            <a:r>
              <a:rPr lang="en-US" sz="1800" dirty="0">
                <a:solidFill>
                  <a:srgbClr val="213264"/>
                </a:solidFill>
                <a:latin typeface="Söhne"/>
              </a:rPr>
              <a:t>This project is a dynamic music website that aims to revolutionize the way users engage with music online. It offers an array of innovative features catering to both music enthusiasts and aspiring artists. For listeners, the platform provides curated lists of trending songs, personalized playlist creation, and seamless playback capabilities. Users can easily discover new music and organize their favorites for easy access. Additionally, artists can leverage the platform to showcase their talent by uploading their original compositions, complete with detailed metadata. This includes song titles, tags, and relevant movie information. Furthermore, users have the convenience of downloading songs for offline listening. With its intuitive interface and diverse functionality, this music website endeavors to redefine the digital music experience, fostering a vibrant community of music lovers and creators.</a:t>
            </a:r>
            <a:endParaRPr lang="en-IN" sz="1800" dirty="0">
              <a:solidFill>
                <a:srgbClr val="213264"/>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09452" y="86779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a:extLst>
              <a:ext uri="{FF2B5EF4-FFF2-40B4-BE49-F238E27FC236}">
                <a16:creationId xmlns:a16="http://schemas.microsoft.com/office/drawing/2014/main" id="{8B3200C0-302F-48F1-B4E1-E61862CE2FD1}"/>
              </a:ext>
            </a:extLst>
          </p:cNvPr>
          <p:cNvSpPr/>
          <p:nvPr/>
        </p:nvSpPr>
        <p:spPr>
          <a:xfrm>
            <a:off x="581160" y="1369784"/>
            <a:ext cx="6677247" cy="2308324"/>
          </a:xfrm>
          <a:prstGeom prst="rect">
            <a:avLst/>
          </a:prstGeom>
        </p:spPr>
        <p:txBody>
          <a:bodyPr wrap="square">
            <a:spAutoFit/>
          </a:bodyPr>
          <a:lstStyle/>
          <a:p>
            <a:pPr marL="285750" lvl="1" indent="-285750">
              <a:buFont typeface="Arial" panose="020B0604020202020204" pitchFamily="34" charset="0"/>
              <a:buChar char="•"/>
            </a:pPr>
            <a:r>
              <a:rPr lang="en-US" sz="1800" dirty="0">
                <a:solidFill>
                  <a:srgbClr val="213264"/>
                </a:solidFill>
                <a:latin typeface="Söhne"/>
              </a:rPr>
              <a:t>Proposed solution is a feature-rich music website designed to address the challenges faced by both music enthusiasts and artists in the modern digital landscape. </a:t>
            </a:r>
          </a:p>
          <a:p>
            <a:pPr marL="285750" lvl="1" indent="-285750">
              <a:buFont typeface="Arial" panose="020B0604020202020204" pitchFamily="34" charset="0"/>
              <a:buChar char="•"/>
            </a:pPr>
            <a:r>
              <a:rPr lang="en-US" sz="1800" dirty="0">
                <a:solidFill>
                  <a:srgbClr val="213264"/>
                </a:solidFill>
                <a:latin typeface="Söhne"/>
              </a:rPr>
              <a:t>The platform offers a user-friendly interface and a range of innovative features to enhance the music discovery and sharing experience.</a:t>
            </a:r>
          </a:p>
          <a:p>
            <a:pPr marL="285750" lvl="1" indent="-285750">
              <a:buFont typeface="Arial" panose="020B0604020202020204" pitchFamily="34" charset="0"/>
              <a:buChar char="•"/>
            </a:pPr>
            <a:r>
              <a:rPr lang="en-US" sz="1800" dirty="0">
                <a:solidFill>
                  <a:srgbClr val="213264"/>
                </a:solidFill>
                <a:latin typeface="Söhne"/>
              </a:rPr>
              <a:t>The proposed solution for music enthusiasts and artists are described in detail specifying with each features.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a:extLst>
              <a:ext uri="{FF2B5EF4-FFF2-40B4-BE49-F238E27FC236}">
                <a16:creationId xmlns:a16="http://schemas.microsoft.com/office/drawing/2014/main" id="{1F4E91AF-381C-4352-BD73-C53F487F78BF}"/>
              </a:ext>
            </a:extLst>
          </p:cNvPr>
          <p:cNvSpPr/>
          <p:nvPr/>
        </p:nvSpPr>
        <p:spPr>
          <a:xfrm>
            <a:off x="845820" y="1140589"/>
            <a:ext cx="7840980" cy="2862322"/>
          </a:xfrm>
          <a:prstGeom prst="rect">
            <a:avLst/>
          </a:prstGeom>
        </p:spPr>
        <p:txBody>
          <a:bodyPr wrap="square">
            <a:spAutoFit/>
          </a:bodyPr>
          <a:lstStyle/>
          <a:p>
            <a:r>
              <a:rPr lang="en-US" sz="1800" dirty="0">
                <a:solidFill>
                  <a:srgbClr val="213264"/>
                </a:solidFill>
                <a:latin typeface="Söhne"/>
              </a:rPr>
              <a:t>For music enthusiasts:</a:t>
            </a:r>
          </a:p>
          <a:p>
            <a:r>
              <a:rPr lang="en-US" sz="1800" b="1" dirty="0">
                <a:solidFill>
                  <a:srgbClr val="213264"/>
                </a:solidFill>
                <a:latin typeface="Söhne"/>
              </a:rPr>
              <a:t>Trending Songs:</a:t>
            </a:r>
            <a:r>
              <a:rPr lang="en-US" sz="1800" dirty="0">
                <a:solidFill>
                  <a:srgbClr val="213264"/>
                </a:solidFill>
                <a:latin typeface="Söhne"/>
              </a:rPr>
              <a:t> Users can explore curated lists of trending songs, ensuring they stay up-to-date with the latest music releases and trends.</a:t>
            </a:r>
          </a:p>
          <a:p>
            <a:r>
              <a:rPr lang="en-US" sz="1800" b="1" dirty="0">
                <a:solidFill>
                  <a:srgbClr val="213264"/>
                </a:solidFill>
                <a:latin typeface="Söhne"/>
              </a:rPr>
              <a:t>Seamless Playback:</a:t>
            </a:r>
            <a:r>
              <a:rPr lang="en-US" sz="1800" dirty="0">
                <a:solidFill>
                  <a:srgbClr val="213264"/>
                </a:solidFill>
                <a:latin typeface="Söhne"/>
              </a:rPr>
              <a:t> With the ability to play tracks directly on the platform, users can enjoy their favorite songs without interruption.</a:t>
            </a:r>
          </a:p>
          <a:p>
            <a:r>
              <a:rPr lang="en-US" sz="1800" b="1" dirty="0">
                <a:solidFill>
                  <a:srgbClr val="213264"/>
                </a:solidFill>
                <a:latin typeface="Söhne"/>
              </a:rPr>
              <a:t>Personalized Playlists:</a:t>
            </a:r>
            <a:r>
              <a:rPr lang="en-US" sz="1800" dirty="0">
                <a:solidFill>
                  <a:srgbClr val="213264"/>
                </a:solidFill>
                <a:latin typeface="Söhne"/>
              </a:rPr>
              <a:t> Our platform enables users to curate their personal playlists by adding songs to a watch later list, ensuring they have easy access to their favorite tunes anytime, anywhere.</a:t>
            </a:r>
          </a:p>
          <a:p>
            <a:r>
              <a:rPr lang="en-US" sz="1800" b="1" dirty="0">
                <a:solidFill>
                  <a:srgbClr val="213264"/>
                </a:solidFill>
                <a:latin typeface="Söhne"/>
              </a:rPr>
              <a:t>Offline Listening:</a:t>
            </a:r>
            <a:r>
              <a:rPr lang="en-US" sz="1800" dirty="0">
                <a:solidFill>
                  <a:srgbClr val="213264"/>
                </a:solidFill>
                <a:latin typeface="Söhne"/>
              </a:rPr>
              <a:t> Users have the option to download songs for offline listening, providing added convenience and flexibility.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950FC9-528F-417A-9976-8FD7AA1A7754}"/>
              </a:ext>
            </a:extLst>
          </p:cNvPr>
          <p:cNvSpPr/>
          <p:nvPr/>
        </p:nvSpPr>
        <p:spPr>
          <a:xfrm>
            <a:off x="457200" y="742488"/>
            <a:ext cx="7995424" cy="3970318"/>
          </a:xfrm>
          <a:prstGeom prst="rect">
            <a:avLst/>
          </a:prstGeom>
        </p:spPr>
        <p:txBody>
          <a:bodyPr wrap="square">
            <a:spAutoFit/>
          </a:bodyPr>
          <a:lstStyle/>
          <a:p>
            <a:r>
              <a:rPr lang="en-US" sz="1800" dirty="0">
                <a:solidFill>
                  <a:srgbClr val="213264"/>
                </a:solidFill>
                <a:latin typeface="Söhne"/>
              </a:rPr>
              <a:t>For artists:</a:t>
            </a:r>
          </a:p>
          <a:p>
            <a:pPr>
              <a:buFont typeface="+mj-lt"/>
              <a:buAutoNum type="arabicPeriod"/>
            </a:pPr>
            <a:r>
              <a:rPr lang="en-US" sz="1800" b="1" dirty="0">
                <a:solidFill>
                  <a:srgbClr val="213264"/>
                </a:solidFill>
                <a:latin typeface="Söhne"/>
              </a:rPr>
              <a:t>Song Uploads:</a:t>
            </a:r>
            <a:r>
              <a:rPr lang="en-US" sz="1800" dirty="0">
                <a:solidFill>
                  <a:srgbClr val="213264"/>
                </a:solidFill>
                <a:latin typeface="Söhne"/>
              </a:rPr>
              <a:t> Artists can easily upload their own music to the platform, complete with essential details such as song name, tags, and movie information.</a:t>
            </a:r>
          </a:p>
          <a:p>
            <a:pPr>
              <a:buFont typeface="+mj-lt"/>
              <a:buAutoNum type="arabicPeriod"/>
            </a:pPr>
            <a:r>
              <a:rPr lang="en-US" sz="1800" b="1" dirty="0">
                <a:solidFill>
                  <a:srgbClr val="213264"/>
                </a:solidFill>
                <a:latin typeface="Söhne"/>
              </a:rPr>
              <a:t>Global Exposure:</a:t>
            </a:r>
            <a:r>
              <a:rPr lang="en-US" sz="1800" dirty="0">
                <a:solidFill>
                  <a:srgbClr val="213264"/>
                </a:solidFill>
                <a:latin typeface="Söhne"/>
              </a:rPr>
              <a:t> By showcasing their music on our platform, artists gain access to a global audience, allowing them to reach fans from around the world and expand their fan base.</a:t>
            </a:r>
          </a:p>
          <a:p>
            <a:pPr>
              <a:buFont typeface="+mj-lt"/>
              <a:buAutoNum type="arabicPeriod"/>
            </a:pPr>
            <a:r>
              <a:rPr lang="en-US" sz="1800" b="1" dirty="0">
                <a:solidFill>
                  <a:srgbClr val="213264"/>
                </a:solidFill>
                <a:latin typeface="Söhne"/>
              </a:rPr>
              <a:t>User Engagement:</a:t>
            </a:r>
            <a:r>
              <a:rPr lang="en-US" sz="1800" dirty="0">
                <a:solidFill>
                  <a:srgbClr val="213264"/>
                </a:solidFill>
                <a:latin typeface="Söhne"/>
              </a:rPr>
              <a:t> Our platform facilitates user engagement through features such as comments, likes, and shares, enabling artists to connect with their fans and receive valuable feedback on their music.</a:t>
            </a:r>
          </a:p>
          <a:p>
            <a:r>
              <a:rPr lang="en-US" sz="1800" dirty="0">
                <a:solidFill>
                  <a:srgbClr val="213264"/>
                </a:solidFill>
                <a:latin typeface="Söhne"/>
              </a:rPr>
              <a:t>With its user-friendly interface and diverse range of functionalities, proposed solution aims to become a go-to destination for music lovers to discover, enjoy, and share their favorite tunes. By providing a platform that caters to both users and artists,  aim to create a vibrant and inclusive music community where everyone can connect and celebrate their love for music</a:t>
            </a:r>
          </a:p>
        </p:txBody>
      </p:sp>
    </p:spTree>
    <p:extLst>
      <p:ext uri="{BB962C8B-B14F-4D97-AF65-F5344CB8AC3E}">
        <p14:creationId xmlns:p14="http://schemas.microsoft.com/office/powerpoint/2010/main" val="27715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481</TotalTime>
  <Words>1079</Words>
  <Application>Microsoft Office PowerPoint</Application>
  <PresentationFormat>On-screen Show (16:9)</PresentationFormat>
  <Paragraphs>71</Paragraphs>
  <Slides>24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24</vt:i4>
      </vt:variant>
      <vt:variant>
        <vt:lpstr>Custom Shows</vt:lpstr>
      </vt:variant>
      <vt:variant>
        <vt:i4>1</vt:i4>
      </vt:variant>
    </vt:vector>
  </HeadingPairs>
  <TitlesOfParts>
    <vt:vector size="31"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 Page</vt:lpstr>
      <vt:lpstr>Signup Page</vt:lpstr>
      <vt:lpstr>Login Page</vt:lpstr>
      <vt:lpstr>Drop Down Menu</vt:lpstr>
      <vt:lpstr>All Songs Page</vt:lpstr>
      <vt:lpstr>Listen Song Page</vt:lpstr>
      <vt:lpstr>Upload Your Music Page</vt:lpstr>
      <vt:lpstr>                                                                  Your Channel Page</vt:lpstr>
      <vt:lpstr>Watch Later Page</vt:lpstr>
      <vt:lpstr>History Page</vt:lpstr>
      <vt:lpstr>Search Bar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pavithramurugan1373@outlook.com</cp:lastModifiedBy>
  <cp:revision>25</cp:revision>
  <dcterms:modified xsi:type="dcterms:W3CDTF">2024-04-07T13:36:53Z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