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ags/tag8.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tags/tag49.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bin" ContentType="application/vnd.openxmlformats-officedocument.oleObject"/>
  <Default Extension="png" ContentType="image/png"/>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tags/tag2.xml" ContentType="application/vnd.openxmlformats-officedocument.presentationml.tags+xml"/>
  <Override PartName="/ppt/tags/tag58.xml" ContentType="application/vnd.openxmlformats-officedocument.presentationml.tags+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tags/tag29.xml" ContentType="application/vnd.openxmlformats-officedocument.presentationml.tags+xml"/>
  <Override PartName="/ppt/tags/tag47.xml" ContentType="application/vnd.openxmlformats-officedocument.presentationml.tags+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tags/tag7.xml" ContentType="application/vnd.openxmlformats-officedocument.presentationml.tags+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F2F2F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66" d="100"/>
          <a:sy n="66" d="100"/>
        </p:scale>
        <p:origin x="-576" y="-6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40551100" cy="405511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pPr/>
              <a:t>10/13/2023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pPr/>
              <a:t>‹#›</a:t>
            </a:fld>
            <a:endParaRPr lang="en-US" sz="800" dirty="0"/>
          </a:p>
        </p:txBody>
      </p:sp>
    </p:spTree>
    <p:extLst>
      <p:ext uri="{BB962C8B-B14F-4D97-AF65-F5344CB8AC3E}">
        <p14:creationId xmlns:p14="http://schemas.microsoft.com/office/powerpoint/2010/main" xmlns=""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pPr/>
              <a:t>10/13/2023</a:t>
            </a:fld>
            <a:endParaRPr lang="en-US"/>
          </a:p>
        </p:txBody>
      </p:sp>
    </p:spTree>
    <p:extLst>
      <p:ext uri="{BB962C8B-B14F-4D97-AF65-F5344CB8AC3E}">
        <p14:creationId xmlns:p14="http://schemas.microsoft.com/office/powerpoint/2010/main" xmlns=""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xmlns="">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xmlns=""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5.vml"/><Relationship Id="rId6" Type="http://schemas.openxmlformats.org/officeDocument/2006/relationships/image" Target="../media/image4.jpeg"/><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31.xml"/><Relationship Id="rId7" Type="http://schemas.openxmlformats.org/officeDocument/2006/relationships/image" Target="../media/image3.png"/><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7.vml"/><Relationship Id="rId5" Type="http://schemas.openxmlformats.org/officeDocument/2006/relationships/image" Target="../media/image5.png"/><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9.png"/></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9.vml"/><Relationship Id="rId6" Type="http://schemas.openxmlformats.org/officeDocument/2006/relationships/image" Target="../media/image4.jpeg"/><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9.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2.v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vmlDrawing" Target="../drawings/vmlDrawing13.vml"/><Relationship Id="rId5" Type="http://schemas.openxmlformats.org/officeDocument/2006/relationships/image" Target="../media/image3.png"/><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15.vml"/></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vmlDrawing" Target="../drawings/vmlDrawing16.v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vmlDrawing" Target="../drawings/vmlDrawing17.vml"/><Relationship Id="rId5" Type="http://schemas.openxmlformats.org/officeDocument/2006/relationships/image" Target="../media/image3.png"/><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18.v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extLst>
              <p:ext uri="{D42A27DB-BD31-4B8C-83A1-F6EECF244321}">
                <p14:modId xmlns:p14="http://schemas.microsoft.com/office/powerpoint/2010/main" xmlns="" val="398561226"/>
              </p:ext>
            </p:extLst>
          </p:nvPr>
        </p:nvGraphicFramePr>
        <p:xfrm>
          <a:off x="1588" y="1588"/>
          <a:ext cx="1588" cy="1588"/>
        </p:xfrm>
        <a:graphic>
          <a:graphicData uri="http://schemas.openxmlformats.org/presentationml/2006/ole">
            <p:oleObj spid="_x0000_s92216" name="think-cell Slide" r:id="rId6" imgW="360" imgH="360" progId="">
              <p:embed/>
            </p:oleObj>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xmlns=""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8">
            <a:extLst>
              <a:ext uri="{28A0092B-C50C-407E-A947-70E740481C1C}">
                <a14:useLocalDpi xmlns:a14="http://schemas.microsoft.com/office/drawing/2010/main" xmlns=""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xmlns="" val="151518358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192352417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63280906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6725773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xmlns="" val="367917419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3325268785"/>
              </p:ext>
            </p:extLst>
          </p:nvPr>
        </p:nvGraphicFramePr>
        <p:xfrm>
          <a:off x="1588" y="1588"/>
          <a:ext cx="1587" cy="1587"/>
        </p:xfrm>
        <a:graphic>
          <a:graphicData uri="http://schemas.openxmlformats.org/presentationml/2006/ole">
            <p:oleObj spid="_x0000_s86178" name="think-cell Slide" r:id="rId4" imgW="360" imgH="360" progId="">
              <p:embed/>
            </p:oleObj>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xmlns=""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0920821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xmlns="" val="297419212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9287176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xmlns="" val="243807868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0028018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xmlns="" val="336986575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xmlns="" val="165731206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2705580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3796626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842619711"/>
              </p:ext>
            </p:extLst>
          </p:nvPr>
        </p:nvGraphicFramePr>
        <p:xfrm>
          <a:off x="1588" y="1588"/>
          <a:ext cx="1587" cy="1587"/>
        </p:xfrm>
        <a:graphic>
          <a:graphicData uri="http://schemas.openxmlformats.org/presentationml/2006/ole">
            <p:oleObj spid="_x0000_s88225" name="think-cell Slide" r:id="rId3" imgW="360" imgH="360" progId="">
              <p:embed/>
            </p:oleObj>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xmlns=""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xmlns="" val="120217922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183007393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01425206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290231099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82490696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735369323"/>
              </p:ext>
            </p:extLst>
          </p:nvPr>
        </p:nvGraphicFramePr>
        <p:xfrm>
          <a:off x="1588" y="1588"/>
          <a:ext cx="1587" cy="1587"/>
        </p:xfrm>
        <a:graphic>
          <a:graphicData uri="http://schemas.openxmlformats.org/presentationml/2006/ole">
            <p:oleObj spid="_x0000_s90198" name="think-cell Slide" r:id="rId5" imgW="360" imgH="360" progId="">
              <p:embed/>
            </p:oleObj>
          </a:graphicData>
        </a:graphic>
      </p:graphicFrame>
      <p:pic>
        <p:nvPicPr>
          <p:cNvPr id="9" name="TitleAndEndImages"/>
          <p:cNvPicPr>
            <a:picLocks noChangeAspect="1"/>
          </p:cNvPicPr>
          <p:nvPr userDrawn="1">
            <p:custDataLst>
              <p:tags r:id="rId2"/>
            </p:custDataLst>
          </p:nvPr>
        </p:nvPicPr>
        <p:blipFill>
          <a:blip r:embed="rId6">
            <a:extLst>
              <a:ext uri="{28A0092B-C50C-407E-A947-70E740481C1C}">
                <a14:useLocalDpi xmlns:a14="http://schemas.microsoft.com/office/drawing/2010/main" xmlns=""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xmlns="" val="366124750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69599376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36654899"/>
              </p:ext>
            </p:extLst>
          </p:nvPr>
        </p:nvGraphicFramePr>
        <p:xfrm>
          <a:off x="1588" y="1588"/>
          <a:ext cx="1588" cy="1588"/>
        </p:xfrm>
        <a:graphic>
          <a:graphicData uri="http://schemas.openxmlformats.org/presentationml/2006/ole">
            <p:oleObj spid="_x0000_s93240" name="think-cell Slide" r:id="rId6" imgW="360" imgH="360" progId="">
              <p:embed/>
            </p:oleObj>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xmlns=""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8">
            <a:extLst>
              <a:ext uri="{28A0092B-C50C-407E-A947-70E740481C1C}">
                <a14:useLocalDpi xmlns:a14="http://schemas.microsoft.com/office/drawing/2010/main" xmlns=""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273000349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2220698565"/>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40434002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90075308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xmlns=""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281990472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8052390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252236646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348294563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379392254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06045207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193016598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205271040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29057896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4279571629"/>
              </p:ext>
            </p:extLst>
          </p:nvPr>
        </p:nvGraphicFramePr>
        <p:xfrm>
          <a:off x="1588" y="1588"/>
          <a:ext cx="1587" cy="1587"/>
        </p:xfrm>
        <a:graphic>
          <a:graphicData uri="http://schemas.openxmlformats.org/presentationml/2006/ole">
            <p:oleObj spid="_x0000_s87202" name="think-cell Slide" r:id="rId4" imgW="360" imgH="360" progId="">
              <p:embed/>
            </p:oleObj>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xmlns=""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423215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xmlns="" val="399791618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3769922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xmlns="" val="58935686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698095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xmlns="" val="196902738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56836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xmlns=""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xmlns="" val="398493982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58507585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71232340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93619210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4066580690"/>
              </p:ext>
            </p:extLst>
          </p:nvPr>
        </p:nvGraphicFramePr>
        <p:xfrm>
          <a:off x="1588" y="1588"/>
          <a:ext cx="1587" cy="1587"/>
        </p:xfrm>
        <a:graphic>
          <a:graphicData uri="http://schemas.openxmlformats.org/presentationml/2006/ole">
            <p:oleObj spid="_x0000_s89247" name="think-cell Slide" r:id="rId3" imgW="360" imgH="360" progId="">
              <p:embed/>
            </p:oleObj>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xmlns=""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xmlns="" val="37419413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254837553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2390906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164082768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157118530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241322118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387538226"/>
              </p:ext>
            </p:extLst>
          </p:nvPr>
        </p:nvGraphicFramePr>
        <p:xfrm>
          <a:off x="1588" y="1588"/>
          <a:ext cx="1587" cy="1587"/>
        </p:xfrm>
        <a:graphic>
          <a:graphicData uri="http://schemas.openxmlformats.org/presentationml/2006/ole">
            <p:oleObj spid="_x0000_s91220" name="think-cell Slide" r:id="rId5" imgW="360" imgH="360" progId="">
              <p:embed/>
            </p:oleObj>
          </a:graphicData>
        </a:graphic>
      </p:graphicFrame>
      <p:pic>
        <p:nvPicPr>
          <p:cNvPr id="9" name="TitleAndEndImages"/>
          <p:cNvPicPr>
            <a:picLocks noChangeAspect="1"/>
          </p:cNvPicPr>
          <p:nvPr userDrawn="1">
            <p:custDataLst>
              <p:tags r:id="rId2"/>
            </p:custDataLst>
          </p:nvPr>
        </p:nvPicPr>
        <p:blipFill>
          <a:blip r:embed="rId6">
            <a:extLst>
              <a:ext uri="{28A0092B-C50C-407E-A947-70E740481C1C}">
                <a14:useLocalDpi xmlns:a14="http://schemas.microsoft.com/office/drawing/2010/main" xmlns=""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xmlns="" val="235162189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3818754075"/>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nvGraphicFramePr>
        <p:xfrm>
          <a:off x="1588" y="1588"/>
          <a:ext cx="1587" cy="1587"/>
        </p:xfrm>
        <a:graphic>
          <a:graphicData uri="http://schemas.openxmlformats.org/presentationml/2006/ole">
            <p:oleObj spid="_x0000_s75957" name="think-cell Slide" r:id="rId4" imgW="360" imgH="360" progId="">
              <p:embed/>
            </p:oleObj>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xmlns="">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xmlns="" val="257031406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0505854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1963492020"/>
              </p:ext>
            </p:extLst>
          </p:nvPr>
        </p:nvGraphicFramePr>
        <p:xfrm>
          <a:off x="1588" y="1588"/>
          <a:ext cx="1587" cy="1587"/>
        </p:xfrm>
        <a:graphic>
          <a:graphicData uri="http://schemas.openxmlformats.org/presentationml/2006/ole">
            <p:oleObj spid="_x0000_s76981" name="think-cell Slide" r:id="rId3" imgW="360" imgH="360" progId="">
              <p:embed/>
            </p:oleObj>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xmlns="" val="37292859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nvGraphicFramePr>
        <p:xfrm>
          <a:off x="1588" y="1588"/>
          <a:ext cx="1587" cy="1587"/>
        </p:xfrm>
        <a:graphic>
          <a:graphicData uri="http://schemas.openxmlformats.org/presentationml/2006/ole">
            <p:oleObj spid="_x0000_s78005" name="think-cell Slide" r:id="rId3" imgW="360" imgH="360" progId="">
              <p:embed/>
            </p:oleObj>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160771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nvGraphicFramePr>
        <p:xfrm>
          <a:off x="1588" y="1588"/>
          <a:ext cx="1587" cy="1587"/>
        </p:xfrm>
        <a:graphic>
          <a:graphicData uri="http://schemas.openxmlformats.org/presentationml/2006/ole">
            <p:oleObj spid="_x0000_s79029" name="think-cell Slide" r:id="rId4" imgW="360" imgH="360" progId="">
              <p:embed/>
            </p:oleObj>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xmlns="" val="22701909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nvGraphicFramePr>
        <p:xfrm>
          <a:off x="1588" y="1588"/>
          <a:ext cx="1587" cy="1587"/>
        </p:xfrm>
        <a:graphic>
          <a:graphicData uri="http://schemas.openxmlformats.org/presentationml/2006/ole">
            <p:oleObj spid="_x0000_s80053" name="think-cell Slide" r:id="rId4" imgW="360" imgH="360" progId="">
              <p:embed/>
            </p:oleObj>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xmlns="">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xmlns="" val="1865576705"/>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440061710"/>
              </p:ext>
            </p:extLst>
          </p:nvPr>
        </p:nvGraphicFramePr>
        <p:xfrm>
          <a:off x="1588" y="1588"/>
          <a:ext cx="1587" cy="1587"/>
        </p:xfrm>
        <a:graphic>
          <a:graphicData uri="http://schemas.openxmlformats.org/presentationml/2006/ole">
            <p:oleObj spid="_x0000_s81077" name="think-cell Slide" r:id="rId3" imgW="360" imgH="360" progId="">
              <p:embed/>
            </p:oleObj>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xmlns="" val="320614077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nvGraphicFramePr>
        <p:xfrm>
          <a:off x="1588" y="1588"/>
          <a:ext cx="1587" cy="1587"/>
        </p:xfrm>
        <a:graphic>
          <a:graphicData uri="http://schemas.openxmlformats.org/presentationml/2006/ole">
            <p:oleObj spid="_x0000_s82101" name="think-cell Slide" r:id="rId3" imgW="360" imgH="360" progId="">
              <p:embed/>
            </p:oleObj>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0433964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nvGraphicFramePr>
        <p:xfrm>
          <a:off x="1588" y="1588"/>
          <a:ext cx="1587" cy="1587"/>
        </p:xfrm>
        <a:graphic>
          <a:graphicData uri="http://schemas.openxmlformats.org/presentationml/2006/ole">
            <p:oleObj spid="_x0000_s83125" name="think-cell Slide" r:id="rId4" imgW="360" imgH="360" progId="">
              <p:embed/>
            </p:oleObj>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xmlns="" val="178479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nvGraphicFramePr>
        <p:xfrm>
          <a:off x="1588" y="1588"/>
          <a:ext cx="1587" cy="1587"/>
        </p:xfrm>
        <a:graphic>
          <a:graphicData uri="http://schemas.openxmlformats.org/presentationml/2006/ole">
            <p:oleObj spid="_x0000_s84149" name="think-cell Slide" r:id="rId3" imgW="360" imgH="360" progId="">
              <p:embed/>
            </p:oleObj>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3365785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38842776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xmlns="" val="359226384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xmlns="" val="16514967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194141760"/>
              </p:ext>
            </p:extLst>
          </p:nvPr>
        </p:nvGraphicFramePr>
        <p:xfrm>
          <a:off x="1588" y="1588"/>
          <a:ext cx="1587" cy="1587"/>
        </p:xfrm>
        <a:graphic>
          <a:graphicData uri="http://schemas.openxmlformats.org/presentationml/2006/ole">
            <p:oleObj spid="_x0000_s2600" name="think-cell Slide" r:id="rId70" imgW="360" imgH="360" progId="">
              <p:embed/>
            </p:oleObj>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xmlns=""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vmlDrawing" Target="../drawings/vmlDrawing19.vml"/><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xmlns="" id="{F175E5EF-88C5-8540-8908-177466FA5B24}"/>
              </a:ext>
            </a:extLst>
          </p:cNvPr>
          <p:cNvGraphicFramePr>
            <a:graphicFrameLocks noChangeAspect="1"/>
          </p:cNvGraphicFramePr>
          <p:nvPr>
            <p:extLst>
              <p:ext uri="{D42A27DB-BD31-4B8C-83A1-F6EECF244321}">
                <p14:modId xmlns:p14="http://schemas.microsoft.com/office/powerpoint/2010/main" xmlns="" val="3452753013"/>
              </p:ext>
            </p:extLst>
          </p:nvPr>
        </p:nvGraphicFramePr>
        <p:xfrm>
          <a:off x="1588" y="1588"/>
          <a:ext cx="1227" cy="1588"/>
        </p:xfrm>
        <a:graphic>
          <a:graphicData uri="http://schemas.openxmlformats.org/presentationml/2006/ole">
            <p:oleObj spid="_x0000_s129026" name="think-cell Slide" r:id="rId4" imgW="7761960" imgH="10047960" progId="">
              <p:embed/>
            </p:oleObj>
          </a:graphicData>
        </a:graphic>
      </p:graphicFrame>
      <p:sp>
        <p:nvSpPr>
          <p:cNvPr id="3" name="Title 2"/>
          <p:cNvSpPr>
            <a:spLocks noGrp="1"/>
          </p:cNvSpPr>
          <p:nvPr>
            <p:ph type="title"/>
          </p:nvPr>
        </p:nvSpPr>
        <p:spPr/>
        <p:txBody>
          <a:bodyPr vert="horz"/>
          <a:lstStyle/>
          <a:p>
            <a:r>
              <a:rPr lang="en-US" dirty="0">
                <a:solidFill>
                  <a:srgbClr val="D4DF33"/>
                </a:solidFill>
              </a:rPr>
              <a:t>Executive </a:t>
            </a:r>
            <a:r>
              <a:rPr lang="en-US" dirty="0" smtClean="0">
                <a:solidFill>
                  <a:srgbClr val="D4DF33"/>
                </a:solidFill>
              </a:rPr>
              <a:t>summary</a:t>
            </a:r>
            <a:endParaRPr lang="en-US" dirty="0">
              <a:solidFill>
                <a:srgbClr val="D4DF33"/>
              </a:solidFill>
            </a:endParaRPr>
          </a:p>
        </p:txBody>
      </p:sp>
      <p:sp>
        <p:nvSpPr>
          <p:cNvPr id="4" name="Text Placeholder 3">
            <a:extLst>
              <a:ext uri="{FF2B5EF4-FFF2-40B4-BE49-F238E27FC236}">
                <a16:creationId xmlns:a16="http://schemas.microsoft.com/office/drawing/2014/main" xmlns=""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smtClean="0">
                <a:solidFill>
                  <a:schemeClr val="tx1">
                    <a:lumMod val="100000"/>
                  </a:schemeClr>
                </a:solidFill>
                <a:latin typeface="Trebuchet MS" panose="020B0703020202090204" pitchFamily="34" charset="0"/>
              </a:rPr>
              <a:t>Situation</a:t>
            </a: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Trebuchet MS" panose="020B0703020202090204" pitchFamily="34" charset="0"/>
              </a:rPr>
              <a:t>Around 10% of the customers have not churned which is quite high.</a:t>
            </a: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smtClean="0">
                <a:solidFill>
                  <a:schemeClr val="tx1">
                    <a:lumMod val="100000"/>
                  </a:schemeClr>
                </a:solidFill>
                <a:latin typeface="Trebuchet MS" panose="020B0703020202090204" pitchFamily="34" charset="0"/>
              </a:rPr>
              <a:t>Hypothesis</a:t>
            </a: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Trebuchet MS" panose="020B0703020202090204" pitchFamily="34" charset="0"/>
              </a:rPr>
              <a:t>To find out if price Sensitivity has an affect on churn</a:t>
            </a:r>
            <a:r>
              <a:rPr lang="en-US" sz="1600" dirty="0" smtClean="0">
                <a:solidFill>
                  <a:schemeClr val="tx1">
                    <a:lumMod val="100000"/>
                  </a:schemeClr>
                </a:solidFill>
                <a:latin typeface="Trebuchet MS" panose="020B0703020202090204" pitchFamily="34" charset="0"/>
              </a:rPr>
              <a:t>. If giving a 20% discount is good to retain customers.</a:t>
            </a: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smtClean="0">
                <a:solidFill>
                  <a:schemeClr val="tx1">
                    <a:lumMod val="100000"/>
                  </a:schemeClr>
                </a:solidFill>
                <a:latin typeface="Trebuchet MS" panose="020B0703020202090204" pitchFamily="34" charset="0"/>
              </a:rPr>
              <a:t>Analysis of Data</a:t>
            </a: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Trebuchet MS" panose="020B0703020202090204" pitchFamily="34" charset="0"/>
              </a:rPr>
              <a:t>Through the analysis of data we have identified that Consumption for the year and Margin are the top drivers for churn of customers.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Trebuchet MS" panose="020B0703020202090204" pitchFamily="34" charset="0"/>
              </a:rPr>
              <a:t>A 20% discount can be given but needs to targeted to the right customers with high probability </a:t>
            </a:r>
            <a:r>
              <a:rPr lang="en-US" sz="1600" smtClean="0">
                <a:solidFill>
                  <a:schemeClr val="tx1">
                    <a:lumMod val="100000"/>
                  </a:schemeClr>
                </a:solidFill>
                <a:latin typeface="Trebuchet MS" panose="020B0703020202090204" pitchFamily="34" charset="0"/>
              </a:rPr>
              <a:t>of churn.</a:t>
            </a: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xmlns="" val="366931924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xmlns="">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xmlns=""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TotalTime>
  <Words>94</Words>
  <Application>Microsoft Office PowerPoint</Application>
  <PresentationFormat>Custom</PresentationFormat>
  <Paragraphs>11</Paragraphs>
  <Slides>1</Slides>
  <Notes>1</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4" baseType="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User</cp:lastModifiedBy>
  <cp:revision>450</cp:revision>
  <cp:lastPrinted>2016-04-06T18:59:25Z</cp:lastPrinted>
  <dcterms:created xsi:type="dcterms:W3CDTF">2016-11-04T11:46:04Z</dcterms:created>
  <dcterms:modified xsi:type="dcterms:W3CDTF">2023-10-13T11:39:04Z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